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handoutMasterIdLst>
    <p:handoutMasterId r:id="rId114"/>
  </p:handoutMasterIdLst>
  <p:sldIdLst>
    <p:sldId id="459" r:id="rId2"/>
    <p:sldId id="462" r:id="rId3"/>
    <p:sldId id="517" r:id="rId4"/>
    <p:sldId id="525" r:id="rId5"/>
    <p:sldId id="464" r:id="rId6"/>
    <p:sldId id="465" r:id="rId7"/>
    <p:sldId id="530" r:id="rId8"/>
    <p:sldId id="473" r:id="rId9"/>
    <p:sldId id="521" r:id="rId10"/>
    <p:sldId id="523" r:id="rId11"/>
    <p:sldId id="472" r:id="rId12"/>
    <p:sldId id="475" r:id="rId13"/>
    <p:sldId id="476" r:id="rId14"/>
    <p:sldId id="532" r:id="rId15"/>
    <p:sldId id="500" r:id="rId16"/>
    <p:sldId id="501" r:id="rId17"/>
    <p:sldId id="503" r:id="rId18"/>
    <p:sldId id="505" r:id="rId19"/>
    <p:sldId id="477" r:id="rId20"/>
    <p:sldId id="480" r:id="rId21"/>
    <p:sldId id="478" r:id="rId22"/>
    <p:sldId id="518" r:id="rId23"/>
    <p:sldId id="483" r:id="rId24"/>
    <p:sldId id="484" r:id="rId25"/>
    <p:sldId id="485" r:id="rId26"/>
    <p:sldId id="526" r:id="rId27"/>
    <p:sldId id="488" r:id="rId28"/>
    <p:sldId id="490" r:id="rId29"/>
    <p:sldId id="494" r:id="rId30"/>
    <p:sldId id="593" r:id="rId31"/>
    <p:sldId id="594" r:id="rId32"/>
    <p:sldId id="595" r:id="rId33"/>
    <p:sldId id="596" r:id="rId34"/>
    <p:sldId id="527" r:id="rId35"/>
    <p:sldId id="528" r:id="rId36"/>
    <p:sldId id="582" r:id="rId37"/>
    <p:sldId id="591" r:id="rId38"/>
    <p:sldId id="583" r:id="rId39"/>
    <p:sldId id="584" r:id="rId40"/>
    <p:sldId id="598" r:id="rId41"/>
    <p:sldId id="379" r:id="rId42"/>
    <p:sldId id="398" r:id="rId43"/>
    <p:sldId id="399" r:id="rId44"/>
    <p:sldId id="356" r:id="rId45"/>
    <p:sldId id="380" r:id="rId46"/>
    <p:sldId id="406" r:id="rId47"/>
    <p:sldId id="357" r:id="rId48"/>
    <p:sldId id="360" r:id="rId49"/>
    <p:sldId id="361" r:id="rId50"/>
    <p:sldId id="365" r:id="rId51"/>
    <p:sldId id="588" r:id="rId52"/>
    <p:sldId id="543" r:id="rId53"/>
    <p:sldId id="544" r:id="rId54"/>
    <p:sldId id="546" r:id="rId55"/>
    <p:sldId id="547" r:id="rId56"/>
    <p:sldId id="548" r:id="rId57"/>
    <p:sldId id="549" r:id="rId58"/>
    <p:sldId id="604" r:id="rId59"/>
    <p:sldId id="592" r:id="rId60"/>
    <p:sldId id="553" r:id="rId61"/>
    <p:sldId id="617" r:id="rId62"/>
    <p:sldId id="554" r:id="rId63"/>
    <p:sldId id="555" r:id="rId64"/>
    <p:sldId id="556" r:id="rId65"/>
    <p:sldId id="557" r:id="rId66"/>
    <p:sldId id="619" r:id="rId67"/>
    <p:sldId id="560" r:id="rId68"/>
    <p:sldId id="621" r:id="rId69"/>
    <p:sldId id="622" r:id="rId70"/>
    <p:sldId id="623" r:id="rId71"/>
    <p:sldId id="624" r:id="rId72"/>
    <p:sldId id="625" r:id="rId73"/>
    <p:sldId id="610" r:id="rId74"/>
    <p:sldId id="461" r:id="rId75"/>
    <p:sldId id="627" r:id="rId76"/>
    <p:sldId id="628" r:id="rId77"/>
    <p:sldId id="508" r:id="rId78"/>
    <p:sldId id="629" r:id="rId79"/>
    <p:sldId id="506" r:id="rId80"/>
    <p:sldId id="631" r:id="rId81"/>
    <p:sldId id="487" r:id="rId82"/>
    <p:sldId id="510" r:id="rId83"/>
    <p:sldId id="492" r:id="rId84"/>
    <p:sldId id="493" r:id="rId85"/>
    <p:sldId id="498" r:id="rId86"/>
    <p:sldId id="512" r:id="rId87"/>
    <p:sldId id="513" r:id="rId88"/>
    <p:sldId id="514" r:id="rId89"/>
    <p:sldId id="533" r:id="rId90"/>
    <p:sldId id="515" r:id="rId91"/>
    <p:sldId id="516" r:id="rId92"/>
    <p:sldId id="632" r:id="rId93"/>
    <p:sldId id="633" r:id="rId94"/>
    <p:sldId id="519" r:id="rId95"/>
    <p:sldId id="460" r:id="rId96"/>
    <p:sldId id="635" r:id="rId97"/>
    <p:sldId id="637" r:id="rId98"/>
    <p:sldId id="495" r:id="rId99"/>
    <p:sldId id="496" r:id="rId100"/>
    <p:sldId id="638" r:id="rId101"/>
    <p:sldId id="497" r:id="rId102"/>
    <p:sldId id="639" r:id="rId103"/>
    <p:sldId id="640" r:id="rId104"/>
    <p:sldId id="499" r:id="rId105"/>
    <p:sldId id="641" r:id="rId106"/>
    <p:sldId id="502" r:id="rId107"/>
    <p:sldId id="642" r:id="rId108"/>
    <p:sldId id="504" r:id="rId109"/>
    <p:sldId id="643" r:id="rId110"/>
    <p:sldId id="507" r:id="rId111"/>
    <p:sldId id="644"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72" autoAdjust="0"/>
    <p:restoredTop sz="94900" autoAdjust="0"/>
  </p:normalViewPr>
  <p:slideViewPr>
    <p:cSldViewPr snapToGrid="0" snapToObjects="1">
      <p:cViewPr varScale="1">
        <p:scale>
          <a:sx n="106" d="100"/>
          <a:sy n="106" d="100"/>
        </p:scale>
        <p:origin x="2024" y="176"/>
      </p:cViewPr>
      <p:guideLst>
        <p:guide orient="horz" pos="2160"/>
        <p:guide pos="2880"/>
      </p:guideLst>
    </p:cSldViewPr>
  </p:slideViewPr>
  <p:notesTextViewPr>
    <p:cViewPr>
      <p:scale>
        <a:sx n="170" d="100"/>
        <a:sy n="170" d="100"/>
      </p:scale>
      <p:origin x="0" y="0"/>
    </p:cViewPr>
  </p:notesTextViewPr>
  <p:sorterViewPr>
    <p:cViewPr>
      <p:scale>
        <a:sx n="63" d="100"/>
        <a:sy n="6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6E44E00-F5B6-4949-A7BF-421203A176FA}" type="datetime1">
              <a:rPr lang="en-US" smtClean="0"/>
              <a:t>6/7/23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E74758-E8ED-834F-B9E9-B55D2D97082F}" type="slidenum">
              <a:rPr lang="en-US" smtClean="0"/>
              <a:t>‹#›</a:t>
            </a:fld>
            <a:endParaRPr lang="en-US"/>
          </a:p>
        </p:txBody>
      </p:sp>
    </p:spTree>
    <p:extLst>
      <p:ext uri="{BB962C8B-B14F-4D97-AF65-F5344CB8AC3E}">
        <p14:creationId xmlns:p14="http://schemas.microsoft.com/office/powerpoint/2010/main" val="8906778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4D37F6-615B-9A45-AB50-6B19BEFF9319}" type="datetime1">
              <a:rPr lang="en-US" smtClean="0"/>
              <a:t>6/7/23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0BD649-2AA2-994E-939A-951190F28C14}" type="slidenum">
              <a:rPr lang="en-US" smtClean="0"/>
              <a:t>‹#›</a:t>
            </a:fld>
            <a:endParaRPr lang="en-US"/>
          </a:p>
        </p:txBody>
      </p:sp>
    </p:spTree>
    <p:extLst>
      <p:ext uri="{BB962C8B-B14F-4D97-AF65-F5344CB8AC3E}">
        <p14:creationId xmlns:p14="http://schemas.microsoft.com/office/powerpoint/2010/main" val="15844211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0BD649-2AA2-994E-939A-951190F28C14}" type="slidenum">
              <a:rPr lang="en-US" smtClean="0"/>
              <a:t>1</a:t>
            </a:fld>
            <a:endParaRPr lang="en-US" dirty="0"/>
          </a:p>
        </p:txBody>
      </p:sp>
    </p:spTree>
    <p:extLst>
      <p:ext uri="{BB962C8B-B14F-4D97-AF65-F5344CB8AC3E}">
        <p14:creationId xmlns:p14="http://schemas.microsoft.com/office/powerpoint/2010/main" val="380006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a:defRPr sz="1100">
                <a:solidFill>
                  <a:schemeClr val="tx1"/>
                </a:solidFill>
                <a:latin typeface="Tahoma" charset="0"/>
                <a:ea typeface="ＭＳ Ｐゴシック" charset="0"/>
              </a:defRPr>
            </a:lvl1pPr>
            <a:lvl2pPr marL="685817" indent="-263776" defTabSz="914423">
              <a:defRPr sz="1100">
                <a:solidFill>
                  <a:schemeClr val="tx1"/>
                </a:solidFill>
                <a:latin typeface="Tahoma" charset="0"/>
                <a:ea typeface="ＭＳ Ｐゴシック" charset="0"/>
              </a:defRPr>
            </a:lvl2pPr>
            <a:lvl3pPr marL="1055103" indent="-211021" defTabSz="914423">
              <a:defRPr sz="1100">
                <a:solidFill>
                  <a:schemeClr val="tx1"/>
                </a:solidFill>
                <a:latin typeface="Tahoma" charset="0"/>
                <a:ea typeface="ＭＳ Ｐゴシック" charset="0"/>
              </a:defRPr>
            </a:lvl3pPr>
            <a:lvl4pPr marL="1477145" indent="-211021" defTabSz="914423">
              <a:defRPr sz="1100">
                <a:solidFill>
                  <a:schemeClr val="tx1"/>
                </a:solidFill>
                <a:latin typeface="Tahoma" charset="0"/>
                <a:ea typeface="ＭＳ Ｐゴシック" charset="0"/>
              </a:defRPr>
            </a:lvl4pPr>
            <a:lvl5pPr marL="1899186" indent="-211021" defTabSz="914423">
              <a:defRPr sz="1100">
                <a:solidFill>
                  <a:schemeClr val="tx1"/>
                </a:solidFill>
                <a:latin typeface="Tahoma" charset="0"/>
                <a:ea typeface="ＭＳ Ｐゴシック" charset="0"/>
              </a:defRPr>
            </a:lvl5pPr>
            <a:lvl6pPr marL="2321227" indent="-211021" algn="ctr" defTabSz="914423" eaLnBrk="0" fontAlgn="base" hangingPunct="0">
              <a:spcBef>
                <a:spcPct val="0"/>
              </a:spcBef>
              <a:spcAft>
                <a:spcPct val="0"/>
              </a:spcAft>
              <a:defRPr sz="1100">
                <a:solidFill>
                  <a:schemeClr val="tx1"/>
                </a:solidFill>
                <a:latin typeface="Tahoma" charset="0"/>
                <a:ea typeface="ＭＳ Ｐゴシック" charset="0"/>
              </a:defRPr>
            </a:lvl6pPr>
            <a:lvl7pPr marL="2743269" indent="-211021" algn="ctr" defTabSz="914423" eaLnBrk="0" fontAlgn="base" hangingPunct="0">
              <a:spcBef>
                <a:spcPct val="0"/>
              </a:spcBef>
              <a:spcAft>
                <a:spcPct val="0"/>
              </a:spcAft>
              <a:defRPr sz="1100">
                <a:solidFill>
                  <a:schemeClr val="tx1"/>
                </a:solidFill>
                <a:latin typeface="Tahoma" charset="0"/>
                <a:ea typeface="ＭＳ Ｐゴシック" charset="0"/>
              </a:defRPr>
            </a:lvl7pPr>
            <a:lvl8pPr marL="3165310" indent="-211021" algn="ctr" defTabSz="914423" eaLnBrk="0" fontAlgn="base" hangingPunct="0">
              <a:spcBef>
                <a:spcPct val="0"/>
              </a:spcBef>
              <a:spcAft>
                <a:spcPct val="0"/>
              </a:spcAft>
              <a:defRPr sz="1100">
                <a:solidFill>
                  <a:schemeClr val="tx1"/>
                </a:solidFill>
                <a:latin typeface="Tahoma" charset="0"/>
                <a:ea typeface="ＭＳ Ｐゴシック" charset="0"/>
              </a:defRPr>
            </a:lvl8pPr>
            <a:lvl9pPr marL="3587351" indent="-211021" algn="ctr" defTabSz="914423" eaLnBrk="0" fontAlgn="base" hangingPunct="0">
              <a:spcBef>
                <a:spcPct val="0"/>
              </a:spcBef>
              <a:spcAft>
                <a:spcPct val="0"/>
              </a:spcAft>
              <a:defRPr sz="1100">
                <a:solidFill>
                  <a:schemeClr val="tx1"/>
                </a:solidFill>
                <a:latin typeface="Tahoma" charset="0"/>
                <a:ea typeface="ＭＳ Ｐゴシック" charset="0"/>
              </a:defRPr>
            </a:lvl9pPr>
          </a:lstStyle>
          <a:p>
            <a:fld id="{640FD7B3-7BD8-2440-B85D-EA1F350EA847}" type="slidenum">
              <a:rPr lang="en-US" sz="1200">
                <a:latin typeface="Arial" charset="0"/>
              </a:rPr>
              <a:pPr/>
              <a:t>47</a:t>
            </a:fld>
            <a:endParaRPr lang="en-US" sz="1200">
              <a:latin typeface="Arial" charset="0"/>
            </a:endParaRPr>
          </a:p>
        </p:txBody>
      </p:sp>
    </p:spTree>
    <p:extLst>
      <p:ext uri="{BB962C8B-B14F-4D97-AF65-F5344CB8AC3E}">
        <p14:creationId xmlns:p14="http://schemas.microsoft.com/office/powerpoint/2010/main" val="329749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a:defRPr sz="1100">
                <a:solidFill>
                  <a:schemeClr val="tx1"/>
                </a:solidFill>
                <a:latin typeface="Tahoma" charset="0"/>
                <a:ea typeface="ＭＳ Ｐゴシック" charset="0"/>
              </a:defRPr>
            </a:lvl1pPr>
            <a:lvl2pPr marL="685817" indent="-263776" defTabSz="914423">
              <a:defRPr sz="1100">
                <a:solidFill>
                  <a:schemeClr val="tx1"/>
                </a:solidFill>
                <a:latin typeface="Tahoma" charset="0"/>
                <a:ea typeface="ＭＳ Ｐゴシック" charset="0"/>
              </a:defRPr>
            </a:lvl2pPr>
            <a:lvl3pPr marL="1055103" indent="-211021" defTabSz="914423">
              <a:defRPr sz="1100">
                <a:solidFill>
                  <a:schemeClr val="tx1"/>
                </a:solidFill>
                <a:latin typeface="Tahoma" charset="0"/>
                <a:ea typeface="ＭＳ Ｐゴシック" charset="0"/>
              </a:defRPr>
            </a:lvl3pPr>
            <a:lvl4pPr marL="1477145" indent="-211021" defTabSz="914423">
              <a:defRPr sz="1100">
                <a:solidFill>
                  <a:schemeClr val="tx1"/>
                </a:solidFill>
                <a:latin typeface="Tahoma" charset="0"/>
                <a:ea typeface="ＭＳ Ｐゴシック" charset="0"/>
              </a:defRPr>
            </a:lvl4pPr>
            <a:lvl5pPr marL="1899186" indent="-211021" defTabSz="914423">
              <a:defRPr sz="1100">
                <a:solidFill>
                  <a:schemeClr val="tx1"/>
                </a:solidFill>
                <a:latin typeface="Tahoma" charset="0"/>
                <a:ea typeface="ＭＳ Ｐゴシック" charset="0"/>
              </a:defRPr>
            </a:lvl5pPr>
            <a:lvl6pPr marL="2321227" indent="-211021" algn="ctr" defTabSz="914423" eaLnBrk="0" fontAlgn="base" hangingPunct="0">
              <a:spcBef>
                <a:spcPct val="0"/>
              </a:spcBef>
              <a:spcAft>
                <a:spcPct val="0"/>
              </a:spcAft>
              <a:defRPr sz="1100">
                <a:solidFill>
                  <a:schemeClr val="tx1"/>
                </a:solidFill>
                <a:latin typeface="Tahoma" charset="0"/>
                <a:ea typeface="ＭＳ Ｐゴシック" charset="0"/>
              </a:defRPr>
            </a:lvl6pPr>
            <a:lvl7pPr marL="2743269" indent="-211021" algn="ctr" defTabSz="914423" eaLnBrk="0" fontAlgn="base" hangingPunct="0">
              <a:spcBef>
                <a:spcPct val="0"/>
              </a:spcBef>
              <a:spcAft>
                <a:spcPct val="0"/>
              </a:spcAft>
              <a:defRPr sz="1100">
                <a:solidFill>
                  <a:schemeClr val="tx1"/>
                </a:solidFill>
                <a:latin typeface="Tahoma" charset="0"/>
                <a:ea typeface="ＭＳ Ｐゴシック" charset="0"/>
              </a:defRPr>
            </a:lvl7pPr>
            <a:lvl8pPr marL="3165310" indent="-211021" algn="ctr" defTabSz="914423" eaLnBrk="0" fontAlgn="base" hangingPunct="0">
              <a:spcBef>
                <a:spcPct val="0"/>
              </a:spcBef>
              <a:spcAft>
                <a:spcPct val="0"/>
              </a:spcAft>
              <a:defRPr sz="1100">
                <a:solidFill>
                  <a:schemeClr val="tx1"/>
                </a:solidFill>
                <a:latin typeface="Tahoma" charset="0"/>
                <a:ea typeface="ＭＳ Ｐゴシック" charset="0"/>
              </a:defRPr>
            </a:lvl8pPr>
            <a:lvl9pPr marL="3587351" indent="-211021" algn="ctr" defTabSz="914423" eaLnBrk="0" fontAlgn="base" hangingPunct="0">
              <a:spcBef>
                <a:spcPct val="0"/>
              </a:spcBef>
              <a:spcAft>
                <a:spcPct val="0"/>
              </a:spcAft>
              <a:defRPr sz="1100">
                <a:solidFill>
                  <a:schemeClr val="tx1"/>
                </a:solidFill>
                <a:latin typeface="Tahoma" charset="0"/>
                <a:ea typeface="ＭＳ Ｐゴシック" charset="0"/>
              </a:defRPr>
            </a:lvl9pPr>
          </a:lstStyle>
          <a:p>
            <a:fld id="{F6721409-29BE-2D49-ABAA-ED986964EB4B}" type="slidenum">
              <a:rPr lang="en-US" sz="1200">
                <a:latin typeface="Arial" charset="0"/>
              </a:rPr>
              <a:pPr/>
              <a:t>48</a:t>
            </a:fld>
            <a:endParaRPr lang="en-US" sz="1200">
              <a:latin typeface="Arial" charset="0"/>
            </a:endParaRPr>
          </a:p>
        </p:txBody>
      </p:sp>
    </p:spTree>
    <p:extLst>
      <p:ext uri="{BB962C8B-B14F-4D97-AF65-F5344CB8AC3E}">
        <p14:creationId xmlns:p14="http://schemas.microsoft.com/office/powerpoint/2010/main" val="397271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a:defRPr sz="1100">
                <a:solidFill>
                  <a:schemeClr val="tx1"/>
                </a:solidFill>
                <a:latin typeface="Tahoma" charset="0"/>
                <a:ea typeface="ＭＳ Ｐゴシック" charset="0"/>
              </a:defRPr>
            </a:lvl1pPr>
            <a:lvl2pPr marL="685817" indent="-263776" defTabSz="914423">
              <a:defRPr sz="1100">
                <a:solidFill>
                  <a:schemeClr val="tx1"/>
                </a:solidFill>
                <a:latin typeface="Tahoma" charset="0"/>
                <a:ea typeface="ＭＳ Ｐゴシック" charset="0"/>
              </a:defRPr>
            </a:lvl2pPr>
            <a:lvl3pPr marL="1055103" indent="-211021" defTabSz="914423">
              <a:defRPr sz="1100">
                <a:solidFill>
                  <a:schemeClr val="tx1"/>
                </a:solidFill>
                <a:latin typeface="Tahoma" charset="0"/>
                <a:ea typeface="ＭＳ Ｐゴシック" charset="0"/>
              </a:defRPr>
            </a:lvl3pPr>
            <a:lvl4pPr marL="1477145" indent="-211021" defTabSz="914423">
              <a:defRPr sz="1100">
                <a:solidFill>
                  <a:schemeClr val="tx1"/>
                </a:solidFill>
                <a:latin typeface="Tahoma" charset="0"/>
                <a:ea typeface="ＭＳ Ｐゴシック" charset="0"/>
              </a:defRPr>
            </a:lvl4pPr>
            <a:lvl5pPr marL="1899186" indent="-211021" defTabSz="914423">
              <a:defRPr sz="1100">
                <a:solidFill>
                  <a:schemeClr val="tx1"/>
                </a:solidFill>
                <a:latin typeface="Tahoma" charset="0"/>
                <a:ea typeface="ＭＳ Ｐゴシック" charset="0"/>
              </a:defRPr>
            </a:lvl5pPr>
            <a:lvl6pPr marL="2321227" indent="-211021" algn="ctr" defTabSz="914423" eaLnBrk="0" fontAlgn="base" hangingPunct="0">
              <a:spcBef>
                <a:spcPct val="0"/>
              </a:spcBef>
              <a:spcAft>
                <a:spcPct val="0"/>
              </a:spcAft>
              <a:defRPr sz="1100">
                <a:solidFill>
                  <a:schemeClr val="tx1"/>
                </a:solidFill>
                <a:latin typeface="Tahoma" charset="0"/>
                <a:ea typeface="ＭＳ Ｐゴシック" charset="0"/>
              </a:defRPr>
            </a:lvl6pPr>
            <a:lvl7pPr marL="2743269" indent="-211021" algn="ctr" defTabSz="914423" eaLnBrk="0" fontAlgn="base" hangingPunct="0">
              <a:spcBef>
                <a:spcPct val="0"/>
              </a:spcBef>
              <a:spcAft>
                <a:spcPct val="0"/>
              </a:spcAft>
              <a:defRPr sz="1100">
                <a:solidFill>
                  <a:schemeClr val="tx1"/>
                </a:solidFill>
                <a:latin typeface="Tahoma" charset="0"/>
                <a:ea typeface="ＭＳ Ｐゴシック" charset="0"/>
              </a:defRPr>
            </a:lvl7pPr>
            <a:lvl8pPr marL="3165310" indent="-211021" algn="ctr" defTabSz="914423" eaLnBrk="0" fontAlgn="base" hangingPunct="0">
              <a:spcBef>
                <a:spcPct val="0"/>
              </a:spcBef>
              <a:spcAft>
                <a:spcPct val="0"/>
              </a:spcAft>
              <a:defRPr sz="1100">
                <a:solidFill>
                  <a:schemeClr val="tx1"/>
                </a:solidFill>
                <a:latin typeface="Tahoma" charset="0"/>
                <a:ea typeface="ＭＳ Ｐゴシック" charset="0"/>
              </a:defRPr>
            </a:lvl8pPr>
            <a:lvl9pPr marL="3587351" indent="-211021" algn="ctr" defTabSz="914423" eaLnBrk="0" fontAlgn="base" hangingPunct="0">
              <a:spcBef>
                <a:spcPct val="0"/>
              </a:spcBef>
              <a:spcAft>
                <a:spcPct val="0"/>
              </a:spcAft>
              <a:defRPr sz="1100">
                <a:solidFill>
                  <a:schemeClr val="tx1"/>
                </a:solidFill>
                <a:latin typeface="Tahoma" charset="0"/>
                <a:ea typeface="ＭＳ Ｐゴシック" charset="0"/>
              </a:defRPr>
            </a:lvl9pPr>
          </a:lstStyle>
          <a:p>
            <a:fld id="{A5B452D7-EDF0-264F-8868-E85D549A7F3A}" type="slidenum">
              <a:rPr lang="en-US" sz="1200">
                <a:latin typeface="Arial" charset="0"/>
              </a:rPr>
              <a:pPr/>
              <a:t>49</a:t>
            </a:fld>
            <a:endParaRPr lang="en-US" sz="1200">
              <a:latin typeface="Arial" charset="0"/>
            </a:endParaRPr>
          </a:p>
        </p:txBody>
      </p:sp>
    </p:spTree>
    <p:extLst>
      <p:ext uri="{BB962C8B-B14F-4D97-AF65-F5344CB8AC3E}">
        <p14:creationId xmlns:p14="http://schemas.microsoft.com/office/powerpoint/2010/main" val="1959579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a:defRPr sz="1100">
                <a:solidFill>
                  <a:schemeClr val="tx1"/>
                </a:solidFill>
                <a:latin typeface="Tahoma" charset="0"/>
                <a:ea typeface="ＭＳ Ｐゴシック" charset="0"/>
              </a:defRPr>
            </a:lvl1pPr>
            <a:lvl2pPr marL="685817" indent="-263776" defTabSz="914423">
              <a:defRPr sz="1100">
                <a:solidFill>
                  <a:schemeClr val="tx1"/>
                </a:solidFill>
                <a:latin typeface="Tahoma" charset="0"/>
                <a:ea typeface="ＭＳ Ｐゴシック" charset="0"/>
              </a:defRPr>
            </a:lvl2pPr>
            <a:lvl3pPr marL="1055103" indent="-211021" defTabSz="914423">
              <a:defRPr sz="1100">
                <a:solidFill>
                  <a:schemeClr val="tx1"/>
                </a:solidFill>
                <a:latin typeface="Tahoma" charset="0"/>
                <a:ea typeface="ＭＳ Ｐゴシック" charset="0"/>
              </a:defRPr>
            </a:lvl3pPr>
            <a:lvl4pPr marL="1477145" indent="-211021" defTabSz="914423">
              <a:defRPr sz="1100">
                <a:solidFill>
                  <a:schemeClr val="tx1"/>
                </a:solidFill>
                <a:latin typeface="Tahoma" charset="0"/>
                <a:ea typeface="ＭＳ Ｐゴシック" charset="0"/>
              </a:defRPr>
            </a:lvl4pPr>
            <a:lvl5pPr marL="1899186" indent="-211021" defTabSz="914423">
              <a:defRPr sz="1100">
                <a:solidFill>
                  <a:schemeClr val="tx1"/>
                </a:solidFill>
                <a:latin typeface="Tahoma" charset="0"/>
                <a:ea typeface="ＭＳ Ｐゴシック" charset="0"/>
              </a:defRPr>
            </a:lvl5pPr>
            <a:lvl6pPr marL="2321227" indent="-211021" algn="ctr" defTabSz="914423" eaLnBrk="0" fontAlgn="base" hangingPunct="0">
              <a:spcBef>
                <a:spcPct val="0"/>
              </a:spcBef>
              <a:spcAft>
                <a:spcPct val="0"/>
              </a:spcAft>
              <a:defRPr sz="1100">
                <a:solidFill>
                  <a:schemeClr val="tx1"/>
                </a:solidFill>
                <a:latin typeface="Tahoma" charset="0"/>
                <a:ea typeface="ＭＳ Ｐゴシック" charset="0"/>
              </a:defRPr>
            </a:lvl6pPr>
            <a:lvl7pPr marL="2743269" indent="-211021" algn="ctr" defTabSz="914423" eaLnBrk="0" fontAlgn="base" hangingPunct="0">
              <a:spcBef>
                <a:spcPct val="0"/>
              </a:spcBef>
              <a:spcAft>
                <a:spcPct val="0"/>
              </a:spcAft>
              <a:defRPr sz="1100">
                <a:solidFill>
                  <a:schemeClr val="tx1"/>
                </a:solidFill>
                <a:latin typeface="Tahoma" charset="0"/>
                <a:ea typeface="ＭＳ Ｐゴシック" charset="0"/>
              </a:defRPr>
            </a:lvl7pPr>
            <a:lvl8pPr marL="3165310" indent="-211021" algn="ctr" defTabSz="914423" eaLnBrk="0" fontAlgn="base" hangingPunct="0">
              <a:spcBef>
                <a:spcPct val="0"/>
              </a:spcBef>
              <a:spcAft>
                <a:spcPct val="0"/>
              </a:spcAft>
              <a:defRPr sz="1100">
                <a:solidFill>
                  <a:schemeClr val="tx1"/>
                </a:solidFill>
                <a:latin typeface="Tahoma" charset="0"/>
                <a:ea typeface="ＭＳ Ｐゴシック" charset="0"/>
              </a:defRPr>
            </a:lvl8pPr>
            <a:lvl9pPr marL="3587351" indent="-211021" algn="ctr" defTabSz="914423" eaLnBrk="0" fontAlgn="base" hangingPunct="0">
              <a:spcBef>
                <a:spcPct val="0"/>
              </a:spcBef>
              <a:spcAft>
                <a:spcPct val="0"/>
              </a:spcAft>
              <a:defRPr sz="1100">
                <a:solidFill>
                  <a:schemeClr val="tx1"/>
                </a:solidFill>
                <a:latin typeface="Tahoma" charset="0"/>
                <a:ea typeface="ＭＳ Ｐゴシック" charset="0"/>
              </a:defRPr>
            </a:lvl9pPr>
          </a:lstStyle>
          <a:p>
            <a:fld id="{BC523291-6918-F74D-A775-3E92AE316957}" type="slidenum">
              <a:rPr lang="en-US" sz="1200">
                <a:latin typeface="Arial" charset="0"/>
              </a:rPr>
              <a:pPr/>
              <a:t>50</a:t>
            </a:fld>
            <a:endParaRPr lang="en-US" sz="1200">
              <a:latin typeface="Arial" charset="0"/>
            </a:endParaRPr>
          </a:p>
        </p:txBody>
      </p:sp>
    </p:spTree>
    <p:extLst>
      <p:ext uri="{BB962C8B-B14F-4D97-AF65-F5344CB8AC3E}">
        <p14:creationId xmlns:p14="http://schemas.microsoft.com/office/powerpoint/2010/main" val="3835768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274">
              <a:defRPr>
                <a:solidFill>
                  <a:schemeClr val="tx1"/>
                </a:solidFill>
                <a:latin typeface="Verdana" charset="0"/>
                <a:ea typeface="MS PGothic" charset="0"/>
                <a:cs typeface="MS PGothic" charset="0"/>
              </a:defRPr>
            </a:lvl1pPr>
            <a:lvl2pPr marL="730171" indent="-280835" defTabSz="914274">
              <a:defRPr>
                <a:solidFill>
                  <a:schemeClr val="tx1"/>
                </a:solidFill>
                <a:latin typeface="Verdana" charset="0"/>
                <a:ea typeface="MS PGothic" charset="0"/>
                <a:cs typeface="MS PGothic" charset="0"/>
              </a:defRPr>
            </a:lvl2pPr>
            <a:lvl3pPr marL="1123340" indent="-224668" defTabSz="914274">
              <a:defRPr>
                <a:solidFill>
                  <a:schemeClr val="tx1"/>
                </a:solidFill>
                <a:latin typeface="Verdana" charset="0"/>
                <a:ea typeface="MS PGothic" charset="0"/>
                <a:cs typeface="MS PGothic" charset="0"/>
              </a:defRPr>
            </a:lvl3pPr>
            <a:lvl4pPr marL="1572677" indent="-224668" defTabSz="914274">
              <a:defRPr>
                <a:solidFill>
                  <a:schemeClr val="tx1"/>
                </a:solidFill>
                <a:latin typeface="Verdana" charset="0"/>
                <a:ea typeface="MS PGothic" charset="0"/>
                <a:cs typeface="MS PGothic" charset="0"/>
              </a:defRPr>
            </a:lvl4pPr>
            <a:lvl5pPr marL="2022013" indent="-224668" defTabSz="914274">
              <a:defRPr>
                <a:solidFill>
                  <a:schemeClr val="tx1"/>
                </a:solidFill>
                <a:latin typeface="Verdana" charset="0"/>
                <a:ea typeface="MS PGothic" charset="0"/>
                <a:cs typeface="MS PGothic" charset="0"/>
              </a:defRPr>
            </a:lvl5pPr>
            <a:lvl6pPr marL="2471349" indent="-224668" defTabSz="914274"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14274"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14274"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14274" eaLnBrk="0" fontAlgn="base" hangingPunct="0">
              <a:spcBef>
                <a:spcPct val="0"/>
              </a:spcBef>
              <a:spcAft>
                <a:spcPct val="0"/>
              </a:spcAft>
              <a:defRPr>
                <a:solidFill>
                  <a:schemeClr val="tx1"/>
                </a:solidFill>
                <a:latin typeface="Verdana" charset="0"/>
                <a:ea typeface="MS PGothic" charset="0"/>
                <a:cs typeface="MS PGothic" charset="0"/>
              </a:defRPr>
            </a:lvl9pPr>
          </a:lstStyle>
          <a:p>
            <a:fld id="{C9AB0F52-21DD-B04A-8A00-7FA5EC50C70E}" type="slidenum">
              <a:rPr lang="en-US">
                <a:latin typeface="Times New Roman" charset="0"/>
              </a:rPr>
              <a:pPr/>
              <a:t>51</a:t>
            </a:fld>
            <a:endParaRPr lang="en-US">
              <a:latin typeface="Times New Roman"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MS PGothic" charset="0"/>
            </a:endParaRPr>
          </a:p>
        </p:txBody>
      </p:sp>
    </p:spTree>
    <p:extLst>
      <p:ext uri="{BB962C8B-B14F-4D97-AF65-F5344CB8AC3E}">
        <p14:creationId xmlns:p14="http://schemas.microsoft.com/office/powerpoint/2010/main" val="3036314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274">
              <a:defRPr>
                <a:solidFill>
                  <a:schemeClr val="tx1"/>
                </a:solidFill>
                <a:latin typeface="Verdana" charset="0"/>
                <a:ea typeface="MS PGothic" charset="0"/>
                <a:cs typeface="MS PGothic" charset="0"/>
              </a:defRPr>
            </a:lvl1pPr>
            <a:lvl2pPr marL="730171" indent="-280835" defTabSz="914274">
              <a:defRPr>
                <a:solidFill>
                  <a:schemeClr val="tx1"/>
                </a:solidFill>
                <a:latin typeface="Verdana" charset="0"/>
                <a:ea typeface="MS PGothic" charset="0"/>
                <a:cs typeface="MS PGothic" charset="0"/>
              </a:defRPr>
            </a:lvl2pPr>
            <a:lvl3pPr marL="1123340" indent="-224668" defTabSz="914274">
              <a:defRPr>
                <a:solidFill>
                  <a:schemeClr val="tx1"/>
                </a:solidFill>
                <a:latin typeface="Verdana" charset="0"/>
                <a:ea typeface="MS PGothic" charset="0"/>
                <a:cs typeface="MS PGothic" charset="0"/>
              </a:defRPr>
            </a:lvl3pPr>
            <a:lvl4pPr marL="1572677" indent="-224668" defTabSz="914274">
              <a:defRPr>
                <a:solidFill>
                  <a:schemeClr val="tx1"/>
                </a:solidFill>
                <a:latin typeface="Verdana" charset="0"/>
                <a:ea typeface="MS PGothic" charset="0"/>
                <a:cs typeface="MS PGothic" charset="0"/>
              </a:defRPr>
            </a:lvl4pPr>
            <a:lvl5pPr marL="2022013" indent="-224668" defTabSz="914274">
              <a:defRPr>
                <a:solidFill>
                  <a:schemeClr val="tx1"/>
                </a:solidFill>
                <a:latin typeface="Verdana" charset="0"/>
                <a:ea typeface="MS PGothic" charset="0"/>
                <a:cs typeface="MS PGothic" charset="0"/>
              </a:defRPr>
            </a:lvl5pPr>
            <a:lvl6pPr marL="2471349" indent="-224668" defTabSz="914274"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14274"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14274"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14274" eaLnBrk="0" fontAlgn="base" hangingPunct="0">
              <a:spcBef>
                <a:spcPct val="0"/>
              </a:spcBef>
              <a:spcAft>
                <a:spcPct val="0"/>
              </a:spcAft>
              <a:defRPr>
                <a:solidFill>
                  <a:schemeClr val="tx1"/>
                </a:solidFill>
                <a:latin typeface="Verdana" charset="0"/>
                <a:ea typeface="MS PGothic" charset="0"/>
                <a:cs typeface="MS PGothic" charset="0"/>
              </a:defRPr>
            </a:lvl9pPr>
          </a:lstStyle>
          <a:p>
            <a:fld id="{5418B553-BA9F-2B43-923C-399AEA7DAD8B}" type="slidenum">
              <a:rPr lang="en-US">
                <a:latin typeface="Times New Roman" charset="0"/>
              </a:rPr>
              <a:pPr/>
              <a:t>58</a:t>
            </a:fld>
            <a:endParaRPr lang="en-US">
              <a:latin typeface="Times New Roman"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MS PGothic" charset="0"/>
            </a:endParaRPr>
          </a:p>
        </p:txBody>
      </p:sp>
    </p:spTree>
    <p:extLst>
      <p:ext uri="{BB962C8B-B14F-4D97-AF65-F5344CB8AC3E}">
        <p14:creationId xmlns:p14="http://schemas.microsoft.com/office/powerpoint/2010/main" val="3452309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274">
              <a:defRPr>
                <a:solidFill>
                  <a:schemeClr val="tx1"/>
                </a:solidFill>
                <a:latin typeface="Verdana" charset="0"/>
                <a:ea typeface="MS PGothic" charset="0"/>
                <a:cs typeface="MS PGothic" charset="0"/>
              </a:defRPr>
            </a:lvl1pPr>
            <a:lvl2pPr marL="730171" indent="-280835" defTabSz="914274">
              <a:defRPr>
                <a:solidFill>
                  <a:schemeClr val="tx1"/>
                </a:solidFill>
                <a:latin typeface="Verdana" charset="0"/>
                <a:ea typeface="MS PGothic" charset="0"/>
                <a:cs typeface="MS PGothic" charset="0"/>
              </a:defRPr>
            </a:lvl2pPr>
            <a:lvl3pPr marL="1123340" indent="-224668" defTabSz="914274">
              <a:defRPr>
                <a:solidFill>
                  <a:schemeClr val="tx1"/>
                </a:solidFill>
                <a:latin typeface="Verdana" charset="0"/>
                <a:ea typeface="MS PGothic" charset="0"/>
                <a:cs typeface="MS PGothic" charset="0"/>
              </a:defRPr>
            </a:lvl3pPr>
            <a:lvl4pPr marL="1572677" indent="-224668" defTabSz="914274">
              <a:defRPr>
                <a:solidFill>
                  <a:schemeClr val="tx1"/>
                </a:solidFill>
                <a:latin typeface="Verdana" charset="0"/>
                <a:ea typeface="MS PGothic" charset="0"/>
                <a:cs typeface="MS PGothic" charset="0"/>
              </a:defRPr>
            </a:lvl4pPr>
            <a:lvl5pPr marL="2022013" indent="-224668" defTabSz="914274">
              <a:defRPr>
                <a:solidFill>
                  <a:schemeClr val="tx1"/>
                </a:solidFill>
                <a:latin typeface="Verdana" charset="0"/>
                <a:ea typeface="MS PGothic" charset="0"/>
                <a:cs typeface="MS PGothic" charset="0"/>
              </a:defRPr>
            </a:lvl5pPr>
            <a:lvl6pPr marL="2471349" indent="-224668" defTabSz="914274"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14274"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14274"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14274" eaLnBrk="0" fontAlgn="base" hangingPunct="0">
              <a:spcBef>
                <a:spcPct val="0"/>
              </a:spcBef>
              <a:spcAft>
                <a:spcPct val="0"/>
              </a:spcAft>
              <a:defRPr>
                <a:solidFill>
                  <a:schemeClr val="tx1"/>
                </a:solidFill>
                <a:latin typeface="Verdana" charset="0"/>
                <a:ea typeface="MS PGothic" charset="0"/>
                <a:cs typeface="MS PGothic" charset="0"/>
              </a:defRPr>
            </a:lvl9pPr>
          </a:lstStyle>
          <a:p>
            <a:fld id="{478F02E0-8010-D146-8531-38EA3D6F9DC2}" type="slidenum">
              <a:rPr lang="en-US">
                <a:latin typeface="Times New Roman" charset="0"/>
              </a:rPr>
              <a:pPr/>
              <a:t>66</a:t>
            </a:fld>
            <a:endParaRPr lang="en-US">
              <a:latin typeface="Times New Roman"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MS PGothic" charset="0"/>
            </a:endParaRPr>
          </a:p>
        </p:txBody>
      </p:sp>
    </p:spTree>
    <p:extLst>
      <p:ext uri="{BB962C8B-B14F-4D97-AF65-F5344CB8AC3E}">
        <p14:creationId xmlns:p14="http://schemas.microsoft.com/office/powerpoint/2010/main" val="2173364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8033">
              <a:defRPr>
                <a:solidFill>
                  <a:schemeClr val="tx1"/>
                </a:solidFill>
                <a:latin typeface="Verdana" charset="0"/>
                <a:ea typeface="MS PGothic" charset="0"/>
                <a:cs typeface="MS PGothic" charset="0"/>
              </a:defRPr>
            </a:lvl1pPr>
            <a:lvl2pPr marL="730171" indent="-280835" defTabSz="908033">
              <a:defRPr>
                <a:solidFill>
                  <a:schemeClr val="tx1"/>
                </a:solidFill>
                <a:latin typeface="Verdana" charset="0"/>
                <a:ea typeface="MS PGothic" charset="0"/>
                <a:cs typeface="MS PGothic" charset="0"/>
              </a:defRPr>
            </a:lvl2pPr>
            <a:lvl3pPr marL="1123340" indent="-224668" defTabSz="908033">
              <a:defRPr>
                <a:solidFill>
                  <a:schemeClr val="tx1"/>
                </a:solidFill>
                <a:latin typeface="Verdana" charset="0"/>
                <a:ea typeface="MS PGothic" charset="0"/>
                <a:cs typeface="MS PGothic" charset="0"/>
              </a:defRPr>
            </a:lvl3pPr>
            <a:lvl4pPr marL="1572677" indent="-224668" defTabSz="908033">
              <a:defRPr>
                <a:solidFill>
                  <a:schemeClr val="tx1"/>
                </a:solidFill>
                <a:latin typeface="Verdana" charset="0"/>
                <a:ea typeface="MS PGothic" charset="0"/>
                <a:cs typeface="MS PGothic" charset="0"/>
              </a:defRPr>
            </a:lvl4pPr>
            <a:lvl5pPr marL="2022013" indent="-224668" defTabSz="908033">
              <a:defRPr>
                <a:solidFill>
                  <a:schemeClr val="tx1"/>
                </a:solidFill>
                <a:latin typeface="Verdana" charset="0"/>
                <a:ea typeface="MS PGothic" charset="0"/>
                <a:cs typeface="MS PGothic" charset="0"/>
              </a:defRPr>
            </a:lvl5pPr>
            <a:lvl6pPr marL="2471349" indent="-224668" defTabSz="908033"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08033"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08033"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08033" eaLnBrk="0" fontAlgn="base" hangingPunct="0">
              <a:spcBef>
                <a:spcPct val="0"/>
              </a:spcBef>
              <a:spcAft>
                <a:spcPct val="0"/>
              </a:spcAft>
              <a:defRPr>
                <a:solidFill>
                  <a:schemeClr val="tx1"/>
                </a:solidFill>
                <a:latin typeface="Verdana" charset="0"/>
                <a:ea typeface="MS PGothic" charset="0"/>
                <a:cs typeface="MS PGothic" charset="0"/>
              </a:defRPr>
            </a:lvl9pPr>
          </a:lstStyle>
          <a:p>
            <a:fld id="{546EE806-3E94-E64C-AFF8-2FF916A740EE}" type="slidenum">
              <a:rPr lang="en-US">
                <a:latin typeface="Times New Roman" charset="0"/>
              </a:rPr>
              <a:pPr/>
              <a:t>74</a:t>
            </a:fld>
            <a:endParaRPr lang="en-US">
              <a:latin typeface="Times New Roman"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MS PGothic" charset="0"/>
            </a:endParaRPr>
          </a:p>
        </p:txBody>
      </p:sp>
    </p:spTree>
    <p:extLst>
      <p:ext uri="{BB962C8B-B14F-4D97-AF65-F5344CB8AC3E}">
        <p14:creationId xmlns:p14="http://schemas.microsoft.com/office/powerpoint/2010/main" val="3692135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8033">
              <a:defRPr>
                <a:solidFill>
                  <a:schemeClr val="tx1"/>
                </a:solidFill>
                <a:latin typeface="Verdana" charset="0"/>
                <a:ea typeface="MS PGothic" charset="0"/>
                <a:cs typeface="MS PGothic" charset="0"/>
              </a:defRPr>
            </a:lvl1pPr>
            <a:lvl2pPr marL="730171" indent="-280835" defTabSz="908033">
              <a:defRPr>
                <a:solidFill>
                  <a:schemeClr val="tx1"/>
                </a:solidFill>
                <a:latin typeface="Verdana" charset="0"/>
                <a:ea typeface="MS PGothic" charset="0"/>
                <a:cs typeface="MS PGothic" charset="0"/>
              </a:defRPr>
            </a:lvl2pPr>
            <a:lvl3pPr marL="1123340" indent="-224668" defTabSz="908033">
              <a:defRPr>
                <a:solidFill>
                  <a:schemeClr val="tx1"/>
                </a:solidFill>
                <a:latin typeface="Verdana" charset="0"/>
                <a:ea typeface="MS PGothic" charset="0"/>
                <a:cs typeface="MS PGothic" charset="0"/>
              </a:defRPr>
            </a:lvl3pPr>
            <a:lvl4pPr marL="1572677" indent="-224668" defTabSz="908033">
              <a:defRPr>
                <a:solidFill>
                  <a:schemeClr val="tx1"/>
                </a:solidFill>
                <a:latin typeface="Verdana" charset="0"/>
                <a:ea typeface="MS PGothic" charset="0"/>
                <a:cs typeface="MS PGothic" charset="0"/>
              </a:defRPr>
            </a:lvl4pPr>
            <a:lvl5pPr marL="2022013" indent="-224668" defTabSz="908033">
              <a:defRPr>
                <a:solidFill>
                  <a:schemeClr val="tx1"/>
                </a:solidFill>
                <a:latin typeface="Verdana" charset="0"/>
                <a:ea typeface="MS PGothic" charset="0"/>
                <a:cs typeface="MS PGothic" charset="0"/>
              </a:defRPr>
            </a:lvl5pPr>
            <a:lvl6pPr marL="2471349" indent="-224668" defTabSz="908033"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08033"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08033"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08033" eaLnBrk="0" fontAlgn="base" hangingPunct="0">
              <a:spcBef>
                <a:spcPct val="0"/>
              </a:spcBef>
              <a:spcAft>
                <a:spcPct val="0"/>
              </a:spcAft>
              <a:defRPr>
                <a:solidFill>
                  <a:schemeClr val="tx1"/>
                </a:solidFill>
                <a:latin typeface="Verdana" charset="0"/>
                <a:ea typeface="MS PGothic" charset="0"/>
                <a:cs typeface="MS PGothic" charset="0"/>
              </a:defRPr>
            </a:lvl9pPr>
          </a:lstStyle>
          <a:p>
            <a:fld id="{CA9F5C7F-7FBD-764F-B303-EDA7733653A1}" type="slidenum">
              <a:rPr lang="en-US">
                <a:latin typeface="Times New Roman" charset="0"/>
              </a:rPr>
              <a:pPr/>
              <a:t>75</a:t>
            </a:fld>
            <a:endParaRPr lang="en-US">
              <a:latin typeface="Times New Roman"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MS PGothic" charset="0"/>
            </a:endParaRPr>
          </a:p>
        </p:txBody>
      </p:sp>
    </p:spTree>
    <p:extLst>
      <p:ext uri="{BB962C8B-B14F-4D97-AF65-F5344CB8AC3E}">
        <p14:creationId xmlns:p14="http://schemas.microsoft.com/office/powerpoint/2010/main" val="357219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1E3411B-1988-0749-9E3D-0DE205718C50}" type="slidenum">
              <a:rPr lang="en-US"/>
              <a:pPr/>
              <a:t>76</a:t>
            </a:fld>
            <a:endParaRPr lang="en-US"/>
          </a:p>
        </p:txBody>
      </p:sp>
      <p:sp>
        <p:nvSpPr>
          <p:cNvPr id="583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8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08060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1D3E2CA7-1C7B-416A-A194-14D40E0890FF}" type="slidenum">
              <a:rPr lang="tr-TR" smtClean="0"/>
              <a:pPr/>
              <a:t>22</a:t>
            </a:fld>
            <a:endParaRPr lang="tr-TR"/>
          </a:p>
        </p:txBody>
      </p:sp>
    </p:spTree>
    <p:extLst>
      <p:ext uri="{BB962C8B-B14F-4D97-AF65-F5344CB8AC3E}">
        <p14:creationId xmlns:p14="http://schemas.microsoft.com/office/powerpoint/2010/main" val="3064099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1E3411B-1988-0749-9E3D-0DE205718C50}" type="slidenum">
              <a:rPr lang="en-US"/>
              <a:pPr/>
              <a:t>77</a:t>
            </a:fld>
            <a:endParaRPr lang="en-US"/>
          </a:p>
        </p:txBody>
      </p:sp>
      <p:sp>
        <p:nvSpPr>
          <p:cNvPr id="583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8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46406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565815A-8D0F-3147-B8EC-67A528E5BD40}" type="slidenum">
              <a:rPr lang="en-US"/>
              <a:pPr/>
              <a:t>78</a:t>
            </a:fld>
            <a:endParaRPr lang="en-US"/>
          </a:p>
        </p:txBody>
      </p:sp>
      <p:sp>
        <p:nvSpPr>
          <p:cNvPr id="604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0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00548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7CD7404-3BC8-284E-92F2-FBA60870FDF8}" type="slidenum">
              <a:rPr lang="en-US"/>
              <a:pPr/>
              <a:t>79</a:t>
            </a:fld>
            <a:endParaRPr lang="en-US"/>
          </a:p>
        </p:txBody>
      </p:sp>
      <p:sp>
        <p:nvSpPr>
          <p:cNvPr id="614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1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64276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8033">
              <a:defRPr>
                <a:solidFill>
                  <a:schemeClr val="tx1"/>
                </a:solidFill>
                <a:latin typeface="Verdana" charset="0"/>
                <a:ea typeface="MS PGothic" charset="0"/>
                <a:cs typeface="MS PGothic" charset="0"/>
              </a:defRPr>
            </a:lvl1pPr>
            <a:lvl2pPr marL="730171" indent="-280835" defTabSz="908033">
              <a:defRPr>
                <a:solidFill>
                  <a:schemeClr val="tx1"/>
                </a:solidFill>
                <a:latin typeface="Verdana" charset="0"/>
                <a:ea typeface="MS PGothic" charset="0"/>
                <a:cs typeface="MS PGothic" charset="0"/>
              </a:defRPr>
            </a:lvl2pPr>
            <a:lvl3pPr marL="1123340" indent="-224668" defTabSz="908033">
              <a:defRPr>
                <a:solidFill>
                  <a:schemeClr val="tx1"/>
                </a:solidFill>
                <a:latin typeface="Verdana" charset="0"/>
                <a:ea typeface="MS PGothic" charset="0"/>
                <a:cs typeface="MS PGothic" charset="0"/>
              </a:defRPr>
            </a:lvl3pPr>
            <a:lvl4pPr marL="1572677" indent="-224668" defTabSz="908033">
              <a:defRPr>
                <a:solidFill>
                  <a:schemeClr val="tx1"/>
                </a:solidFill>
                <a:latin typeface="Verdana" charset="0"/>
                <a:ea typeface="MS PGothic" charset="0"/>
                <a:cs typeface="MS PGothic" charset="0"/>
              </a:defRPr>
            </a:lvl4pPr>
            <a:lvl5pPr marL="2022013" indent="-224668" defTabSz="908033">
              <a:defRPr>
                <a:solidFill>
                  <a:schemeClr val="tx1"/>
                </a:solidFill>
                <a:latin typeface="Verdana" charset="0"/>
                <a:ea typeface="MS PGothic" charset="0"/>
                <a:cs typeface="MS PGothic" charset="0"/>
              </a:defRPr>
            </a:lvl5pPr>
            <a:lvl6pPr marL="2471349" indent="-224668" defTabSz="908033"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08033"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08033"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08033" eaLnBrk="0" fontAlgn="base" hangingPunct="0">
              <a:spcBef>
                <a:spcPct val="0"/>
              </a:spcBef>
              <a:spcAft>
                <a:spcPct val="0"/>
              </a:spcAft>
              <a:defRPr>
                <a:solidFill>
                  <a:schemeClr val="tx1"/>
                </a:solidFill>
                <a:latin typeface="Verdana" charset="0"/>
                <a:ea typeface="MS PGothic" charset="0"/>
                <a:cs typeface="MS PGothic" charset="0"/>
              </a:defRPr>
            </a:lvl9pPr>
          </a:lstStyle>
          <a:p>
            <a:fld id="{D6DBC3DF-FFD6-CF45-A5CC-EAE0D9DDDF43}" type="slidenum">
              <a:rPr lang="en-US">
                <a:latin typeface="Times New Roman" charset="0"/>
              </a:rPr>
              <a:pPr/>
              <a:t>80</a:t>
            </a:fld>
            <a:endParaRPr lang="en-US">
              <a:latin typeface="Times New Roman"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MS PGothic" charset="0"/>
            </a:endParaRPr>
          </a:p>
        </p:txBody>
      </p:sp>
    </p:spTree>
    <p:extLst>
      <p:ext uri="{BB962C8B-B14F-4D97-AF65-F5344CB8AC3E}">
        <p14:creationId xmlns:p14="http://schemas.microsoft.com/office/powerpoint/2010/main" val="2519806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8033">
              <a:defRPr>
                <a:solidFill>
                  <a:schemeClr val="tx1"/>
                </a:solidFill>
                <a:latin typeface="Verdana" charset="0"/>
                <a:ea typeface="MS PGothic" charset="0"/>
                <a:cs typeface="MS PGothic" charset="0"/>
              </a:defRPr>
            </a:lvl1pPr>
            <a:lvl2pPr marL="730171" indent="-280835" defTabSz="908033">
              <a:defRPr>
                <a:solidFill>
                  <a:schemeClr val="tx1"/>
                </a:solidFill>
                <a:latin typeface="Verdana" charset="0"/>
                <a:ea typeface="MS PGothic" charset="0"/>
                <a:cs typeface="MS PGothic" charset="0"/>
              </a:defRPr>
            </a:lvl2pPr>
            <a:lvl3pPr marL="1123340" indent="-224668" defTabSz="908033">
              <a:defRPr>
                <a:solidFill>
                  <a:schemeClr val="tx1"/>
                </a:solidFill>
                <a:latin typeface="Verdana" charset="0"/>
                <a:ea typeface="MS PGothic" charset="0"/>
                <a:cs typeface="MS PGothic" charset="0"/>
              </a:defRPr>
            </a:lvl3pPr>
            <a:lvl4pPr marL="1572677" indent="-224668" defTabSz="908033">
              <a:defRPr>
                <a:solidFill>
                  <a:schemeClr val="tx1"/>
                </a:solidFill>
                <a:latin typeface="Verdana" charset="0"/>
                <a:ea typeface="MS PGothic" charset="0"/>
                <a:cs typeface="MS PGothic" charset="0"/>
              </a:defRPr>
            </a:lvl4pPr>
            <a:lvl5pPr marL="2022013" indent="-224668" defTabSz="908033">
              <a:defRPr>
                <a:solidFill>
                  <a:schemeClr val="tx1"/>
                </a:solidFill>
                <a:latin typeface="Verdana" charset="0"/>
                <a:ea typeface="MS PGothic" charset="0"/>
                <a:cs typeface="MS PGothic" charset="0"/>
              </a:defRPr>
            </a:lvl5pPr>
            <a:lvl6pPr marL="2471349" indent="-224668" defTabSz="908033"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08033"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08033"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08033" eaLnBrk="0" fontAlgn="base" hangingPunct="0">
              <a:spcBef>
                <a:spcPct val="0"/>
              </a:spcBef>
              <a:spcAft>
                <a:spcPct val="0"/>
              </a:spcAft>
              <a:defRPr>
                <a:solidFill>
                  <a:schemeClr val="tx1"/>
                </a:solidFill>
                <a:latin typeface="Verdana" charset="0"/>
                <a:ea typeface="MS PGothic" charset="0"/>
                <a:cs typeface="MS PGothic" charset="0"/>
              </a:defRPr>
            </a:lvl9pPr>
          </a:lstStyle>
          <a:p>
            <a:fld id="{CCE44EB0-0F85-844C-8344-C0199A775FEF}" type="slidenum">
              <a:rPr lang="en-US">
                <a:latin typeface="Times New Roman" charset="0"/>
              </a:rPr>
              <a:pPr/>
              <a:t>81</a:t>
            </a:fld>
            <a:endParaRPr lang="en-US">
              <a:latin typeface="Times New Roman"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MS PGothic" charset="0"/>
            </a:endParaRPr>
          </a:p>
        </p:txBody>
      </p:sp>
    </p:spTree>
    <p:extLst>
      <p:ext uri="{BB962C8B-B14F-4D97-AF65-F5344CB8AC3E}">
        <p14:creationId xmlns:p14="http://schemas.microsoft.com/office/powerpoint/2010/main" val="1486381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8033">
              <a:defRPr>
                <a:solidFill>
                  <a:schemeClr val="tx1"/>
                </a:solidFill>
                <a:latin typeface="Verdana" charset="0"/>
                <a:ea typeface="MS PGothic" charset="0"/>
                <a:cs typeface="MS PGothic" charset="0"/>
              </a:defRPr>
            </a:lvl1pPr>
            <a:lvl2pPr marL="730171" indent="-280835" defTabSz="908033">
              <a:defRPr>
                <a:solidFill>
                  <a:schemeClr val="tx1"/>
                </a:solidFill>
                <a:latin typeface="Verdana" charset="0"/>
                <a:ea typeface="MS PGothic" charset="0"/>
                <a:cs typeface="MS PGothic" charset="0"/>
              </a:defRPr>
            </a:lvl2pPr>
            <a:lvl3pPr marL="1123340" indent="-224668" defTabSz="908033">
              <a:defRPr>
                <a:solidFill>
                  <a:schemeClr val="tx1"/>
                </a:solidFill>
                <a:latin typeface="Verdana" charset="0"/>
                <a:ea typeface="MS PGothic" charset="0"/>
                <a:cs typeface="MS PGothic" charset="0"/>
              </a:defRPr>
            </a:lvl3pPr>
            <a:lvl4pPr marL="1572677" indent="-224668" defTabSz="908033">
              <a:defRPr>
                <a:solidFill>
                  <a:schemeClr val="tx1"/>
                </a:solidFill>
                <a:latin typeface="Verdana" charset="0"/>
                <a:ea typeface="MS PGothic" charset="0"/>
                <a:cs typeface="MS PGothic" charset="0"/>
              </a:defRPr>
            </a:lvl4pPr>
            <a:lvl5pPr marL="2022013" indent="-224668" defTabSz="908033">
              <a:defRPr>
                <a:solidFill>
                  <a:schemeClr val="tx1"/>
                </a:solidFill>
                <a:latin typeface="Verdana" charset="0"/>
                <a:ea typeface="MS PGothic" charset="0"/>
                <a:cs typeface="MS PGothic" charset="0"/>
              </a:defRPr>
            </a:lvl5pPr>
            <a:lvl6pPr marL="2471349" indent="-224668" defTabSz="908033"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08033"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08033"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08033" eaLnBrk="0" fontAlgn="base" hangingPunct="0">
              <a:spcBef>
                <a:spcPct val="0"/>
              </a:spcBef>
              <a:spcAft>
                <a:spcPct val="0"/>
              </a:spcAft>
              <a:defRPr>
                <a:solidFill>
                  <a:schemeClr val="tx1"/>
                </a:solidFill>
                <a:latin typeface="Verdana" charset="0"/>
                <a:ea typeface="MS PGothic" charset="0"/>
                <a:cs typeface="MS PGothic" charset="0"/>
              </a:defRPr>
            </a:lvl9pPr>
          </a:lstStyle>
          <a:p>
            <a:fld id="{14E2416A-F43B-3E44-96DE-4F4A7637D30A}" type="slidenum">
              <a:rPr lang="en-US">
                <a:latin typeface="Times New Roman" charset="0"/>
              </a:rPr>
              <a:pPr/>
              <a:t>83</a:t>
            </a:fld>
            <a:endParaRPr lang="en-US">
              <a:latin typeface="Times New Roman"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MS PGothic" charset="0"/>
            </a:endParaRPr>
          </a:p>
        </p:txBody>
      </p:sp>
    </p:spTree>
    <p:extLst>
      <p:ext uri="{BB962C8B-B14F-4D97-AF65-F5344CB8AC3E}">
        <p14:creationId xmlns:p14="http://schemas.microsoft.com/office/powerpoint/2010/main" val="3852964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8033">
              <a:defRPr>
                <a:solidFill>
                  <a:schemeClr val="tx1"/>
                </a:solidFill>
                <a:latin typeface="Verdana" charset="0"/>
                <a:ea typeface="MS PGothic" charset="0"/>
                <a:cs typeface="MS PGothic" charset="0"/>
              </a:defRPr>
            </a:lvl1pPr>
            <a:lvl2pPr marL="730171" indent="-280835" defTabSz="908033">
              <a:defRPr>
                <a:solidFill>
                  <a:schemeClr val="tx1"/>
                </a:solidFill>
                <a:latin typeface="Verdana" charset="0"/>
                <a:ea typeface="MS PGothic" charset="0"/>
                <a:cs typeface="MS PGothic" charset="0"/>
              </a:defRPr>
            </a:lvl2pPr>
            <a:lvl3pPr marL="1123340" indent="-224668" defTabSz="908033">
              <a:defRPr>
                <a:solidFill>
                  <a:schemeClr val="tx1"/>
                </a:solidFill>
                <a:latin typeface="Verdana" charset="0"/>
                <a:ea typeface="MS PGothic" charset="0"/>
                <a:cs typeface="MS PGothic" charset="0"/>
              </a:defRPr>
            </a:lvl3pPr>
            <a:lvl4pPr marL="1572677" indent="-224668" defTabSz="908033">
              <a:defRPr>
                <a:solidFill>
                  <a:schemeClr val="tx1"/>
                </a:solidFill>
                <a:latin typeface="Verdana" charset="0"/>
                <a:ea typeface="MS PGothic" charset="0"/>
                <a:cs typeface="MS PGothic" charset="0"/>
              </a:defRPr>
            </a:lvl4pPr>
            <a:lvl5pPr marL="2022013" indent="-224668" defTabSz="908033">
              <a:defRPr>
                <a:solidFill>
                  <a:schemeClr val="tx1"/>
                </a:solidFill>
                <a:latin typeface="Verdana" charset="0"/>
                <a:ea typeface="MS PGothic" charset="0"/>
                <a:cs typeface="MS PGothic" charset="0"/>
              </a:defRPr>
            </a:lvl5pPr>
            <a:lvl6pPr marL="2471349" indent="-224668" defTabSz="908033"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08033"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08033"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08033" eaLnBrk="0" fontAlgn="base" hangingPunct="0">
              <a:spcBef>
                <a:spcPct val="0"/>
              </a:spcBef>
              <a:spcAft>
                <a:spcPct val="0"/>
              </a:spcAft>
              <a:defRPr>
                <a:solidFill>
                  <a:schemeClr val="tx1"/>
                </a:solidFill>
                <a:latin typeface="Verdana" charset="0"/>
                <a:ea typeface="MS PGothic" charset="0"/>
                <a:cs typeface="MS PGothic" charset="0"/>
              </a:defRPr>
            </a:lvl9pPr>
          </a:lstStyle>
          <a:p>
            <a:fld id="{C57F563E-C0A6-394C-AAA3-8547CCC57122}" type="slidenum">
              <a:rPr lang="en-US">
                <a:latin typeface="Times New Roman" charset="0"/>
              </a:rPr>
              <a:pPr/>
              <a:t>84</a:t>
            </a:fld>
            <a:endParaRPr lang="en-US">
              <a:latin typeface="Times New Roman"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MS PGothic" charset="0"/>
            </a:endParaRPr>
          </a:p>
        </p:txBody>
      </p:sp>
    </p:spTree>
    <p:extLst>
      <p:ext uri="{BB962C8B-B14F-4D97-AF65-F5344CB8AC3E}">
        <p14:creationId xmlns:p14="http://schemas.microsoft.com/office/powerpoint/2010/main" val="1695793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8033">
              <a:defRPr>
                <a:solidFill>
                  <a:schemeClr val="tx1"/>
                </a:solidFill>
                <a:latin typeface="Verdana" charset="0"/>
                <a:ea typeface="MS PGothic" charset="0"/>
                <a:cs typeface="MS PGothic" charset="0"/>
              </a:defRPr>
            </a:lvl1pPr>
            <a:lvl2pPr marL="730171" indent="-280835" defTabSz="908033">
              <a:defRPr>
                <a:solidFill>
                  <a:schemeClr val="tx1"/>
                </a:solidFill>
                <a:latin typeface="Verdana" charset="0"/>
                <a:ea typeface="MS PGothic" charset="0"/>
                <a:cs typeface="MS PGothic" charset="0"/>
              </a:defRPr>
            </a:lvl2pPr>
            <a:lvl3pPr marL="1123340" indent="-224668" defTabSz="908033">
              <a:defRPr>
                <a:solidFill>
                  <a:schemeClr val="tx1"/>
                </a:solidFill>
                <a:latin typeface="Verdana" charset="0"/>
                <a:ea typeface="MS PGothic" charset="0"/>
                <a:cs typeface="MS PGothic" charset="0"/>
              </a:defRPr>
            </a:lvl3pPr>
            <a:lvl4pPr marL="1572677" indent="-224668" defTabSz="908033">
              <a:defRPr>
                <a:solidFill>
                  <a:schemeClr val="tx1"/>
                </a:solidFill>
                <a:latin typeface="Verdana" charset="0"/>
                <a:ea typeface="MS PGothic" charset="0"/>
                <a:cs typeface="MS PGothic" charset="0"/>
              </a:defRPr>
            </a:lvl4pPr>
            <a:lvl5pPr marL="2022013" indent="-224668" defTabSz="908033">
              <a:defRPr>
                <a:solidFill>
                  <a:schemeClr val="tx1"/>
                </a:solidFill>
                <a:latin typeface="Verdana" charset="0"/>
                <a:ea typeface="MS PGothic" charset="0"/>
                <a:cs typeface="MS PGothic" charset="0"/>
              </a:defRPr>
            </a:lvl5pPr>
            <a:lvl6pPr marL="2471349" indent="-224668" defTabSz="908033"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08033"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08033"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08033" eaLnBrk="0" fontAlgn="base" hangingPunct="0">
              <a:spcBef>
                <a:spcPct val="0"/>
              </a:spcBef>
              <a:spcAft>
                <a:spcPct val="0"/>
              </a:spcAft>
              <a:defRPr>
                <a:solidFill>
                  <a:schemeClr val="tx1"/>
                </a:solidFill>
                <a:latin typeface="Verdana" charset="0"/>
                <a:ea typeface="MS PGothic" charset="0"/>
                <a:cs typeface="MS PGothic" charset="0"/>
              </a:defRPr>
            </a:lvl9pPr>
          </a:lstStyle>
          <a:p>
            <a:fld id="{DB9EAD1E-7591-324C-A6A1-0423152F14D4}" type="slidenum">
              <a:rPr lang="en-US">
                <a:latin typeface="Times New Roman" charset="0"/>
              </a:rPr>
              <a:pPr/>
              <a:t>85</a:t>
            </a:fld>
            <a:endParaRPr lang="en-US">
              <a:latin typeface="Times New Roman"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a typeface="MS PGothic" charset="0"/>
            </a:endParaRPr>
          </a:p>
        </p:txBody>
      </p:sp>
    </p:spTree>
    <p:extLst>
      <p:ext uri="{BB962C8B-B14F-4D97-AF65-F5344CB8AC3E}">
        <p14:creationId xmlns:p14="http://schemas.microsoft.com/office/powerpoint/2010/main" val="2135235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274">
              <a:defRPr>
                <a:solidFill>
                  <a:schemeClr val="tx1"/>
                </a:solidFill>
                <a:latin typeface="Verdana" charset="0"/>
                <a:ea typeface="MS PGothic" charset="0"/>
                <a:cs typeface="MS PGothic" charset="0"/>
              </a:defRPr>
            </a:lvl1pPr>
            <a:lvl2pPr marL="730171" indent="-280835" defTabSz="914274">
              <a:defRPr>
                <a:solidFill>
                  <a:schemeClr val="tx1"/>
                </a:solidFill>
                <a:latin typeface="Verdana" charset="0"/>
                <a:ea typeface="MS PGothic" charset="0"/>
                <a:cs typeface="MS PGothic" charset="0"/>
              </a:defRPr>
            </a:lvl2pPr>
            <a:lvl3pPr marL="1123340" indent="-224668" defTabSz="914274">
              <a:defRPr>
                <a:solidFill>
                  <a:schemeClr val="tx1"/>
                </a:solidFill>
                <a:latin typeface="Verdana" charset="0"/>
                <a:ea typeface="MS PGothic" charset="0"/>
                <a:cs typeface="MS PGothic" charset="0"/>
              </a:defRPr>
            </a:lvl3pPr>
            <a:lvl4pPr marL="1572677" indent="-224668" defTabSz="914274">
              <a:defRPr>
                <a:solidFill>
                  <a:schemeClr val="tx1"/>
                </a:solidFill>
                <a:latin typeface="Verdana" charset="0"/>
                <a:ea typeface="MS PGothic" charset="0"/>
                <a:cs typeface="MS PGothic" charset="0"/>
              </a:defRPr>
            </a:lvl4pPr>
            <a:lvl5pPr marL="2022013" indent="-224668" defTabSz="914274">
              <a:defRPr>
                <a:solidFill>
                  <a:schemeClr val="tx1"/>
                </a:solidFill>
                <a:latin typeface="Verdana" charset="0"/>
                <a:ea typeface="MS PGothic" charset="0"/>
                <a:cs typeface="MS PGothic" charset="0"/>
              </a:defRPr>
            </a:lvl5pPr>
            <a:lvl6pPr marL="2471349" indent="-224668" defTabSz="914274"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14274"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14274"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14274" eaLnBrk="0" fontAlgn="base" hangingPunct="0">
              <a:spcBef>
                <a:spcPct val="0"/>
              </a:spcBef>
              <a:spcAft>
                <a:spcPct val="0"/>
              </a:spcAft>
              <a:defRPr>
                <a:solidFill>
                  <a:schemeClr val="tx1"/>
                </a:solidFill>
                <a:latin typeface="Verdana" charset="0"/>
                <a:ea typeface="MS PGothic" charset="0"/>
                <a:cs typeface="MS PGothic" charset="0"/>
              </a:defRPr>
            </a:lvl9pPr>
          </a:lstStyle>
          <a:p>
            <a:fld id="{BE30465B-FC56-034A-9880-5AB83E86D10B}" type="slidenum">
              <a:rPr lang="en-US">
                <a:latin typeface="Times New Roman" charset="0"/>
              </a:rPr>
              <a:pPr/>
              <a:t>86</a:t>
            </a:fld>
            <a:endParaRPr lang="en-US">
              <a:latin typeface="Times New Roman"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MS PGothic" charset="0"/>
            </a:endParaRPr>
          </a:p>
        </p:txBody>
      </p:sp>
    </p:spTree>
    <p:extLst>
      <p:ext uri="{BB962C8B-B14F-4D97-AF65-F5344CB8AC3E}">
        <p14:creationId xmlns:p14="http://schemas.microsoft.com/office/powerpoint/2010/main" val="3152655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274">
              <a:defRPr>
                <a:solidFill>
                  <a:schemeClr val="tx1"/>
                </a:solidFill>
                <a:latin typeface="Verdana" charset="0"/>
                <a:ea typeface="MS PGothic" charset="0"/>
                <a:cs typeface="MS PGothic" charset="0"/>
              </a:defRPr>
            </a:lvl1pPr>
            <a:lvl2pPr marL="730171" indent="-280835" defTabSz="914274">
              <a:defRPr>
                <a:solidFill>
                  <a:schemeClr val="tx1"/>
                </a:solidFill>
                <a:latin typeface="Verdana" charset="0"/>
                <a:ea typeface="MS PGothic" charset="0"/>
                <a:cs typeface="MS PGothic" charset="0"/>
              </a:defRPr>
            </a:lvl2pPr>
            <a:lvl3pPr marL="1123340" indent="-224668" defTabSz="914274">
              <a:defRPr>
                <a:solidFill>
                  <a:schemeClr val="tx1"/>
                </a:solidFill>
                <a:latin typeface="Verdana" charset="0"/>
                <a:ea typeface="MS PGothic" charset="0"/>
                <a:cs typeface="MS PGothic" charset="0"/>
              </a:defRPr>
            </a:lvl3pPr>
            <a:lvl4pPr marL="1572677" indent="-224668" defTabSz="914274">
              <a:defRPr>
                <a:solidFill>
                  <a:schemeClr val="tx1"/>
                </a:solidFill>
                <a:latin typeface="Verdana" charset="0"/>
                <a:ea typeface="MS PGothic" charset="0"/>
                <a:cs typeface="MS PGothic" charset="0"/>
              </a:defRPr>
            </a:lvl4pPr>
            <a:lvl5pPr marL="2022013" indent="-224668" defTabSz="914274">
              <a:defRPr>
                <a:solidFill>
                  <a:schemeClr val="tx1"/>
                </a:solidFill>
                <a:latin typeface="Verdana" charset="0"/>
                <a:ea typeface="MS PGothic" charset="0"/>
                <a:cs typeface="MS PGothic" charset="0"/>
              </a:defRPr>
            </a:lvl5pPr>
            <a:lvl6pPr marL="2471349" indent="-224668" defTabSz="914274"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14274"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14274"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14274" eaLnBrk="0" fontAlgn="base" hangingPunct="0">
              <a:spcBef>
                <a:spcPct val="0"/>
              </a:spcBef>
              <a:spcAft>
                <a:spcPct val="0"/>
              </a:spcAft>
              <a:defRPr>
                <a:solidFill>
                  <a:schemeClr val="tx1"/>
                </a:solidFill>
                <a:latin typeface="Verdana" charset="0"/>
                <a:ea typeface="MS PGothic" charset="0"/>
                <a:cs typeface="MS PGothic" charset="0"/>
              </a:defRPr>
            </a:lvl9pPr>
          </a:lstStyle>
          <a:p>
            <a:fld id="{0D33BCFE-E9EC-3746-BC44-05CC7E0D22FA}" type="slidenum">
              <a:rPr lang="en-US">
                <a:latin typeface="Times New Roman" charset="0"/>
              </a:rPr>
              <a:pPr/>
              <a:t>87</a:t>
            </a:fld>
            <a:endParaRPr lang="en-US">
              <a:latin typeface="Times New Roman"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MS PGothic" charset="0"/>
            </a:endParaRPr>
          </a:p>
        </p:txBody>
      </p:sp>
    </p:spTree>
    <p:extLst>
      <p:ext uri="{BB962C8B-B14F-4D97-AF65-F5344CB8AC3E}">
        <p14:creationId xmlns:p14="http://schemas.microsoft.com/office/powerpoint/2010/main" val="266633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274">
              <a:defRPr>
                <a:solidFill>
                  <a:schemeClr val="tx1"/>
                </a:solidFill>
                <a:latin typeface="Verdana" charset="0"/>
                <a:ea typeface="MS PGothic" charset="0"/>
                <a:cs typeface="MS PGothic" charset="0"/>
              </a:defRPr>
            </a:lvl1pPr>
            <a:lvl2pPr marL="730171" indent="-280835" defTabSz="914274">
              <a:defRPr>
                <a:solidFill>
                  <a:schemeClr val="tx1"/>
                </a:solidFill>
                <a:latin typeface="Verdana" charset="0"/>
                <a:ea typeface="MS PGothic" charset="0"/>
                <a:cs typeface="MS PGothic" charset="0"/>
              </a:defRPr>
            </a:lvl2pPr>
            <a:lvl3pPr marL="1123340" indent="-224668" defTabSz="914274">
              <a:defRPr>
                <a:solidFill>
                  <a:schemeClr val="tx1"/>
                </a:solidFill>
                <a:latin typeface="Verdana" charset="0"/>
                <a:ea typeface="MS PGothic" charset="0"/>
                <a:cs typeface="MS PGothic" charset="0"/>
              </a:defRPr>
            </a:lvl3pPr>
            <a:lvl4pPr marL="1572677" indent="-224668" defTabSz="914274">
              <a:defRPr>
                <a:solidFill>
                  <a:schemeClr val="tx1"/>
                </a:solidFill>
                <a:latin typeface="Verdana" charset="0"/>
                <a:ea typeface="MS PGothic" charset="0"/>
                <a:cs typeface="MS PGothic" charset="0"/>
              </a:defRPr>
            </a:lvl4pPr>
            <a:lvl5pPr marL="2022013" indent="-224668" defTabSz="914274">
              <a:defRPr>
                <a:solidFill>
                  <a:schemeClr val="tx1"/>
                </a:solidFill>
                <a:latin typeface="Verdana" charset="0"/>
                <a:ea typeface="MS PGothic" charset="0"/>
                <a:cs typeface="MS PGothic" charset="0"/>
              </a:defRPr>
            </a:lvl5pPr>
            <a:lvl6pPr marL="2471349" indent="-224668" defTabSz="914274"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14274"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14274"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14274" eaLnBrk="0" fontAlgn="base" hangingPunct="0">
              <a:spcBef>
                <a:spcPct val="0"/>
              </a:spcBef>
              <a:spcAft>
                <a:spcPct val="0"/>
              </a:spcAft>
              <a:defRPr>
                <a:solidFill>
                  <a:schemeClr val="tx1"/>
                </a:solidFill>
                <a:latin typeface="Verdana" charset="0"/>
                <a:ea typeface="MS PGothic" charset="0"/>
                <a:cs typeface="MS PGothic" charset="0"/>
              </a:defRPr>
            </a:lvl9pPr>
          </a:lstStyle>
          <a:p>
            <a:fld id="{320C64C9-8DA4-494F-9C96-EA61283EAAA0}" type="slidenum">
              <a:rPr lang="en-US">
                <a:latin typeface="Times New Roman" charset="0"/>
              </a:rPr>
              <a:pPr/>
              <a:t>36</a:t>
            </a:fld>
            <a:endParaRPr lang="en-US">
              <a:latin typeface="Times New Roman"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MS PGothic" charset="0"/>
            </a:endParaRPr>
          </a:p>
        </p:txBody>
      </p:sp>
    </p:spTree>
    <p:extLst>
      <p:ext uri="{BB962C8B-B14F-4D97-AF65-F5344CB8AC3E}">
        <p14:creationId xmlns:p14="http://schemas.microsoft.com/office/powerpoint/2010/main" val="1358571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1%-10%-100%</a:t>
            </a:r>
          </a:p>
        </p:txBody>
      </p:sp>
      <p:sp>
        <p:nvSpPr>
          <p:cNvPr id="4" name="Slide Number Placeholder 3"/>
          <p:cNvSpPr>
            <a:spLocks noGrp="1"/>
          </p:cNvSpPr>
          <p:nvPr>
            <p:ph type="sldNum" sz="quarter" idx="10"/>
          </p:nvPr>
        </p:nvSpPr>
        <p:spPr/>
        <p:txBody>
          <a:bodyPr/>
          <a:lstStyle/>
          <a:p>
            <a:fld id="{E70438F4-F50F-CB45-854D-6A1A628F6287}" type="slidenum">
              <a:rPr lang="en-US" smtClean="0"/>
              <a:t>99</a:t>
            </a:fld>
            <a:endParaRPr lang="en-US"/>
          </a:p>
        </p:txBody>
      </p:sp>
    </p:spTree>
    <p:extLst>
      <p:ext uri="{BB962C8B-B14F-4D97-AF65-F5344CB8AC3E}">
        <p14:creationId xmlns:p14="http://schemas.microsoft.com/office/powerpoint/2010/main" val="3527567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 beating</a:t>
            </a:r>
            <a:r>
              <a:rPr lang="en-US" baseline="0" dirty="0"/>
              <a:t> every 3 seconds. If NN does not hear from DN in 10 </a:t>
            </a:r>
            <a:r>
              <a:rPr lang="en-US" baseline="0" dirty="0" err="1"/>
              <a:t>mins</a:t>
            </a:r>
            <a:r>
              <a:rPr lang="en-US" baseline="0" dirty="0"/>
              <a:t>, it starts to replicate the blocks</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110</a:t>
            </a:fld>
            <a:endParaRPr lang="en-US"/>
          </a:p>
        </p:txBody>
      </p:sp>
    </p:spTree>
    <p:extLst>
      <p:ext uri="{BB962C8B-B14F-4D97-AF65-F5344CB8AC3E}">
        <p14:creationId xmlns:p14="http://schemas.microsoft.com/office/powerpoint/2010/main" val="1714565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274">
              <a:defRPr>
                <a:solidFill>
                  <a:schemeClr val="tx1"/>
                </a:solidFill>
                <a:latin typeface="Verdana" charset="0"/>
                <a:ea typeface="MS PGothic" charset="0"/>
                <a:cs typeface="MS PGothic" charset="0"/>
              </a:defRPr>
            </a:lvl1pPr>
            <a:lvl2pPr marL="730171" indent="-280835" defTabSz="914274">
              <a:defRPr>
                <a:solidFill>
                  <a:schemeClr val="tx1"/>
                </a:solidFill>
                <a:latin typeface="Verdana" charset="0"/>
                <a:ea typeface="MS PGothic" charset="0"/>
                <a:cs typeface="MS PGothic" charset="0"/>
              </a:defRPr>
            </a:lvl2pPr>
            <a:lvl3pPr marL="1123340" indent="-224668" defTabSz="914274">
              <a:defRPr>
                <a:solidFill>
                  <a:schemeClr val="tx1"/>
                </a:solidFill>
                <a:latin typeface="Verdana" charset="0"/>
                <a:ea typeface="MS PGothic" charset="0"/>
                <a:cs typeface="MS PGothic" charset="0"/>
              </a:defRPr>
            </a:lvl3pPr>
            <a:lvl4pPr marL="1572677" indent="-224668" defTabSz="914274">
              <a:defRPr>
                <a:solidFill>
                  <a:schemeClr val="tx1"/>
                </a:solidFill>
                <a:latin typeface="Verdana" charset="0"/>
                <a:ea typeface="MS PGothic" charset="0"/>
                <a:cs typeface="MS PGothic" charset="0"/>
              </a:defRPr>
            </a:lvl4pPr>
            <a:lvl5pPr marL="2022013" indent="-224668" defTabSz="914274">
              <a:defRPr>
                <a:solidFill>
                  <a:schemeClr val="tx1"/>
                </a:solidFill>
                <a:latin typeface="Verdana" charset="0"/>
                <a:ea typeface="MS PGothic" charset="0"/>
                <a:cs typeface="MS PGothic" charset="0"/>
              </a:defRPr>
            </a:lvl5pPr>
            <a:lvl6pPr marL="2471349" indent="-224668" defTabSz="914274"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14274"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14274"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14274" eaLnBrk="0" fontAlgn="base" hangingPunct="0">
              <a:spcBef>
                <a:spcPct val="0"/>
              </a:spcBef>
              <a:spcAft>
                <a:spcPct val="0"/>
              </a:spcAft>
              <a:defRPr>
                <a:solidFill>
                  <a:schemeClr val="tx1"/>
                </a:solidFill>
                <a:latin typeface="Verdana" charset="0"/>
                <a:ea typeface="MS PGothic" charset="0"/>
                <a:cs typeface="MS PGothic" charset="0"/>
              </a:defRPr>
            </a:lvl9pPr>
          </a:lstStyle>
          <a:p>
            <a:fld id="{83B074D9-9A90-0347-B4DF-AA10777D669E}" type="slidenum">
              <a:rPr lang="en-US">
                <a:latin typeface="Times New Roman" charset="0"/>
              </a:rPr>
              <a:pPr/>
              <a:t>38</a:t>
            </a:fld>
            <a:endParaRPr lang="en-US">
              <a:latin typeface="Times New Roman"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MS PGothic" charset="0"/>
            </a:endParaRPr>
          </a:p>
        </p:txBody>
      </p:sp>
    </p:spTree>
    <p:extLst>
      <p:ext uri="{BB962C8B-B14F-4D97-AF65-F5344CB8AC3E}">
        <p14:creationId xmlns:p14="http://schemas.microsoft.com/office/powerpoint/2010/main" val="254041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274">
              <a:defRPr>
                <a:solidFill>
                  <a:schemeClr val="tx1"/>
                </a:solidFill>
                <a:latin typeface="Verdana" charset="0"/>
                <a:ea typeface="MS PGothic" charset="0"/>
                <a:cs typeface="MS PGothic" charset="0"/>
              </a:defRPr>
            </a:lvl1pPr>
            <a:lvl2pPr marL="730171" indent="-280835" defTabSz="914274">
              <a:defRPr>
                <a:solidFill>
                  <a:schemeClr val="tx1"/>
                </a:solidFill>
                <a:latin typeface="Verdana" charset="0"/>
                <a:ea typeface="MS PGothic" charset="0"/>
                <a:cs typeface="MS PGothic" charset="0"/>
              </a:defRPr>
            </a:lvl2pPr>
            <a:lvl3pPr marL="1123340" indent="-224668" defTabSz="914274">
              <a:defRPr>
                <a:solidFill>
                  <a:schemeClr val="tx1"/>
                </a:solidFill>
                <a:latin typeface="Verdana" charset="0"/>
                <a:ea typeface="MS PGothic" charset="0"/>
                <a:cs typeface="MS PGothic" charset="0"/>
              </a:defRPr>
            </a:lvl3pPr>
            <a:lvl4pPr marL="1572677" indent="-224668" defTabSz="914274">
              <a:defRPr>
                <a:solidFill>
                  <a:schemeClr val="tx1"/>
                </a:solidFill>
                <a:latin typeface="Verdana" charset="0"/>
                <a:ea typeface="MS PGothic" charset="0"/>
                <a:cs typeface="MS PGothic" charset="0"/>
              </a:defRPr>
            </a:lvl4pPr>
            <a:lvl5pPr marL="2022013" indent="-224668" defTabSz="914274">
              <a:defRPr>
                <a:solidFill>
                  <a:schemeClr val="tx1"/>
                </a:solidFill>
                <a:latin typeface="Verdana" charset="0"/>
                <a:ea typeface="MS PGothic" charset="0"/>
                <a:cs typeface="MS PGothic" charset="0"/>
              </a:defRPr>
            </a:lvl5pPr>
            <a:lvl6pPr marL="2471349" indent="-224668" defTabSz="914274"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14274"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14274"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14274" eaLnBrk="0" fontAlgn="base" hangingPunct="0">
              <a:spcBef>
                <a:spcPct val="0"/>
              </a:spcBef>
              <a:spcAft>
                <a:spcPct val="0"/>
              </a:spcAft>
              <a:defRPr>
                <a:solidFill>
                  <a:schemeClr val="tx1"/>
                </a:solidFill>
                <a:latin typeface="Verdana" charset="0"/>
                <a:ea typeface="MS PGothic" charset="0"/>
                <a:cs typeface="MS PGothic" charset="0"/>
              </a:defRPr>
            </a:lvl9pPr>
          </a:lstStyle>
          <a:p>
            <a:fld id="{5645BD8D-97D7-724A-BDAA-6CBABC272812}" type="slidenum">
              <a:rPr lang="en-US">
                <a:latin typeface="Times New Roman" charset="0"/>
              </a:rPr>
              <a:pPr/>
              <a:t>39</a:t>
            </a:fld>
            <a:endParaRPr lang="en-US">
              <a:latin typeface="Times New Roman"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MS PGothic" charset="0"/>
            </a:endParaRPr>
          </a:p>
        </p:txBody>
      </p:sp>
    </p:spTree>
    <p:extLst>
      <p:ext uri="{BB962C8B-B14F-4D97-AF65-F5344CB8AC3E}">
        <p14:creationId xmlns:p14="http://schemas.microsoft.com/office/powerpoint/2010/main" val="2631723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274">
              <a:defRPr>
                <a:solidFill>
                  <a:schemeClr val="tx1"/>
                </a:solidFill>
                <a:latin typeface="Verdana" charset="0"/>
                <a:ea typeface="MS PGothic" charset="0"/>
                <a:cs typeface="MS PGothic" charset="0"/>
              </a:defRPr>
            </a:lvl1pPr>
            <a:lvl2pPr marL="730171" indent="-280835" defTabSz="914274">
              <a:defRPr>
                <a:solidFill>
                  <a:schemeClr val="tx1"/>
                </a:solidFill>
                <a:latin typeface="Verdana" charset="0"/>
                <a:ea typeface="MS PGothic" charset="0"/>
                <a:cs typeface="MS PGothic" charset="0"/>
              </a:defRPr>
            </a:lvl2pPr>
            <a:lvl3pPr marL="1123340" indent="-224668" defTabSz="914274">
              <a:defRPr>
                <a:solidFill>
                  <a:schemeClr val="tx1"/>
                </a:solidFill>
                <a:latin typeface="Verdana" charset="0"/>
                <a:ea typeface="MS PGothic" charset="0"/>
                <a:cs typeface="MS PGothic" charset="0"/>
              </a:defRPr>
            </a:lvl3pPr>
            <a:lvl4pPr marL="1572677" indent="-224668" defTabSz="914274">
              <a:defRPr>
                <a:solidFill>
                  <a:schemeClr val="tx1"/>
                </a:solidFill>
                <a:latin typeface="Verdana" charset="0"/>
                <a:ea typeface="MS PGothic" charset="0"/>
                <a:cs typeface="MS PGothic" charset="0"/>
              </a:defRPr>
            </a:lvl4pPr>
            <a:lvl5pPr marL="2022013" indent="-224668" defTabSz="914274">
              <a:defRPr>
                <a:solidFill>
                  <a:schemeClr val="tx1"/>
                </a:solidFill>
                <a:latin typeface="Verdana" charset="0"/>
                <a:ea typeface="MS PGothic" charset="0"/>
                <a:cs typeface="MS PGothic" charset="0"/>
              </a:defRPr>
            </a:lvl5pPr>
            <a:lvl6pPr marL="2471349" indent="-224668" defTabSz="914274" eaLnBrk="0" fontAlgn="base" hangingPunct="0">
              <a:spcBef>
                <a:spcPct val="0"/>
              </a:spcBef>
              <a:spcAft>
                <a:spcPct val="0"/>
              </a:spcAft>
              <a:defRPr>
                <a:solidFill>
                  <a:schemeClr val="tx1"/>
                </a:solidFill>
                <a:latin typeface="Verdana" charset="0"/>
                <a:ea typeface="MS PGothic" charset="0"/>
                <a:cs typeface="MS PGothic" charset="0"/>
              </a:defRPr>
            </a:lvl6pPr>
            <a:lvl7pPr marL="2920685" indent="-224668" defTabSz="914274" eaLnBrk="0" fontAlgn="base" hangingPunct="0">
              <a:spcBef>
                <a:spcPct val="0"/>
              </a:spcBef>
              <a:spcAft>
                <a:spcPct val="0"/>
              </a:spcAft>
              <a:defRPr>
                <a:solidFill>
                  <a:schemeClr val="tx1"/>
                </a:solidFill>
                <a:latin typeface="Verdana" charset="0"/>
                <a:ea typeface="MS PGothic" charset="0"/>
                <a:cs typeface="MS PGothic" charset="0"/>
              </a:defRPr>
            </a:lvl7pPr>
            <a:lvl8pPr marL="3370021" indent="-224668" defTabSz="914274" eaLnBrk="0" fontAlgn="base" hangingPunct="0">
              <a:spcBef>
                <a:spcPct val="0"/>
              </a:spcBef>
              <a:spcAft>
                <a:spcPct val="0"/>
              </a:spcAft>
              <a:defRPr>
                <a:solidFill>
                  <a:schemeClr val="tx1"/>
                </a:solidFill>
                <a:latin typeface="Verdana" charset="0"/>
                <a:ea typeface="MS PGothic" charset="0"/>
                <a:cs typeface="MS PGothic" charset="0"/>
              </a:defRPr>
            </a:lvl8pPr>
            <a:lvl9pPr marL="3819357" indent="-224668" defTabSz="914274" eaLnBrk="0" fontAlgn="base" hangingPunct="0">
              <a:spcBef>
                <a:spcPct val="0"/>
              </a:spcBef>
              <a:spcAft>
                <a:spcPct val="0"/>
              </a:spcAft>
              <a:defRPr>
                <a:solidFill>
                  <a:schemeClr val="tx1"/>
                </a:solidFill>
                <a:latin typeface="Verdana" charset="0"/>
                <a:ea typeface="MS PGothic" charset="0"/>
                <a:cs typeface="MS PGothic" charset="0"/>
              </a:defRPr>
            </a:lvl9pPr>
          </a:lstStyle>
          <a:p>
            <a:fld id="{5645BD8D-97D7-724A-BDAA-6CBABC272812}" type="slidenum">
              <a:rPr lang="en-US">
                <a:latin typeface="Times New Roman" charset="0"/>
              </a:rPr>
              <a:pPr/>
              <a:t>40</a:t>
            </a:fld>
            <a:endParaRPr lang="en-US">
              <a:latin typeface="Times New Roman"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MS PGothic" charset="0"/>
            </a:endParaRPr>
          </a:p>
        </p:txBody>
      </p:sp>
    </p:spTree>
    <p:extLst>
      <p:ext uri="{BB962C8B-B14F-4D97-AF65-F5344CB8AC3E}">
        <p14:creationId xmlns:p14="http://schemas.microsoft.com/office/powerpoint/2010/main" val="3656388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0BD649-2AA2-994E-939A-951190F28C14}" type="slidenum">
              <a:rPr lang="en-US" smtClean="0"/>
              <a:t>41</a:t>
            </a:fld>
            <a:endParaRPr lang="en-US"/>
          </a:p>
        </p:txBody>
      </p:sp>
    </p:spTree>
    <p:extLst>
      <p:ext uri="{BB962C8B-B14F-4D97-AF65-F5344CB8AC3E}">
        <p14:creationId xmlns:p14="http://schemas.microsoft.com/office/powerpoint/2010/main" val="3874465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page size is 2</a:t>
            </a:r>
            <a:r>
              <a:rPr lang="en-US" baseline="30000" dirty="0"/>
              <a:t>12</a:t>
            </a:r>
            <a:r>
              <a:rPr lang="en-US" dirty="0"/>
              <a:t> = 4KB, the number of physical pages allowed in memory is 2</a:t>
            </a:r>
            <a:r>
              <a:rPr lang="en-US" baseline="30000" dirty="0"/>
              <a:t>18</a:t>
            </a:r>
            <a:r>
              <a:rPr lang="en-US" dirty="0"/>
              <a:t>, the physical address space is 1GB and the virtual address space is 4GB</a:t>
            </a:r>
          </a:p>
          <a:p>
            <a:endParaRPr lang="en-US" dirty="0"/>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a:defRPr sz="1100">
                <a:solidFill>
                  <a:schemeClr val="tx1"/>
                </a:solidFill>
                <a:latin typeface="Tahoma" charset="0"/>
                <a:ea typeface="ＭＳ Ｐゴシック" charset="0"/>
              </a:defRPr>
            </a:lvl1pPr>
            <a:lvl2pPr marL="685817" indent="-263776" defTabSz="914423">
              <a:defRPr sz="1100">
                <a:solidFill>
                  <a:schemeClr val="tx1"/>
                </a:solidFill>
                <a:latin typeface="Tahoma" charset="0"/>
                <a:ea typeface="ＭＳ Ｐゴシック" charset="0"/>
              </a:defRPr>
            </a:lvl2pPr>
            <a:lvl3pPr marL="1055103" indent="-211021" defTabSz="914423">
              <a:defRPr sz="1100">
                <a:solidFill>
                  <a:schemeClr val="tx1"/>
                </a:solidFill>
                <a:latin typeface="Tahoma" charset="0"/>
                <a:ea typeface="ＭＳ Ｐゴシック" charset="0"/>
              </a:defRPr>
            </a:lvl3pPr>
            <a:lvl4pPr marL="1477145" indent="-211021" defTabSz="914423">
              <a:defRPr sz="1100">
                <a:solidFill>
                  <a:schemeClr val="tx1"/>
                </a:solidFill>
                <a:latin typeface="Tahoma" charset="0"/>
                <a:ea typeface="ＭＳ Ｐゴシック" charset="0"/>
              </a:defRPr>
            </a:lvl4pPr>
            <a:lvl5pPr marL="1899186" indent="-211021" defTabSz="914423">
              <a:defRPr sz="1100">
                <a:solidFill>
                  <a:schemeClr val="tx1"/>
                </a:solidFill>
                <a:latin typeface="Tahoma" charset="0"/>
                <a:ea typeface="ＭＳ Ｐゴシック" charset="0"/>
              </a:defRPr>
            </a:lvl5pPr>
            <a:lvl6pPr marL="2321227" indent="-211021" algn="ctr" defTabSz="914423" eaLnBrk="0" fontAlgn="base" hangingPunct="0">
              <a:spcBef>
                <a:spcPct val="0"/>
              </a:spcBef>
              <a:spcAft>
                <a:spcPct val="0"/>
              </a:spcAft>
              <a:defRPr sz="1100">
                <a:solidFill>
                  <a:schemeClr val="tx1"/>
                </a:solidFill>
                <a:latin typeface="Tahoma" charset="0"/>
                <a:ea typeface="ＭＳ Ｐゴシック" charset="0"/>
              </a:defRPr>
            </a:lvl6pPr>
            <a:lvl7pPr marL="2743269" indent="-211021" algn="ctr" defTabSz="914423" eaLnBrk="0" fontAlgn="base" hangingPunct="0">
              <a:spcBef>
                <a:spcPct val="0"/>
              </a:spcBef>
              <a:spcAft>
                <a:spcPct val="0"/>
              </a:spcAft>
              <a:defRPr sz="1100">
                <a:solidFill>
                  <a:schemeClr val="tx1"/>
                </a:solidFill>
                <a:latin typeface="Tahoma" charset="0"/>
                <a:ea typeface="ＭＳ Ｐゴシック" charset="0"/>
              </a:defRPr>
            </a:lvl7pPr>
            <a:lvl8pPr marL="3165310" indent="-211021" algn="ctr" defTabSz="914423" eaLnBrk="0" fontAlgn="base" hangingPunct="0">
              <a:spcBef>
                <a:spcPct val="0"/>
              </a:spcBef>
              <a:spcAft>
                <a:spcPct val="0"/>
              </a:spcAft>
              <a:defRPr sz="1100">
                <a:solidFill>
                  <a:schemeClr val="tx1"/>
                </a:solidFill>
                <a:latin typeface="Tahoma" charset="0"/>
                <a:ea typeface="ＭＳ Ｐゴシック" charset="0"/>
              </a:defRPr>
            </a:lvl8pPr>
            <a:lvl9pPr marL="3587351" indent="-211021" algn="ctr" defTabSz="914423" eaLnBrk="0" fontAlgn="base" hangingPunct="0">
              <a:spcBef>
                <a:spcPct val="0"/>
              </a:spcBef>
              <a:spcAft>
                <a:spcPct val="0"/>
              </a:spcAft>
              <a:defRPr sz="1100">
                <a:solidFill>
                  <a:schemeClr val="tx1"/>
                </a:solidFill>
                <a:latin typeface="Tahoma" charset="0"/>
                <a:ea typeface="ＭＳ Ｐゴシック" charset="0"/>
              </a:defRPr>
            </a:lvl9pPr>
          </a:lstStyle>
          <a:p>
            <a:fld id="{12585418-DE0F-E145-B807-6D5E66560622}" type="slidenum">
              <a:rPr lang="en-US" sz="1200">
                <a:latin typeface="Arial" charset="0"/>
              </a:rPr>
              <a:pPr/>
              <a:t>44</a:t>
            </a:fld>
            <a:endParaRPr lang="en-US" sz="1200">
              <a:latin typeface="Arial" charset="0"/>
            </a:endParaRPr>
          </a:p>
        </p:txBody>
      </p:sp>
    </p:spTree>
    <p:extLst>
      <p:ext uri="{BB962C8B-B14F-4D97-AF65-F5344CB8AC3E}">
        <p14:creationId xmlns:p14="http://schemas.microsoft.com/office/powerpoint/2010/main" val="269338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The page size is 2</a:t>
            </a:r>
            <a:r>
              <a:rPr lang="en-US" baseline="30000"/>
              <a:t>12</a:t>
            </a:r>
            <a:r>
              <a:rPr lang="en-US"/>
              <a:t> = 4KB, the number of physical pages allowed in memory is 2</a:t>
            </a:r>
            <a:r>
              <a:rPr lang="en-US" baseline="30000"/>
              <a:t>18</a:t>
            </a:r>
            <a:r>
              <a:rPr lang="en-US"/>
              <a:t>, the physical address space is 1GB and the virtual address space is 4GB</a:t>
            </a:r>
          </a:p>
          <a:p>
            <a:endParaRPr lang="en-US"/>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a:defRPr sz="1100">
                <a:solidFill>
                  <a:schemeClr val="tx1"/>
                </a:solidFill>
                <a:latin typeface="Tahoma" charset="0"/>
                <a:ea typeface="ＭＳ Ｐゴシック" charset="0"/>
              </a:defRPr>
            </a:lvl1pPr>
            <a:lvl2pPr marL="685817" indent="-263776" defTabSz="914423">
              <a:defRPr sz="1100">
                <a:solidFill>
                  <a:schemeClr val="tx1"/>
                </a:solidFill>
                <a:latin typeface="Tahoma" charset="0"/>
                <a:ea typeface="ＭＳ Ｐゴシック" charset="0"/>
              </a:defRPr>
            </a:lvl2pPr>
            <a:lvl3pPr marL="1055103" indent="-211021" defTabSz="914423">
              <a:defRPr sz="1100">
                <a:solidFill>
                  <a:schemeClr val="tx1"/>
                </a:solidFill>
                <a:latin typeface="Tahoma" charset="0"/>
                <a:ea typeface="ＭＳ Ｐゴシック" charset="0"/>
              </a:defRPr>
            </a:lvl3pPr>
            <a:lvl4pPr marL="1477145" indent="-211021" defTabSz="914423">
              <a:defRPr sz="1100">
                <a:solidFill>
                  <a:schemeClr val="tx1"/>
                </a:solidFill>
                <a:latin typeface="Tahoma" charset="0"/>
                <a:ea typeface="ＭＳ Ｐゴシック" charset="0"/>
              </a:defRPr>
            </a:lvl4pPr>
            <a:lvl5pPr marL="1899186" indent="-211021" defTabSz="914423">
              <a:defRPr sz="1100">
                <a:solidFill>
                  <a:schemeClr val="tx1"/>
                </a:solidFill>
                <a:latin typeface="Tahoma" charset="0"/>
                <a:ea typeface="ＭＳ Ｐゴシック" charset="0"/>
              </a:defRPr>
            </a:lvl5pPr>
            <a:lvl6pPr marL="2321227" indent="-211021" algn="ctr" defTabSz="914423" eaLnBrk="0" fontAlgn="base" hangingPunct="0">
              <a:spcBef>
                <a:spcPct val="0"/>
              </a:spcBef>
              <a:spcAft>
                <a:spcPct val="0"/>
              </a:spcAft>
              <a:defRPr sz="1100">
                <a:solidFill>
                  <a:schemeClr val="tx1"/>
                </a:solidFill>
                <a:latin typeface="Tahoma" charset="0"/>
                <a:ea typeface="ＭＳ Ｐゴシック" charset="0"/>
              </a:defRPr>
            </a:lvl6pPr>
            <a:lvl7pPr marL="2743269" indent="-211021" algn="ctr" defTabSz="914423" eaLnBrk="0" fontAlgn="base" hangingPunct="0">
              <a:spcBef>
                <a:spcPct val="0"/>
              </a:spcBef>
              <a:spcAft>
                <a:spcPct val="0"/>
              </a:spcAft>
              <a:defRPr sz="1100">
                <a:solidFill>
                  <a:schemeClr val="tx1"/>
                </a:solidFill>
                <a:latin typeface="Tahoma" charset="0"/>
                <a:ea typeface="ＭＳ Ｐゴシック" charset="0"/>
              </a:defRPr>
            </a:lvl7pPr>
            <a:lvl8pPr marL="3165310" indent="-211021" algn="ctr" defTabSz="914423" eaLnBrk="0" fontAlgn="base" hangingPunct="0">
              <a:spcBef>
                <a:spcPct val="0"/>
              </a:spcBef>
              <a:spcAft>
                <a:spcPct val="0"/>
              </a:spcAft>
              <a:defRPr sz="1100">
                <a:solidFill>
                  <a:schemeClr val="tx1"/>
                </a:solidFill>
                <a:latin typeface="Tahoma" charset="0"/>
                <a:ea typeface="ＭＳ Ｐゴシック" charset="0"/>
              </a:defRPr>
            </a:lvl8pPr>
            <a:lvl9pPr marL="3587351" indent="-211021" algn="ctr" defTabSz="914423" eaLnBrk="0" fontAlgn="base" hangingPunct="0">
              <a:spcBef>
                <a:spcPct val="0"/>
              </a:spcBef>
              <a:spcAft>
                <a:spcPct val="0"/>
              </a:spcAft>
              <a:defRPr sz="1100">
                <a:solidFill>
                  <a:schemeClr val="tx1"/>
                </a:solidFill>
                <a:latin typeface="Tahoma" charset="0"/>
                <a:ea typeface="ＭＳ Ｐゴシック" charset="0"/>
              </a:defRPr>
            </a:lvl9pPr>
          </a:lstStyle>
          <a:p>
            <a:fld id="{12585418-DE0F-E145-B807-6D5E66560622}" type="slidenum">
              <a:rPr lang="en-US" sz="1200">
                <a:latin typeface="Arial" charset="0"/>
              </a:rPr>
              <a:pPr/>
              <a:t>45</a:t>
            </a:fld>
            <a:endParaRPr lang="en-US" sz="1200">
              <a:latin typeface="Arial" charset="0"/>
            </a:endParaRPr>
          </a:p>
        </p:txBody>
      </p:sp>
    </p:spTree>
    <p:extLst>
      <p:ext uri="{BB962C8B-B14F-4D97-AF65-F5344CB8AC3E}">
        <p14:creationId xmlns:p14="http://schemas.microsoft.com/office/powerpoint/2010/main" val="2835365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hasCustomPrompt="1"/>
          </p:nvPr>
        </p:nvSpPr>
        <p:spPr>
          <a:xfrm>
            <a:off x="1371600" y="3886200"/>
            <a:ext cx="6400800" cy="1752600"/>
          </a:xfrm>
        </p:spPr>
        <p:txBody>
          <a:bodyPr/>
          <a:lstStyle>
            <a:lvl1pPr marL="0" indent="0" algn="ctr">
              <a:buNone/>
              <a:defRPr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Didem Unat</a:t>
            </a:r>
          </a:p>
          <a:p>
            <a:r>
              <a:rPr lang="en-US" dirty="0"/>
              <a:t>Lecture XX</a:t>
            </a:r>
          </a:p>
          <a:p>
            <a:r>
              <a:rPr lang="en-US" dirty="0"/>
              <a:t>Date XX, XX, 2015</a:t>
            </a:r>
          </a:p>
        </p:txBody>
      </p:sp>
      <p:sp>
        <p:nvSpPr>
          <p:cNvPr id="4" name="Date Placeholder 3"/>
          <p:cNvSpPr>
            <a:spLocks noGrp="1"/>
          </p:cNvSpPr>
          <p:nvPr>
            <p:ph type="dt" sz="half" idx="10"/>
          </p:nvPr>
        </p:nvSpPr>
        <p:spPr/>
        <p:txBody>
          <a:bodyPr/>
          <a:lstStyle/>
          <a:p>
            <a:fld id="{EA07FA1D-0AAE-CD4C-B4C2-979216B1A108}" type="datetime1">
              <a:rPr lang="en-US" smtClean="0"/>
              <a:t>6/7/23</a:t>
            </a:fld>
            <a:endParaRPr lang="en-US"/>
          </a:p>
        </p:txBody>
      </p:sp>
      <p:sp>
        <p:nvSpPr>
          <p:cNvPr id="5" name="Footer Placeholder 4"/>
          <p:cNvSpPr>
            <a:spLocks noGrp="1"/>
          </p:cNvSpPr>
          <p:nvPr>
            <p:ph type="ftr" sz="quarter" idx="11"/>
          </p:nvPr>
        </p:nvSpPr>
        <p:spPr/>
        <p:txBody>
          <a:bodyPr/>
          <a:lstStyle/>
          <a:p>
            <a:r>
              <a:rPr lang="en-US" dirty="0"/>
              <a:t>Operating Systems-COMP 304</a:t>
            </a:r>
          </a:p>
        </p:txBody>
      </p:sp>
      <p:sp>
        <p:nvSpPr>
          <p:cNvPr id="6" name="Slide Number Placeholder 5"/>
          <p:cNvSpPr>
            <a:spLocks noGrp="1"/>
          </p:cNvSpPr>
          <p:nvPr>
            <p:ph type="sldNum" sz="quarter" idx="12"/>
          </p:nvPr>
        </p:nvSpPr>
        <p:spPr/>
        <p:txBody>
          <a:bodyPr/>
          <a:lstStyle/>
          <a:p>
            <a:fld id="{7C498DDC-E19A-3A4A-A0E1-4DF8B8C13340}" type="slidenum">
              <a:rPr lang="en-US" smtClean="0"/>
              <a:t>‹#›</a:t>
            </a:fld>
            <a:endParaRPr lang="en-US"/>
          </a:p>
        </p:txBody>
      </p:sp>
      <p:pic>
        <p:nvPicPr>
          <p:cNvPr id="7" name="Picture 6" descr="koc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200" y="0"/>
            <a:ext cx="2921000" cy="1193800"/>
          </a:xfrm>
          <a:prstGeom prst="rect">
            <a:avLst/>
          </a:prstGeom>
        </p:spPr>
      </p:pic>
    </p:spTree>
    <p:extLst>
      <p:ext uri="{BB962C8B-B14F-4D97-AF65-F5344CB8AC3E}">
        <p14:creationId xmlns:p14="http://schemas.microsoft.com/office/powerpoint/2010/main" val="4122302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2700"/>
            <a:ext cx="9144000" cy="787400"/>
          </a:xfrm>
          <a:solidFill>
            <a:srgbClr val="800000"/>
          </a:solidFill>
        </p:spPr>
        <p:txBody>
          <a:bodyPr>
            <a:normAutofit/>
          </a:bodyPr>
          <a:lstStyle>
            <a:lvl1pPr>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57200" y="1028700"/>
            <a:ext cx="8229600" cy="5097463"/>
          </a:xfrm>
        </p:spPr>
        <p:txBody>
          <a:bodyPr>
            <a:normAutofit/>
          </a:bodyPr>
          <a:lstStyle>
            <a:lvl1pPr>
              <a:defRPr sz="2400"/>
            </a:lvl1pPr>
            <a:lvl2pPr marL="742950" indent="-285750">
              <a:buFont typeface="Wingdings" charset="2"/>
              <a:buChar cha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dirty="0"/>
              <a:t>Didem Unat</a:t>
            </a:r>
          </a:p>
        </p:txBody>
      </p:sp>
      <p:sp>
        <p:nvSpPr>
          <p:cNvPr id="5" name="Footer Placeholder 4"/>
          <p:cNvSpPr>
            <a:spLocks noGrp="1"/>
          </p:cNvSpPr>
          <p:nvPr>
            <p:ph type="ftr" sz="quarter" idx="11"/>
          </p:nvPr>
        </p:nvSpPr>
        <p:spPr/>
        <p:txBody>
          <a:bodyPr/>
          <a:lstStyle/>
          <a:p>
            <a:r>
              <a:rPr lang="en-US" dirty="0"/>
              <a:t>Operating Systems-COMP 304</a:t>
            </a:r>
          </a:p>
        </p:txBody>
      </p:sp>
      <p:sp>
        <p:nvSpPr>
          <p:cNvPr id="6" name="Slide Number Placeholder 5"/>
          <p:cNvSpPr>
            <a:spLocks noGrp="1"/>
          </p:cNvSpPr>
          <p:nvPr>
            <p:ph type="sldNum" sz="quarter" idx="12"/>
          </p:nvPr>
        </p:nvSpPr>
        <p:spPr/>
        <p:txBody>
          <a:bodyPr/>
          <a:lstStyle/>
          <a:p>
            <a:fld id="{7C498DDC-E19A-3A4A-A0E1-4DF8B8C13340}" type="slidenum">
              <a:rPr lang="en-US" smtClean="0"/>
              <a:t>‹#›</a:t>
            </a:fld>
            <a:endParaRPr lang="en-US"/>
          </a:p>
        </p:txBody>
      </p:sp>
    </p:spTree>
    <p:extLst>
      <p:ext uri="{BB962C8B-B14F-4D97-AF65-F5344CB8AC3E}">
        <p14:creationId xmlns:p14="http://schemas.microsoft.com/office/powerpoint/2010/main" val="3989138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47"/>
            <a:ext cx="9144000" cy="963653"/>
          </a:xfrm>
          <a:solidFill>
            <a:srgbClr val="800000"/>
          </a:solidFill>
        </p:spPr>
        <p:txBody>
          <a:bodyPr>
            <a:normAutofit/>
          </a:bodyPr>
          <a:lstStyle>
            <a:lvl1pPr>
              <a:defRPr sz="40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57200" y="13716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dirty="0"/>
              <a:t>Didem Unat</a:t>
            </a:r>
          </a:p>
        </p:txBody>
      </p:sp>
      <p:sp>
        <p:nvSpPr>
          <p:cNvPr id="6" name="Footer Placeholder 5"/>
          <p:cNvSpPr>
            <a:spLocks noGrp="1"/>
          </p:cNvSpPr>
          <p:nvPr>
            <p:ph type="ftr" sz="quarter" idx="11"/>
          </p:nvPr>
        </p:nvSpPr>
        <p:spPr/>
        <p:txBody>
          <a:bodyPr/>
          <a:lstStyle/>
          <a:p>
            <a:r>
              <a:rPr lang="en-US" dirty="0"/>
              <a:t>Operating Systems-COMP 304</a:t>
            </a:r>
          </a:p>
        </p:txBody>
      </p:sp>
      <p:sp>
        <p:nvSpPr>
          <p:cNvPr id="7" name="Slide Number Placeholder 6"/>
          <p:cNvSpPr>
            <a:spLocks noGrp="1"/>
          </p:cNvSpPr>
          <p:nvPr>
            <p:ph type="sldNum" sz="quarter" idx="12"/>
          </p:nvPr>
        </p:nvSpPr>
        <p:spPr/>
        <p:txBody>
          <a:bodyPr/>
          <a:lstStyle/>
          <a:p>
            <a:fld id="{7C498DDC-E19A-3A4A-A0E1-4DF8B8C13340}" type="slidenum">
              <a:rPr lang="en-US" smtClean="0"/>
              <a:t>‹#›</a:t>
            </a:fld>
            <a:endParaRPr lang="en-US"/>
          </a:p>
        </p:txBody>
      </p:sp>
    </p:spTree>
    <p:extLst>
      <p:ext uri="{BB962C8B-B14F-4D97-AF65-F5344CB8AC3E}">
        <p14:creationId xmlns:p14="http://schemas.microsoft.com/office/powerpoint/2010/main" val="1237872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Tree>
    <p:extLst>
      <p:ext uri="{BB962C8B-B14F-4D97-AF65-F5344CB8AC3E}">
        <p14:creationId xmlns:p14="http://schemas.microsoft.com/office/powerpoint/2010/main" val="1087508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82A2B9-3369-014A-80FA-C2C4D9040C9E}" type="datetimeFigureOut">
              <a:rPr lang="en-US" smtClean="0"/>
              <a:pPr/>
              <a:t>6/8/23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3105E5-BF59-9F40-BDEF-E845007AB42D}" type="slidenum">
              <a:rPr lang="en-US" smtClean="0"/>
              <a:pPr/>
              <a:t>‹#›</a:t>
            </a:fld>
            <a:endParaRPr lang="en-US"/>
          </a:p>
        </p:txBody>
      </p:sp>
    </p:spTree>
    <p:extLst>
      <p:ext uri="{BB962C8B-B14F-4D97-AF65-F5344CB8AC3E}">
        <p14:creationId xmlns:p14="http://schemas.microsoft.com/office/powerpoint/2010/main" val="30963575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Didem Unat</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Operating Systems-COMP 304</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498DDC-E19A-3A4A-A0E1-4DF8B8C13340}" type="slidenum">
              <a:rPr lang="en-US" smtClean="0"/>
              <a:t>‹#›</a:t>
            </a:fld>
            <a:endParaRPr lang="en-US"/>
          </a:p>
        </p:txBody>
      </p:sp>
    </p:spTree>
    <p:extLst>
      <p:ext uri="{BB962C8B-B14F-4D97-AF65-F5344CB8AC3E}">
        <p14:creationId xmlns:p14="http://schemas.microsoft.com/office/powerpoint/2010/main" val="1742699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hf hdr="0" dt="0"/>
  <p:txStyles>
    <p:titleStyle>
      <a:lvl1pPr algn="ctr"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2">
              <a:lumMod val="7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accent1">
              <a:lumMod val="75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Memory_management_uni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39925"/>
            <a:ext cx="7772400" cy="1470025"/>
          </a:xfrm>
        </p:spPr>
        <p:txBody>
          <a:bodyPr>
            <a:normAutofit/>
          </a:bodyPr>
          <a:lstStyle/>
          <a:p>
            <a:r>
              <a:rPr lang="en-US" dirty="0"/>
              <a:t>Final Exam Review Slides</a:t>
            </a:r>
            <a:br>
              <a:rPr lang="en-US" dirty="0"/>
            </a:br>
            <a:r>
              <a:rPr lang="en-US" sz="2200" dirty="0"/>
              <a:t>(Lecture 17 onward only</a:t>
            </a:r>
            <a:br>
              <a:rPr lang="en-US" sz="2200" dirty="0"/>
            </a:br>
            <a:r>
              <a:rPr lang="en-US" sz="2200" dirty="0"/>
              <a:t>Refer to Midterm Review slides for previous lectures)</a:t>
            </a:r>
            <a:endParaRPr lang="en-US" dirty="0"/>
          </a:p>
        </p:txBody>
      </p:sp>
      <p:sp>
        <p:nvSpPr>
          <p:cNvPr id="3" name="Subtitle 2"/>
          <p:cNvSpPr>
            <a:spLocks noGrp="1"/>
          </p:cNvSpPr>
          <p:nvPr>
            <p:ph type="subTitle" idx="1"/>
          </p:nvPr>
        </p:nvSpPr>
        <p:spPr/>
        <p:txBody>
          <a:bodyPr>
            <a:normAutofit/>
          </a:bodyPr>
          <a:lstStyle/>
          <a:p>
            <a:endParaRPr lang="en-US" dirty="0"/>
          </a:p>
          <a:p>
            <a:r>
              <a:rPr lang="en-US" dirty="0"/>
              <a:t>Didem Unat</a:t>
            </a:r>
          </a:p>
          <a:p>
            <a:r>
              <a:rPr lang="en-US" dirty="0"/>
              <a:t>COMP304 - Operating Systems (OS)</a:t>
            </a:r>
          </a:p>
        </p:txBody>
      </p:sp>
      <p:sp>
        <p:nvSpPr>
          <p:cNvPr id="4" name="Footer Placeholder 3"/>
          <p:cNvSpPr>
            <a:spLocks noGrp="1"/>
          </p:cNvSpPr>
          <p:nvPr>
            <p:ph type="ftr" sz="quarter" idx="11"/>
          </p:nvPr>
        </p:nvSpPr>
        <p:spPr>
          <a:xfrm>
            <a:off x="2651923" y="6356350"/>
            <a:ext cx="3901277" cy="501650"/>
          </a:xfrm>
        </p:spPr>
        <p:txBody>
          <a:bodyPr/>
          <a:lstStyle/>
          <a:p>
            <a:r>
              <a:rPr lang="en-US" dirty="0"/>
              <a:t>Operating Systems-COMP 304</a:t>
            </a:r>
          </a:p>
        </p:txBody>
      </p:sp>
      <p:sp>
        <p:nvSpPr>
          <p:cNvPr id="5" name="Slide Number Placeholder 4"/>
          <p:cNvSpPr>
            <a:spLocks noGrp="1"/>
          </p:cNvSpPr>
          <p:nvPr>
            <p:ph type="sldNum" sz="quarter" idx="12"/>
          </p:nvPr>
        </p:nvSpPr>
        <p:spPr/>
        <p:txBody>
          <a:bodyPr/>
          <a:lstStyle/>
          <a:p>
            <a:fld id="{7C498DDC-E19A-3A4A-A0E1-4DF8B8C13340}" type="slidenum">
              <a:rPr lang="en-US" smtClean="0"/>
              <a:t>1</a:t>
            </a:fld>
            <a:endParaRPr lang="en-US" dirty="0"/>
          </a:p>
        </p:txBody>
      </p:sp>
    </p:spTree>
    <p:extLst>
      <p:ext uri="{BB962C8B-B14F-4D97-AF65-F5344CB8AC3E}">
        <p14:creationId xmlns:p14="http://schemas.microsoft.com/office/powerpoint/2010/main" val="1481049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Allocation</a:t>
            </a:r>
          </a:p>
        </p:txBody>
      </p:sp>
      <p:sp>
        <p:nvSpPr>
          <p:cNvPr id="3" name="Content Placeholder 2"/>
          <p:cNvSpPr>
            <a:spLocks noGrp="1"/>
          </p:cNvSpPr>
          <p:nvPr>
            <p:ph idx="1"/>
          </p:nvPr>
        </p:nvSpPr>
        <p:spPr/>
        <p:txBody>
          <a:bodyPr/>
          <a:lstStyle/>
          <a:p>
            <a:r>
              <a:rPr lang="en-US" dirty="0"/>
              <a:t>Main memory must support both OS and user processes</a:t>
            </a:r>
          </a:p>
          <a:p>
            <a:endParaRPr lang="en-US" dirty="0"/>
          </a:p>
          <a:p>
            <a:r>
              <a:rPr lang="en-US" dirty="0"/>
              <a:t>Limited resource, must allocate efficiently </a:t>
            </a:r>
          </a:p>
          <a:p>
            <a:endParaRPr lang="en-US" dirty="0"/>
          </a:p>
          <a:p>
            <a:r>
              <a:rPr lang="en-US" dirty="0"/>
              <a:t>Three methods:</a:t>
            </a:r>
          </a:p>
          <a:p>
            <a:pPr lvl="1"/>
            <a:r>
              <a:rPr lang="en-US" dirty="0"/>
              <a:t>Contiguous memory allocation </a:t>
            </a:r>
          </a:p>
          <a:p>
            <a:pPr lvl="1"/>
            <a:r>
              <a:rPr lang="en-US" dirty="0"/>
              <a:t>Segmentation </a:t>
            </a:r>
          </a:p>
          <a:p>
            <a:pPr lvl="1"/>
            <a:r>
              <a:rPr lang="en-US" dirty="0"/>
              <a:t>Paging </a:t>
            </a:r>
          </a:p>
          <a:p>
            <a:pPr marL="0" indent="0">
              <a:buNone/>
            </a:pPr>
            <a:endParaRPr lang="en-US" dirty="0"/>
          </a:p>
        </p:txBody>
      </p:sp>
      <p:sp>
        <p:nvSpPr>
          <p:cNvPr id="4" name="Footer Placeholder 3"/>
          <p:cNvSpPr>
            <a:spLocks noGrp="1"/>
          </p:cNvSpPr>
          <p:nvPr>
            <p:ph type="ftr" sz="quarter" idx="11"/>
          </p:nvPr>
        </p:nvSpPr>
        <p:spPr/>
        <p:txBody>
          <a:bodyPr/>
          <a:lstStyle/>
          <a:p>
            <a:r>
              <a:rPr lang="en-US"/>
              <a:t>Operating Systems-COMP 304</a:t>
            </a:r>
            <a:endParaRPr lang="en-US" dirty="0"/>
          </a:p>
        </p:txBody>
      </p:sp>
      <p:sp>
        <p:nvSpPr>
          <p:cNvPr id="5" name="Slide Number Placeholder 4"/>
          <p:cNvSpPr>
            <a:spLocks noGrp="1"/>
          </p:cNvSpPr>
          <p:nvPr>
            <p:ph type="sldNum" sz="quarter" idx="12"/>
          </p:nvPr>
        </p:nvSpPr>
        <p:spPr/>
        <p:txBody>
          <a:bodyPr/>
          <a:lstStyle/>
          <a:p>
            <a:fld id="{7C498DDC-E19A-3A4A-A0E1-4DF8B8C13340}" type="slidenum">
              <a:rPr lang="en-US" smtClean="0"/>
              <a:t>10</a:t>
            </a:fld>
            <a:endParaRPr lang="en-US"/>
          </a:p>
        </p:txBody>
      </p:sp>
    </p:spTree>
    <p:extLst>
      <p:ext uri="{BB962C8B-B14F-4D97-AF65-F5344CB8AC3E}">
        <p14:creationId xmlns:p14="http://schemas.microsoft.com/office/powerpoint/2010/main" val="28687030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eaLnBrk="1" hangingPunct="1"/>
            <a:r>
              <a:rPr lang="en-US" sz="4000"/>
              <a:t>Fault tolerance</a:t>
            </a:r>
          </a:p>
        </p:txBody>
      </p:sp>
      <p:sp>
        <p:nvSpPr>
          <p:cNvPr id="16387" name="Content Placeholder 2"/>
          <p:cNvSpPr>
            <a:spLocks noGrp="1"/>
          </p:cNvSpPr>
          <p:nvPr>
            <p:ph sz="quarter" idx="1"/>
          </p:nvPr>
        </p:nvSpPr>
        <p:spPr>
          <a:xfrm>
            <a:off x="301625" y="1527175"/>
            <a:ext cx="8504238" cy="4572000"/>
          </a:xfrm>
        </p:spPr>
        <p:txBody>
          <a:bodyPr>
            <a:normAutofit/>
          </a:bodyPr>
          <a:lstStyle/>
          <a:p>
            <a:pPr eaLnBrk="1" hangingPunct="1"/>
            <a:r>
              <a:rPr lang="en-US" sz="2800" dirty="0">
                <a:latin typeface="+mj-lt"/>
              </a:rPr>
              <a:t>Failure is the norm rather than exception</a:t>
            </a:r>
          </a:p>
          <a:p>
            <a:pPr eaLnBrk="1" hangingPunct="1"/>
            <a:r>
              <a:rPr lang="en-US" sz="2800" dirty="0">
                <a:latin typeface="+mj-lt"/>
              </a:rPr>
              <a:t>An DFS instance may consist of thousands of server machines, each storing part of the file system’s data.</a:t>
            </a:r>
          </a:p>
          <a:p>
            <a:pPr eaLnBrk="1" hangingPunct="1"/>
            <a:r>
              <a:rPr lang="en-US" sz="2800" dirty="0">
                <a:latin typeface="+mj-lt"/>
              </a:rPr>
              <a:t>Since we have a huge number of components and that each component has non-trivial probability of failure means that there is always some component that is non-functional.</a:t>
            </a:r>
          </a:p>
          <a:p>
            <a:pPr eaLnBrk="1" hangingPunct="1"/>
            <a:r>
              <a:rPr lang="en-US" sz="2800" dirty="0">
                <a:latin typeface="+mj-lt"/>
              </a:rPr>
              <a:t>Detection of faults and quick, automatic recovery from them is a core architectural goal of DFS.</a:t>
            </a:r>
          </a:p>
        </p:txBody>
      </p:sp>
      <p:sp>
        <p:nvSpPr>
          <p:cNvPr id="16388" name="Date Placeholder 3"/>
          <p:cNvSpPr>
            <a:spLocks noGrp="1"/>
          </p:cNvSpPr>
          <p:nvPr>
            <p:ph type="dt" sz="quarter" idx="10"/>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96DE498-EE8C-FC49-843C-62CDFE575BCB}" type="datetime1">
              <a:rPr lang="en-US">
                <a:solidFill>
                  <a:srgbClr val="FFFFFF"/>
                </a:solidFill>
                <a:latin typeface="Georgia" charset="0"/>
              </a:rPr>
              <a:pPr eaLnBrk="1" hangingPunct="1"/>
              <a:t>6/8/23</a:t>
            </a:fld>
            <a:endParaRPr lang="en-US">
              <a:solidFill>
                <a:srgbClr val="FFFFFF"/>
              </a:solidFill>
              <a:latin typeface="Georgia" charset="0"/>
            </a:endParaRP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9FF644E-A7EE-B648-BA7F-604A0BBBA9FC}" type="slidenum">
              <a:rPr lang="en-US">
                <a:solidFill>
                  <a:srgbClr val="7B9899"/>
                </a:solidFill>
                <a:latin typeface="Georgia" charset="0"/>
              </a:rPr>
              <a:pPr eaLnBrk="1" hangingPunct="1"/>
              <a:t>100</a:t>
            </a:fld>
            <a:endParaRPr lang="en-US">
              <a:solidFill>
                <a:srgbClr val="7B9899"/>
              </a:solidFill>
              <a:latin typeface="Georgia" charset="0"/>
            </a:endParaRPr>
          </a:p>
        </p:txBody>
      </p:sp>
    </p:spTree>
    <p:extLst>
      <p:ext uri="{BB962C8B-B14F-4D97-AF65-F5344CB8AC3E}">
        <p14:creationId xmlns:p14="http://schemas.microsoft.com/office/powerpoint/2010/main" val="35734849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Motivation Questions</a:t>
            </a:r>
          </a:p>
        </p:txBody>
      </p:sp>
      <p:sp>
        <p:nvSpPr>
          <p:cNvPr id="3" name="Content Placeholder 2"/>
          <p:cNvSpPr>
            <a:spLocks noGrp="1"/>
          </p:cNvSpPr>
          <p:nvPr>
            <p:ph idx="1"/>
          </p:nvPr>
        </p:nvSpPr>
        <p:spPr/>
        <p:txBody>
          <a:bodyPr>
            <a:normAutofit/>
          </a:bodyPr>
          <a:lstStyle/>
          <a:p>
            <a:r>
              <a:rPr lang="en-US" sz="4000" b="1" dirty="0"/>
              <a:t>Problem 4: </a:t>
            </a:r>
            <a:r>
              <a:rPr lang="en-US" sz="4000" dirty="0"/>
              <a:t>What happens to the data if the machine stores the data fails?</a:t>
            </a:r>
          </a:p>
          <a:p>
            <a:pPr marL="0" indent="0">
              <a:buNone/>
            </a:pPr>
            <a:endParaRPr lang="en-US" sz="4000" dirty="0"/>
          </a:p>
          <a:p>
            <a:r>
              <a:rPr lang="en-US" sz="4000" b="1" dirty="0">
                <a:solidFill>
                  <a:srgbClr val="0000FF"/>
                </a:solidFill>
              </a:rPr>
              <a:t>HDFS: </a:t>
            </a:r>
            <a:r>
              <a:rPr lang="en-US" sz="4000" dirty="0">
                <a:solidFill>
                  <a:srgbClr val="0000FF"/>
                </a:solidFill>
              </a:rPr>
              <a:t>Replicate the data!</a:t>
            </a:r>
          </a:p>
        </p:txBody>
      </p:sp>
    </p:spTree>
    <p:extLst>
      <p:ext uri="{BB962C8B-B14F-4D97-AF65-F5344CB8AC3E}">
        <p14:creationId xmlns:p14="http://schemas.microsoft.com/office/powerpoint/2010/main" val="96186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57200" y="1092200"/>
            <a:ext cx="8229600" cy="32639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nvGraphicFramePr>
        <p:xfrm>
          <a:off x="1130300" y="1943100"/>
          <a:ext cx="6769101" cy="2095500"/>
        </p:xfrm>
        <a:graphic>
          <a:graphicData uri="http://schemas.openxmlformats.org/drawingml/2006/table">
            <a:tbl>
              <a:tblPr firstRow="1" bandRow="1">
                <a:tableStyleId>{5C22544A-7EE6-4342-B048-85BDC9FD1C3A}</a:tableStyleId>
              </a:tblPr>
              <a:tblGrid>
                <a:gridCol w="2256367">
                  <a:extLst>
                    <a:ext uri="{9D8B030D-6E8A-4147-A177-3AD203B41FA5}">
                      <a16:colId xmlns:a16="http://schemas.microsoft.com/office/drawing/2014/main" val="20000"/>
                    </a:ext>
                  </a:extLst>
                </a:gridCol>
                <a:gridCol w="2256367">
                  <a:extLst>
                    <a:ext uri="{9D8B030D-6E8A-4147-A177-3AD203B41FA5}">
                      <a16:colId xmlns:a16="http://schemas.microsoft.com/office/drawing/2014/main" val="20001"/>
                    </a:ext>
                  </a:extLst>
                </a:gridCol>
                <a:gridCol w="2256367">
                  <a:extLst>
                    <a:ext uri="{9D8B030D-6E8A-4147-A177-3AD203B41FA5}">
                      <a16:colId xmlns:a16="http://schemas.microsoft.com/office/drawing/2014/main" val="20002"/>
                    </a:ext>
                  </a:extLst>
                </a:gridCol>
              </a:tblGrid>
              <a:tr h="523875">
                <a:tc>
                  <a:txBody>
                    <a:bodyPr/>
                    <a:lstStyle/>
                    <a:p>
                      <a:r>
                        <a:rPr lang="en-US" dirty="0">
                          <a:solidFill>
                            <a:schemeClr val="tx1"/>
                          </a:solidFill>
                        </a:rPr>
                        <a:t>Filename</a:t>
                      </a:r>
                    </a:p>
                  </a:txBody>
                  <a:tcPr/>
                </a:tc>
                <a:tc>
                  <a:txBody>
                    <a:bodyPr/>
                    <a:lstStyle/>
                    <a:p>
                      <a:r>
                        <a:rPr lang="en-US" dirty="0">
                          <a:solidFill>
                            <a:schemeClr val="tx1"/>
                          </a:solidFill>
                        </a:rPr>
                        <a:t>Replication factor</a:t>
                      </a:r>
                    </a:p>
                  </a:txBody>
                  <a:tcPr/>
                </a:tc>
                <a:tc>
                  <a:txBody>
                    <a:bodyPr/>
                    <a:lstStyle/>
                    <a:p>
                      <a:r>
                        <a:rPr lang="en-US" dirty="0">
                          <a:solidFill>
                            <a:schemeClr val="tx1"/>
                          </a:solidFill>
                        </a:rPr>
                        <a:t>Block</a:t>
                      </a:r>
                      <a:r>
                        <a:rPr lang="en-US" baseline="0" dirty="0">
                          <a:solidFill>
                            <a:schemeClr val="tx1"/>
                          </a:solidFill>
                        </a:rPr>
                        <a:t> ID</a:t>
                      </a:r>
                      <a:endParaRPr lang="en-US" dirty="0">
                        <a:solidFill>
                          <a:schemeClr val="tx1"/>
                        </a:solidFill>
                      </a:endParaRPr>
                    </a:p>
                  </a:txBody>
                  <a:tcPr/>
                </a:tc>
                <a:extLst>
                  <a:ext uri="{0D108BD9-81ED-4DB2-BD59-A6C34878D82A}">
                    <a16:rowId xmlns:a16="http://schemas.microsoft.com/office/drawing/2014/main" val="10000"/>
                  </a:ext>
                </a:extLst>
              </a:tr>
              <a:tr h="523875">
                <a:tc>
                  <a:txBody>
                    <a:bodyPr/>
                    <a:lstStyle/>
                    <a:p>
                      <a:r>
                        <a:rPr lang="en-US" dirty="0">
                          <a:solidFill>
                            <a:schemeClr val="tx1"/>
                          </a:solidFill>
                        </a:rPr>
                        <a:t>File</a:t>
                      </a:r>
                      <a:r>
                        <a:rPr lang="en-US" baseline="0" dirty="0">
                          <a:solidFill>
                            <a:schemeClr val="tx1"/>
                          </a:solidFill>
                        </a:rPr>
                        <a:t> 1</a:t>
                      </a:r>
                      <a:endParaRPr lang="en-US" dirty="0">
                        <a:solidFill>
                          <a:schemeClr val="tx1"/>
                        </a:solidFill>
                      </a:endParaRPr>
                    </a:p>
                  </a:txBody>
                  <a:tcPr/>
                </a:tc>
                <a:tc>
                  <a:txBody>
                    <a:bodyPr/>
                    <a:lstStyle/>
                    <a:p>
                      <a:r>
                        <a:rPr lang="en-US" dirty="0">
                          <a:solidFill>
                            <a:schemeClr val="tx1"/>
                          </a:solidFill>
                        </a:rPr>
                        <a:t>3</a:t>
                      </a:r>
                    </a:p>
                  </a:txBody>
                  <a:tcPr/>
                </a:tc>
                <a:tc>
                  <a:txBody>
                    <a:bodyPr/>
                    <a:lstStyle/>
                    <a:p>
                      <a:r>
                        <a:rPr lang="en-US" dirty="0">
                          <a:solidFill>
                            <a:schemeClr val="tx1"/>
                          </a:solidFill>
                        </a:rPr>
                        <a:t>[1, 2, 3]</a:t>
                      </a:r>
                    </a:p>
                  </a:txBody>
                  <a:tcPr/>
                </a:tc>
                <a:extLst>
                  <a:ext uri="{0D108BD9-81ED-4DB2-BD59-A6C34878D82A}">
                    <a16:rowId xmlns:a16="http://schemas.microsoft.com/office/drawing/2014/main" val="10001"/>
                  </a:ext>
                </a:extLst>
              </a:tr>
              <a:tr h="523875">
                <a:tc>
                  <a:txBody>
                    <a:bodyPr/>
                    <a:lstStyle/>
                    <a:p>
                      <a:r>
                        <a:rPr lang="en-US" dirty="0">
                          <a:solidFill>
                            <a:schemeClr val="tx1"/>
                          </a:solidFill>
                        </a:rPr>
                        <a:t>File 2</a:t>
                      </a:r>
                    </a:p>
                  </a:txBody>
                  <a:tcPr/>
                </a:tc>
                <a:tc>
                  <a:txBody>
                    <a:bodyPr/>
                    <a:lstStyle/>
                    <a:p>
                      <a:r>
                        <a:rPr lang="en-US" dirty="0">
                          <a:solidFill>
                            <a:schemeClr val="tx1"/>
                          </a:solidFill>
                        </a:rPr>
                        <a:t>2</a:t>
                      </a:r>
                    </a:p>
                  </a:txBody>
                  <a:tcPr/>
                </a:tc>
                <a:tc>
                  <a:txBody>
                    <a:bodyPr/>
                    <a:lstStyle/>
                    <a:p>
                      <a:r>
                        <a:rPr lang="en-US" dirty="0">
                          <a:solidFill>
                            <a:schemeClr val="tx1"/>
                          </a:solidFill>
                        </a:rPr>
                        <a:t>[4, 5,</a:t>
                      </a:r>
                      <a:r>
                        <a:rPr lang="en-US" baseline="0" dirty="0">
                          <a:solidFill>
                            <a:schemeClr val="tx1"/>
                          </a:solidFill>
                        </a:rPr>
                        <a:t> 6]</a:t>
                      </a:r>
                      <a:endParaRPr lang="en-US" dirty="0">
                        <a:solidFill>
                          <a:schemeClr val="tx1"/>
                        </a:solidFill>
                      </a:endParaRPr>
                    </a:p>
                  </a:txBody>
                  <a:tcPr/>
                </a:tc>
                <a:extLst>
                  <a:ext uri="{0D108BD9-81ED-4DB2-BD59-A6C34878D82A}">
                    <a16:rowId xmlns:a16="http://schemas.microsoft.com/office/drawing/2014/main" val="10002"/>
                  </a:ext>
                </a:extLst>
              </a:tr>
              <a:tr h="523875">
                <a:tc>
                  <a:txBody>
                    <a:bodyPr/>
                    <a:lstStyle/>
                    <a:p>
                      <a:r>
                        <a:rPr lang="en-US" dirty="0">
                          <a:solidFill>
                            <a:schemeClr val="tx1"/>
                          </a:solidFill>
                        </a:rPr>
                        <a:t>File 3</a:t>
                      </a:r>
                    </a:p>
                  </a:txBody>
                  <a:tcPr/>
                </a:tc>
                <a:tc>
                  <a:txBody>
                    <a:bodyPr/>
                    <a:lstStyle/>
                    <a:p>
                      <a:r>
                        <a:rPr lang="en-US" dirty="0">
                          <a:solidFill>
                            <a:schemeClr val="tx1"/>
                          </a:solidFill>
                        </a:rPr>
                        <a:t>1</a:t>
                      </a:r>
                    </a:p>
                  </a:txBody>
                  <a:tcPr/>
                </a:tc>
                <a:tc>
                  <a:txBody>
                    <a:bodyPr/>
                    <a:lstStyle/>
                    <a:p>
                      <a:r>
                        <a:rPr lang="en-US" dirty="0">
                          <a:solidFill>
                            <a:schemeClr val="tx1"/>
                          </a:solidFill>
                        </a:rPr>
                        <a:t>[7,8]</a:t>
                      </a:r>
                    </a:p>
                  </a:txBody>
                  <a:tcPr/>
                </a:tc>
                <a:extLst>
                  <a:ext uri="{0D108BD9-81ED-4DB2-BD59-A6C34878D82A}">
                    <a16:rowId xmlns:a16="http://schemas.microsoft.com/office/drawing/2014/main" val="10003"/>
                  </a:ext>
                </a:extLst>
              </a:tr>
            </a:tbl>
          </a:graphicData>
        </a:graphic>
      </p:graphicFrame>
      <p:sp>
        <p:nvSpPr>
          <p:cNvPr id="6" name="Rectangle 5"/>
          <p:cNvSpPr/>
          <p:nvPr/>
        </p:nvSpPr>
        <p:spPr>
          <a:xfrm>
            <a:off x="1863459"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a:stCxn id="6" idx="2"/>
          </p:cNvCxnSpPr>
          <p:nvPr/>
        </p:nvCxnSpPr>
        <p:spPr>
          <a:xfrm>
            <a:off x="2118778"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190868"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8" idx="2"/>
          </p:cNvCxnSpPr>
          <p:nvPr/>
        </p:nvCxnSpPr>
        <p:spPr>
          <a:xfrm>
            <a:off x="4446187"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726195"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981514"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229975" y="55751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1, 2, 5, 7,</a:t>
            </a:r>
          </a:p>
          <a:p>
            <a:pPr algn="ctr"/>
            <a:r>
              <a:rPr lang="en-US" b="1" dirty="0">
                <a:solidFill>
                  <a:srgbClr val="000000"/>
                </a:solidFill>
              </a:rPr>
              <a:t>4, 3</a:t>
            </a:r>
          </a:p>
        </p:txBody>
      </p:sp>
      <p:sp>
        <p:nvSpPr>
          <p:cNvPr id="14" name="Rectangle 13"/>
          <p:cNvSpPr/>
          <p:nvPr/>
        </p:nvSpPr>
        <p:spPr>
          <a:xfrm>
            <a:off x="3557384" y="55751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1, 5, 3,</a:t>
            </a:r>
          </a:p>
          <a:p>
            <a:pPr algn="ctr"/>
            <a:r>
              <a:rPr lang="en-US" b="1" dirty="0">
                <a:solidFill>
                  <a:srgbClr val="000000"/>
                </a:solidFill>
              </a:rPr>
              <a:t> 2, 8, 6</a:t>
            </a:r>
          </a:p>
        </p:txBody>
      </p:sp>
      <p:sp>
        <p:nvSpPr>
          <p:cNvPr id="15" name="Rectangle 14"/>
          <p:cNvSpPr/>
          <p:nvPr/>
        </p:nvSpPr>
        <p:spPr>
          <a:xfrm>
            <a:off x="6122784" y="55497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1, 4, 3,</a:t>
            </a:r>
          </a:p>
          <a:p>
            <a:pPr algn="ctr"/>
            <a:r>
              <a:rPr lang="en-US" b="1" dirty="0">
                <a:solidFill>
                  <a:srgbClr val="000000"/>
                </a:solidFill>
              </a:rPr>
              <a:t> 2, 6</a:t>
            </a:r>
          </a:p>
        </p:txBody>
      </p:sp>
      <p:sp>
        <p:nvSpPr>
          <p:cNvPr id="17" name="TextBox 16"/>
          <p:cNvSpPr txBox="1"/>
          <p:nvPr/>
        </p:nvSpPr>
        <p:spPr>
          <a:xfrm>
            <a:off x="917309" y="1384300"/>
            <a:ext cx="1892300" cy="369332"/>
          </a:xfrm>
          <a:prstGeom prst="rect">
            <a:avLst/>
          </a:prstGeom>
          <a:noFill/>
        </p:spPr>
        <p:txBody>
          <a:bodyPr wrap="square" rtlCol="0">
            <a:spAutoFit/>
          </a:bodyPr>
          <a:lstStyle/>
          <a:p>
            <a:r>
              <a:rPr lang="en-US" b="1" dirty="0"/>
              <a:t>Name Node</a:t>
            </a:r>
          </a:p>
        </p:txBody>
      </p:sp>
      <p:sp>
        <p:nvSpPr>
          <p:cNvPr id="18" name="TextBox 17"/>
          <p:cNvSpPr txBox="1"/>
          <p:nvPr/>
        </p:nvSpPr>
        <p:spPr>
          <a:xfrm>
            <a:off x="123559" y="4648200"/>
            <a:ext cx="1892300" cy="369332"/>
          </a:xfrm>
          <a:prstGeom prst="rect">
            <a:avLst/>
          </a:prstGeom>
          <a:noFill/>
        </p:spPr>
        <p:txBody>
          <a:bodyPr wrap="square" rtlCol="0">
            <a:spAutoFit/>
          </a:bodyPr>
          <a:lstStyle/>
          <a:p>
            <a:r>
              <a:rPr lang="en-US" b="1" dirty="0"/>
              <a:t>Data Nodes</a:t>
            </a:r>
          </a:p>
        </p:txBody>
      </p:sp>
      <p:sp>
        <p:nvSpPr>
          <p:cNvPr id="19" name="Rectangle 18"/>
          <p:cNvSpPr/>
          <p:nvPr/>
        </p:nvSpPr>
        <p:spPr>
          <a:xfrm>
            <a:off x="2809609" y="1301234"/>
            <a:ext cx="2092591"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Snapshot of FS</a:t>
            </a:r>
          </a:p>
        </p:txBody>
      </p:sp>
      <p:cxnSp>
        <p:nvCxnSpPr>
          <p:cNvPr id="21" name="Straight Arrow Connector 20"/>
          <p:cNvCxnSpPr/>
          <p:nvPr/>
        </p:nvCxnSpPr>
        <p:spPr>
          <a:xfrm flipH="1">
            <a:off x="1727200" y="2730500"/>
            <a:ext cx="4140200"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90868" y="2730500"/>
            <a:ext cx="1676532"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867400" y="2730500"/>
            <a:ext cx="858795"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5727700" y="2501900"/>
            <a:ext cx="266700" cy="3302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210300" y="3048000"/>
            <a:ext cx="266700" cy="330200"/>
          </a:xfrm>
          <a:prstGeom prst="rect">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H="1">
            <a:off x="4701505" y="3378200"/>
            <a:ext cx="1508795" cy="275590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9" idx="2"/>
          </p:cNvCxnSpPr>
          <p:nvPr/>
        </p:nvCxnSpPr>
        <p:spPr>
          <a:xfrm>
            <a:off x="6343650" y="3378200"/>
            <a:ext cx="893182" cy="275590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5552899" y="1263134"/>
            <a:ext cx="1861733" cy="565666"/>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Edit log: record changes to FS</a:t>
            </a:r>
          </a:p>
        </p:txBody>
      </p:sp>
      <p:sp>
        <p:nvSpPr>
          <p:cNvPr id="37" name="Down Arrow 36"/>
          <p:cNvSpPr/>
          <p:nvPr/>
        </p:nvSpPr>
        <p:spPr>
          <a:xfrm>
            <a:off x="3683000" y="1702832"/>
            <a:ext cx="355600" cy="240268"/>
          </a:xfrm>
          <a:prstGeom prst="down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endParaRPr lang="en-US"/>
          </a:p>
        </p:txBody>
      </p:sp>
      <p:sp>
        <p:nvSpPr>
          <p:cNvPr id="27" name="Title 1"/>
          <p:cNvSpPr txBox="1">
            <a:spLocks/>
          </p:cNvSpPr>
          <p:nvPr/>
        </p:nvSpPr>
        <p:spPr>
          <a:xfrm>
            <a:off x="0" y="-144371"/>
            <a:ext cx="9144000" cy="939058"/>
          </a:xfrm>
          <a:prstGeom prst="rect">
            <a:avLst/>
          </a:prstGeom>
          <a:solidFill>
            <a:srgbClr val="800000"/>
          </a:solidFill>
        </p:spPr>
        <p:txBody>
          <a:bodyPr vert="horz" lIns="91440" tIns="45720" rIns="91440" bIns="45720" rtlCol="0" anchor="ctr">
            <a:normAutofit/>
          </a:bodyPr>
          <a:lstStyle>
            <a:lvl1pPr algn="ctr" defTabSz="457200" rtl="0" eaLnBrk="1" latinLnBrk="0" hangingPunct="1">
              <a:spcBef>
                <a:spcPct val="0"/>
              </a:spcBef>
              <a:buNone/>
              <a:defRPr sz="3600" kern="1200">
                <a:solidFill>
                  <a:schemeClr val="bg1"/>
                </a:solidFill>
                <a:latin typeface="+mj-lt"/>
                <a:ea typeface="+mj-ea"/>
                <a:cs typeface="+mj-cs"/>
              </a:defRPr>
            </a:lvl1pPr>
          </a:lstStyle>
          <a:p>
            <a:r>
              <a:rPr lang="en-US" dirty="0"/>
              <a:t>Replication</a:t>
            </a:r>
          </a:p>
        </p:txBody>
      </p:sp>
    </p:spTree>
    <p:extLst>
      <p:ext uri="{BB962C8B-B14F-4D97-AF65-F5344CB8AC3E}">
        <p14:creationId xmlns:p14="http://schemas.microsoft.com/office/powerpoint/2010/main" val="325556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Motivation Questions</a:t>
            </a:r>
          </a:p>
        </p:txBody>
      </p:sp>
      <p:sp>
        <p:nvSpPr>
          <p:cNvPr id="3" name="Content Placeholder 2"/>
          <p:cNvSpPr>
            <a:spLocks noGrp="1"/>
          </p:cNvSpPr>
          <p:nvPr>
            <p:ph idx="1"/>
          </p:nvPr>
        </p:nvSpPr>
        <p:spPr/>
        <p:txBody>
          <a:bodyPr>
            <a:normAutofit/>
          </a:bodyPr>
          <a:lstStyle/>
          <a:p>
            <a:r>
              <a:rPr lang="en-US" sz="4000" b="1" dirty="0"/>
              <a:t>Problem 5: </a:t>
            </a:r>
            <a:r>
              <a:rPr lang="en-US" sz="4000" dirty="0"/>
              <a:t>How can distributed machines organize the data in a coordinated way? </a:t>
            </a:r>
          </a:p>
          <a:p>
            <a:pPr marL="0" indent="0">
              <a:buNone/>
            </a:pPr>
            <a:endParaRPr lang="en-US" sz="4000" dirty="0"/>
          </a:p>
          <a:p>
            <a:r>
              <a:rPr lang="en-US" sz="4000" b="1" dirty="0">
                <a:solidFill>
                  <a:srgbClr val="0000FF"/>
                </a:solidFill>
              </a:rPr>
              <a:t>HDFS: </a:t>
            </a:r>
            <a:r>
              <a:rPr lang="en-US" sz="4000" dirty="0">
                <a:solidFill>
                  <a:srgbClr val="0000FF"/>
                </a:solidFill>
              </a:rPr>
              <a:t>Master-Slave Architecture!</a:t>
            </a:r>
          </a:p>
        </p:txBody>
      </p:sp>
    </p:spTree>
    <p:extLst>
      <p:ext uri="{BB962C8B-B14F-4D97-AF65-F5344CB8AC3E}">
        <p14:creationId xmlns:p14="http://schemas.microsoft.com/office/powerpoint/2010/main" val="411514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04746" y="949010"/>
            <a:ext cx="3927976" cy="5742041"/>
          </a:xfrm>
          <a:prstGeom prst="rect">
            <a:avLst/>
          </a:prstGeom>
          <a:solidFill>
            <a:schemeClr val="bg2">
              <a:alpha val="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4671"/>
            <a:ext cx="9144000" cy="919071"/>
          </a:xfrm>
        </p:spPr>
        <p:txBody>
          <a:bodyPr/>
          <a:lstStyle/>
          <a:p>
            <a:r>
              <a:rPr lang="en-US" dirty="0"/>
              <a:t>HDFS Architecture: Master-Slave</a:t>
            </a:r>
          </a:p>
        </p:txBody>
      </p:sp>
      <p:sp>
        <p:nvSpPr>
          <p:cNvPr id="3" name="Content Placeholder 2"/>
          <p:cNvSpPr>
            <a:spLocks noGrp="1"/>
          </p:cNvSpPr>
          <p:nvPr>
            <p:ph idx="1"/>
          </p:nvPr>
        </p:nvSpPr>
        <p:spPr>
          <a:xfrm>
            <a:off x="4360053" y="998630"/>
            <a:ext cx="4654078" cy="5365070"/>
          </a:xfrm>
        </p:spPr>
        <p:txBody>
          <a:bodyPr>
            <a:normAutofit/>
          </a:bodyPr>
          <a:lstStyle/>
          <a:p>
            <a:r>
              <a:rPr lang="en-US" dirty="0"/>
              <a:t>Name Node: Controller </a:t>
            </a:r>
          </a:p>
          <a:p>
            <a:pPr lvl="1"/>
            <a:r>
              <a:rPr lang="en-US" dirty="0"/>
              <a:t>File System Name Space Management</a:t>
            </a:r>
          </a:p>
          <a:p>
            <a:pPr lvl="1"/>
            <a:r>
              <a:rPr lang="en-US" dirty="0"/>
              <a:t>Block Mappings</a:t>
            </a:r>
          </a:p>
          <a:p>
            <a:pPr marL="457200" lvl="1" indent="0">
              <a:buNone/>
            </a:pPr>
            <a:endParaRPr lang="en-US" dirty="0"/>
          </a:p>
          <a:p>
            <a:r>
              <a:rPr lang="en-US" dirty="0"/>
              <a:t>Data Node: Work Horses</a:t>
            </a:r>
          </a:p>
          <a:p>
            <a:pPr lvl="1"/>
            <a:r>
              <a:rPr lang="en-US" dirty="0"/>
              <a:t>Block Operations</a:t>
            </a:r>
          </a:p>
          <a:p>
            <a:pPr lvl="1"/>
            <a:r>
              <a:rPr lang="en-US" dirty="0"/>
              <a:t>Replication</a:t>
            </a:r>
          </a:p>
          <a:p>
            <a:pPr marL="457200" lvl="1" indent="0">
              <a:buNone/>
            </a:pPr>
            <a:endParaRPr lang="en-US" dirty="0"/>
          </a:p>
          <a:p>
            <a:r>
              <a:rPr lang="en-US" dirty="0"/>
              <a:t>Secondary Name Node:</a:t>
            </a:r>
          </a:p>
          <a:p>
            <a:pPr lvl="1"/>
            <a:r>
              <a:rPr lang="en-US" dirty="0"/>
              <a:t>Checkpoint node</a:t>
            </a:r>
          </a:p>
        </p:txBody>
      </p:sp>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57200" y="1027575"/>
            <a:ext cx="1099430" cy="461665"/>
          </a:xfrm>
          <a:prstGeom prst="rect">
            <a:avLst/>
          </a:prstGeom>
          <a:noFill/>
        </p:spPr>
        <p:txBody>
          <a:bodyPr wrap="none" rtlCol="0">
            <a:spAutoFit/>
          </a:bodyPr>
          <a:lstStyle/>
          <a:p>
            <a:r>
              <a:rPr lang="en-US" sz="2400" b="1" u="sng" dirty="0"/>
              <a:t>Master</a:t>
            </a:r>
          </a:p>
        </p:txBody>
      </p:sp>
      <p:sp>
        <p:nvSpPr>
          <p:cNvPr id="27" name="TextBox 26"/>
          <p:cNvSpPr txBox="1"/>
          <p:nvPr/>
        </p:nvSpPr>
        <p:spPr>
          <a:xfrm>
            <a:off x="294560" y="6126163"/>
            <a:ext cx="981008" cy="461665"/>
          </a:xfrm>
          <a:prstGeom prst="rect">
            <a:avLst/>
          </a:prstGeom>
          <a:noFill/>
        </p:spPr>
        <p:txBody>
          <a:bodyPr wrap="none" rtlCol="0">
            <a:spAutoFit/>
          </a:bodyPr>
          <a:lstStyle/>
          <a:p>
            <a:r>
              <a:rPr lang="en-US" sz="2400" b="1" u="sng" dirty="0"/>
              <a:t>Slaves</a:t>
            </a:r>
          </a:p>
        </p:txBody>
      </p: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sp>
        <p:nvSpPr>
          <p:cNvPr id="31" name="TextBox 30"/>
          <p:cNvSpPr txBox="1"/>
          <p:nvPr/>
        </p:nvSpPr>
        <p:spPr>
          <a:xfrm>
            <a:off x="1230766" y="2007572"/>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1672142" y="6218496"/>
            <a:ext cx="2315671" cy="369332"/>
          </a:xfrm>
          <a:prstGeom prst="rect">
            <a:avLst/>
          </a:prstGeom>
          <a:noFill/>
        </p:spPr>
        <p:txBody>
          <a:bodyPr wrap="square" rtlCol="0">
            <a:spAutoFit/>
          </a:bodyPr>
          <a:lstStyle/>
          <a:p>
            <a:r>
              <a:rPr lang="en-US" b="1" dirty="0"/>
              <a:t>Single Rack Cluster</a:t>
            </a:r>
          </a:p>
        </p:txBody>
      </p:sp>
    </p:spTree>
    <p:extLst>
      <p:ext uri="{BB962C8B-B14F-4D97-AF65-F5344CB8AC3E}">
        <p14:creationId xmlns:p14="http://schemas.microsoft.com/office/powerpoint/2010/main" val="290352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671"/>
            <a:ext cx="9156700" cy="939058"/>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grpSp>
        <p:nvGrpSpPr>
          <p:cNvPr id="108" name="Group 107"/>
          <p:cNvGrpSpPr/>
          <p:nvPr/>
        </p:nvGrpSpPr>
        <p:grpSpPr>
          <a:xfrm>
            <a:off x="1571192" y="1348685"/>
            <a:ext cx="5235077" cy="1530850"/>
            <a:chOff x="1571192" y="1348685"/>
            <a:chExt cx="5235077" cy="1530850"/>
          </a:xfrm>
        </p:grpSpPr>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t>Switch</a:t>
              </a:r>
            </a:p>
          </p:txBody>
        </p:sp>
      </p:gr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grpSp>
        <p:nvGrpSpPr>
          <p:cNvPr id="107" name="Group 106"/>
          <p:cNvGrpSpPr/>
          <p:nvPr/>
        </p:nvGrpSpPr>
        <p:grpSpPr>
          <a:xfrm>
            <a:off x="3167386" y="2879535"/>
            <a:ext cx="5862547" cy="3580097"/>
            <a:chOff x="3167386" y="2879535"/>
            <a:chExt cx="5862547" cy="3580097"/>
          </a:xfrm>
        </p:grpSpPr>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grpSp>
    </p:spTree>
    <p:extLst>
      <p:ext uri="{BB962C8B-B14F-4D97-AF65-F5344CB8AC3E}">
        <p14:creationId xmlns:p14="http://schemas.microsoft.com/office/powerpoint/2010/main" val="181544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1000" fill="hold"/>
                                        <p:tgtEl>
                                          <p:spTgt spid="107"/>
                                        </p:tgtEl>
                                        <p:attrNameLst>
                                          <p:attrName>ppt_x</p:attrName>
                                        </p:attrNameLst>
                                      </p:cBhvr>
                                      <p:tavLst>
                                        <p:tav tm="0">
                                          <p:val>
                                            <p:strVal val="1+#ppt_w/2"/>
                                          </p:val>
                                        </p:tav>
                                        <p:tav tm="100000">
                                          <p:val>
                                            <p:strVal val="#ppt_x"/>
                                          </p:val>
                                        </p:tav>
                                      </p:tavLst>
                                    </p:anim>
                                    <p:anim calcmode="lin" valueType="num">
                                      <p:cBhvr additive="base">
                                        <p:cTn id="8" dur="10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blinds(horizontal)">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371"/>
            <a:ext cx="9144000" cy="939058"/>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3" name="Multiply 2"/>
          <p:cNvSpPr/>
          <p:nvPr/>
        </p:nvSpPr>
        <p:spPr>
          <a:xfrm>
            <a:off x="7092356" y="5019881"/>
            <a:ext cx="665911" cy="65414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7213692" y="1898635"/>
            <a:ext cx="1625508" cy="1525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NN will replicate lost blocks in another node </a:t>
            </a:r>
            <a:r>
              <a:rPr lang="en-US" b="1" dirty="0">
                <a:solidFill>
                  <a:schemeClr val="tx1"/>
                </a:solidFill>
                <a:sym typeface="Wingdings"/>
              </a:rPr>
              <a:t></a:t>
            </a:r>
            <a:endParaRPr lang="en-US" b="1" dirty="0">
              <a:solidFill>
                <a:schemeClr val="tx1"/>
              </a:solidFill>
            </a:endParaRPr>
          </a:p>
        </p:txBody>
      </p:sp>
      <p:sp>
        <p:nvSpPr>
          <p:cNvPr id="9" name="Oval Callout 8"/>
          <p:cNvSpPr/>
          <p:nvPr/>
        </p:nvSpPr>
        <p:spPr>
          <a:xfrm>
            <a:off x="37169" y="1724866"/>
            <a:ext cx="1869374" cy="1005634"/>
          </a:xfrm>
          <a:prstGeom prst="wedgeEllipseCallo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I know all blocks and replicas!</a:t>
            </a:r>
          </a:p>
        </p:txBody>
      </p:sp>
      <p:sp>
        <p:nvSpPr>
          <p:cNvPr id="79" name="Rectangle 78"/>
          <p:cNvSpPr/>
          <p:nvPr/>
        </p:nvSpPr>
        <p:spPr>
          <a:xfrm>
            <a:off x="7096523" y="1090339"/>
            <a:ext cx="1774978" cy="592046"/>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Reliable Storage</a:t>
            </a:r>
          </a:p>
        </p:txBody>
      </p:sp>
    </p:spTree>
    <p:extLst>
      <p:ext uri="{BB962C8B-B14F-4D97-AF65-F5344CB8AC3E}">
        <p14:creationId xmlns:p14="http://schemas.microsoft.com/office/powerpoint/2010/main" val="256477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7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3" name="Multiply 2"/>
          <p:cNvSpPr/>
          <p:nvPr/>
        </p:nvSpPr>
        <p:spPr>
          <a:xfrm>
            <a:off x="6460965" y="3613465"/>
            <a:ext cx="2058029" cy="2371751"/>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7219118" y="1843985"/>
            <a:ext cx="1625508" cy="1525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NN will replicate lost blocks across racks </a:t>
            </a:r>
            <a:r>
              <a:rPr lang="en-US" b="1" dirty="0">
                <a:solidFill>
                  <a:schemeClr val="tx1"/>
                </a:solidFill>
                <a:sym typeface="Wingdings"/>
              </a:rPr>
              <a:t></a:t>
            </a:r>
            <a:endParaRPr lang="en-US" b="1" dirty="0">
              <a:solidFill>
                <a:schemeClr val="tx1"/>
              </a:solidFill>
            </a:endParaRPr>
          </a:p>
        </p:txBody>
      </p:sp>
      <p:sp>
        <p:nvSpPr>
          <p:cNvPr id="79" name="Oval Callout 78"/>
          <p:cNvSpPr/>
          <p:nvPr/>
        </p:nvSpPr>
        <p:spPr>
          <a:xfrm>
            <a:off x="37169" y="1724866"/>
            <a:ext cx="1869374" cy="1005634"/>
          </a:xfrm>
          <a:prstGeom prst="wedgeEllipseCallo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I know the topology of the cluster!</a:t>
            </a:r>
          </a:p>
        </p:txBody>
      </p:sp>
      <p:sp>
        <p:nvSpPr>
          <p:cNvPr id="80" name="Rectangle 79"/>
          <p:cNvSpPr/>
          <p:nvPr/>
        </p:nvSpPr>
        <p:spPr>
          <a:xfrm>
            <a:off x="7096523" y="1090339"/>
            <a:ext cx="1774978" cy="592046"/>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Rack Awareness</a:t>
            </a:r>
          </a:p>
        </p:txBody>
      </p:sp>
      <p:sp>
        <p:nvSpPr>
          <p:cNvPr id="9" name="Title 8"/>
          <p:cNvSpPr>
            <a:spLocks noGrp="1"/>
          </p:cNvSpPr>
          <p:nvPr>
            <p:ph type="title"/>
          </p:nvPr>
        </p:nvSpPr>
        <p:spPr/>
        <p:txBody>
          <a:bodyPr/>
          <a:lstStyle/>
          <a:p>
            <a:endParaRPr lang="en-US"/>
          </a:p>
        </p:txBody>
      </p:sp>
      <p:sp>
        <p:nvSpPr>
          <p:cNvPr id="82" name="Title 1"/>
          <p:cNvSpPr txBox="1">
            <a:spLocks/>
          </p:cNvSpPr>
          <p:nvPr/>
        </p:nvSpPr>
        <p:spPr>
          <a:xfrm>
            <a:off x="0" y="-144371"/>
            <a:ext cx="9144000" cy="939058"/>
          </a:xfrm>
          <a:prstGeom prst="rect">
            <a:avLst/>
          </a:prstGeom>
          <a:solidFill>
            <a:srgbClr val="800000"/>
          </a:solidFill>
        </p:spPr>
        <p:txBody>
          <a:bodyPr vert="horz" lIns="91440" tIns="45720" rIns="91440" bIns="45720" rtlCol="0" anchor="ctr">
            <a:normAutofit/>
          </a:bodyPr>
          <a:lstStyle>
            <a:lvl1pPr algn="ctr" defTabSz="457200" rtl="0" eaLnBrk="1" latinLnBrk="0" hangingPunct="1">
              <a:spcBef>
                <a:spcPct val="0"/>
              </a:spcBef>
              <a:buNone/>
              <a:defRPr sz="3600" kern="1200">
                <a:solidFill>
                  <a:schemeClr val="bg1"/>
                </a:solidFill>
                <a:latin typeface="+mj-lt"/>
                <a:ea typeface="+mj-ea"/>
                <a:cs typeface="+mj-cs"/>
              </a:defRPr>
            </a:lvl1pPr>
          </a:lstStyle>
          <a:p>
            <a:r>
              <a:rPr lang="en-US"/>
              <a:t>HDFS Architecture: Master-Slave</a:t>
            </a:r>
            <a:endParaRPr lang="en-US" dirty="0"/>
          </a:p>
        </p:txBody>
      </p:sp>
    </p:spTree>
    <p:extLst>
      <p:ext uri="{BB962C8B-B14F-4D97-AF65-F5344CB8AC3E}">
        <p14:creationId xmlns:p14="http://schemas.microsoft.com/office/powerpoint/2010/main" val="304134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9" grpId="0" animBg="1"/>
      <p:bldP spid="8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79" name="Oval Callout 78"/>
          <p:cNvSpPr/>
          <p:nvPr/>
        </p:nvSpPr>
        <p:spPr>
          <a:xfrm>
            <a:off x="37169" y="1724866"/>
            <a:ext cx="1869374" cy="1005634"/>
          </a:xfrm>
          <a:prstGeom prst="wedgeEllipseCallo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Do not ask me, I am down </a:t>
            </a:r>
            <a:r>
              <a:rPr lang="en-US" dirty="0">
                <a:solidFill>
                  <a:srgbClr val="000000"/>
                </a:solidFill>
                <a:sym typeface="Wingdings"/>
              </a:rPr>
              <a:t></a:t>
            </a:r>
            <a:endParaRPr lang="en-US" dirty="0">
              <a:solidFill>
                <a:srgbClr val="000000"/>
              </a:solidFill>
            </a:endParaRPr>
          </a:p>
        </p:txBody>
      </p:sp>
      <p:sp>
        <p:nvSpPr>
          <p:cNvPr id="82" name="Multiply 81"/>
          <p:cNvSpPr/>
          <p:nvPr/>
        </p:nvSpPr>
        <p:spPr>
          <a:xfrm>
            <a:off x="397888" y="2816495"/>
            <a:ext cx="797106" cy="772411"/>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6963447" y="1879220"/>
            <a:ext cx="1774978" cy="592046"/>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Single Point of Failure</a:t>
            </a:r>
          </a:p>
        </p:txBody>
      </p:sp>
      <p:sp>
        <p:nvSpPr>
          <p:cNvPr id="9" name="Right Arrow 8"/>
          <p:cNvSpPr/>
          <p:nvPr/>
        </p:nvSpPr>
        <p:spPr>
          <a:xfrm>
            <a:off x="2905535" y="3060959"/>
            <a:ext cx="511646" cy="21794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endParaRPr lang="en-US"/>
          </a:p>
        </p:txBody>
      </p:sp>
      <p:sp>
        <p:nvSpPr>
          <p:cNvPr id="86" name="Title 1"/>
          <p:cNvSpPr txBox="1">
            <a:spLocks/>
          </p:cNvSpPr>
          <p:nvPr/>
        </p:nvSpPr>
        <p:spPr>
          <a:xfrm>
            <a:off x="0" y="-144371"/>
            <a:ext cx="9144000" cy="939058"/>
          </a:xfrm>
          <a:prstGeom prst="rect">
            <a:avLst/>
          </a:prstGeom>
          <a:solidFill>
            <a:srgbClr val="800000"/>
          </a:solidFill>
        </p:spPr>
        <p:txBody>
          <a:bodyPr vert="horz" lIns="91440" tIns="45720" rIns="91440" bIns="45720" rtlCol="0" anchor="ctr">
            <a:normAutofit/>
          </a:bodyPr>
          <a:lstStyle>
            <a:lvl1pPr algn="ctr" defTabSz="457200" rtl="0" eaLnBrk="1" latinLnBrk="0" hangingPunct="1">
              <a:spcBef>
                <a:spcPct val="0"/>
              </a:spcBef>
              <a:buNone/>
              <a:defRPr sz="3600" kern="1200">
                <a:solidFill>
                  <a:schemeClr val="bg1"/>
                </a:solidFill>
                <a:latin typeface="+mj-lt"/>
                <a:ea typeface="+mj-ea"/>
                <a:cs typeface="+mj-cs"/>
              </a:defRPr>
            </a:lvl1pPr>
          </a:lstStyle>
          <a:p>
            <a:r>
              <a:rPr lang="en-US"/>
              <a:t>HDFS Architecture: Master-Slave</a:t>
            </a:r>
            <a:endParaRPr lang="en-US" dirty="0"/>
          </a:p>
        </p:txBody>
      </p:sp>
    </p:spTree>
    <p:extLst>
      <p:ext uri="{BB962C8B-B14F-4D97-AF65-F5344CB8AC3E}">
        <p14:creationId xmlns:p14="http://schemas.microsoft.com/office/powerpoint/2010/main" val="416118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4" grpId="0" animBg="1"/>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3" name="Up-Down Arrow 2"/>
          <p:cNvSpPr/>
          <p:nvPr/>
        </p:nvSpPr>
        <p:spPr>
          <a:xfrm>
            <a:off x="2695464" y="3686161"/>
            <a:ext cx="239169" cy="949320"/>
          </a:xfrm>
          <a:prstGeom prst="upDown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7027147" y="1898635"/>
            <a:ext cx="1774978" cy="100031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Keep bulky communication within a rack!</a:t>
            </a:r>
          </a:p>
        </p:txBody>
      </p:sp>
      <p:sp>
        <p:nvSpPr>
          <p:cNvPr id="86" name="Rectangle 85"/>
          <p:cNvSpPr/>
          <p:nvPr/>
        </p:nvSpPr>
        <p:spPr>
          <a:xfrm>
            <a:off x="129348" y="1430432"/>
            <a:ext cx="1565765" cy="1093654"/>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How about network performance?</a:t>
            </a:r>
          </a:p>
        </p:txBody>
      </p:sp>
      <p:sp>
        <p:nvSpPr>
          <p:cNvPr id="5" name="Left-Right Arrow 4"/>
          <p:cNvSpPr/>
          <p:nvPr/>
        </p:nvSpPr>
        <p:spPr>
          <a:xfrm>
            <a:off x="3544181" y="1164019"/>
            <a:ext cx="1390860" cy="233116"/>
          </a:xfrm>
          <a:prstGeom prst="lef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sp>
        <p:nvSpPr>
          <p:cNvPr id="9" name="Title 8"/>
          <p:cNvSpPr>
            <a:spLocks noGrp="1"/>
          </p:cNvSpPr>
          <p:nvPr>
            <p:ph type="title"/>
          </p:nvPr>
        </p:nvSpPr>
        <p:spPr/>
        <p:txBody>
          <a:bodyPr/>
          <a:lstStyle/>
          <a:p>
            <a:endParaRPr lang="en-US"/>
          </a:p>
        </p:txBody>
      </p:sp>
      <p:sp>
        <p:nvSpPr>
          <p:cNvPr id="82" name="Title 1"/>
          <p:cNvSpPr txBox="1">
            <a:spLocks/>
          </p:cNvSpPr>
          <p:nvPr/>
        </p:nvSpPr>
        <p:spPr>
          <a:xfrm>
            <a:off x="0" y="-144371"/>
            <a:ext cx="9144000" cy="939058"/>
          </a:xfrm>
          <a:prstGeom prst="rect">
            <a:avLst/>
          </a:prstGeom>
          <a:solidFill>
            <a:srgbClr val="800000"/>
          </a:solidFill>
        </p:spPr>
        <p:txBody>
          <a:bodyPr vert="horz" lIns="91440" tIns="45720" rIns="91440" bIns="45720" rtlCol="0" anchor="ctr">
            <a:normAutofit/>
          </a:bodyPr>
          <a:lstStyle>
            <a:lvl1pPr algn="ctr" defTabSz="457200" rtl="0" eaLnBrk="1" latinLnBrk="0" hangingPunct="1">
              <a:spcBef>
                <a:spcPct val="0"/>
              </a:spcBef>
              <a:buNone/>
              <a:defRPr sz="3600" kern="1200">
                <a:solidFill>
                  <a:schemeClr val="bg1"/>
                </a:solidFill>
                <a:latin typeface="+mj-lt"/>
                <a:ea typeface="+mj-ea"/>
                <a:cs typeface="+mj-cs"/>
              </a:defRPr>
            </a:lvl1pPr>
          </a:lstStyle>
          <a:p>
            <a:r>
              <a:rPr lang="en-US"/>
              <a:t>HDFS Architecture: Master-Slave</a:t>
            </a:r>
            <a:endParaRPr lang="en-US" dirty="0"/>
          </a:p>
        </p:txBody>
      </p:sp>
    </p:spTree>
    <p:extLst>
      <p:ext uri="{BB962C8B-B14F-4D97-AF65-F5344CB8AC3E}">
        <p14:creationId xmlns:p14="http://schemas.microsoft.com/office/powerpoint/2010/main" val="268432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0" grpId="0" animBg="1"/>
      <p:bldP spid="86"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0"/>
            <a:ext cx="9144000" cy="685800"/>
          </a:xfrm>
        </p:spPr>
        <p:txBody>
          <a:bodyPr/>
          <a:lstStyle/>
          <a:p>
            <a:pPr eaLnBrk="1" hangingPunct="1"/>
            <a:r>
              <a:rPr lang="en-US">
                <a:solidFill>
                  <a:srgbClr val="FFFFFF"/>
                </a:solidFill>
                <a:latin typeface="+mn-lt"/>
              </a:rPr>
              <a:t>Contiguous Allocation</a:t>
            </a:r>
          </a:p>
        </p:txBody>
      </p:sp>
      <p:sp>
        <p:nvSpPr>
          <p:cNvPr id="14339" name="Rectangle 3"/>
          <p:cNvSpPr>
            <a:spLocks noGrp="1" noChangeArrowheads="1"/>
          </p:cNvSpPr>
          <p:nvPr>
            <p:ph type="body" idx="1"/>
          </p:nvPr>
        </p:nvSpPr>
        <p:spPr>
          <a:xfrm>
            <a:off x="296333" y="981075"/>
            <a:ext cx="8379355" cy="4114800"/>
          </a:xfrm>
        </p:spPr>
        <p:txBody>
          <a:bodyPr>
            <a:normAutofit fontScale="85000" lnSpcReduction="10000"/>
          </a:bodyPr>
          <a:lstStyle/>
          <a:p>
            <a:pPr eaLnBrk="1" hangingPunct="1"/>
            <a:r>
              <a:rPr lang="en-US" sz="2800" dirty="0"/>
              <a:t>Main memory </a:t>
            </a:r>
            <a:r>
              <a:rPr lang="tr-TR" sz="2800" dirty="0"/>
              <a:t>is </a:t>
            </a:r>
            <a:r>
              <a:rPr lang="en-US" sz="2800" dirty="0"/>
              <a:t>usually </a:t>
            </a:r>
            <a:r>
              <a:rPr lang="tr-TR" sz="2800" dirty="0" err="1"/>
              <a:t>divided</a:t>
            </a:r>
            <a:r>
              <a:rPr lang="tr-TR" sz="2800" dirty="0"/>
              <a:t> </a:t>
            </a:r>
            <a:r>
              <a:rPr lang="en-US" sz="2800" dirty="0"/>
              <a:t>into two partitions:</a:t>
            </a:r>
          </a:p>
          <a:p>
            <a:pPr lvl="1" eaLnBrk="1" hangingPunct="1"/>
            <a:r>
              <a:rPr lang="en-US" sz="2400" dirty="0">
                <a:solidFill>
                  <a:schemeClr val="accent2"/>
                </a:solidFill>
              </a:rPr>
              <a:t>Resident operating system</a:t>
            </a:r>
            <a:r>
              <a:rPr lang="en-US" sz="2400" dirty="0"/>
              <a:t>, usually held in low memory with interrupt vector.</a:t>
            </a:r>
          </a:p>
          <a:p>
            <a:pPr lvl="1" eaLnBrk="1" hangingPunct="1"/>
            <a:r>
              <a:rPr lang="en-US" sz="2400" dirty="0">
                <a:solidFill>
                  <a:schemeClr val="accent2"/>
                </a:solidFill>
              </a:rPr>
              <a:t>User processes</a:t>
            </a:r>
            <a:r>
              <a:rPr lang="en-US" sz="2400" dirty="0"/>
              <a:t> then held in high memory.</a:t>
            </a:r>
            <a:br>
              <a:rPr lang="en-US" dirty="0"/>
            </a:br>
            <a:endParaRPr lang="en-US" dirty="0"/>
          </a:p>
          <a:p>
            <a:pPr eaLnBrk="1" hangingPunct="1"/>
            <a:r>
              <a:rPr lang="en-US" sz="2800" dirty="0">
                <a:solidFill>
                  <a:schemeClr val="accent2"/>
                </a:solidFill>
              </a:rPr>
              <a:t>Relocation registers</a:t>
            </a:r>
            <a:r>
              <a:rPr lang="en-US" sz="2800" dirty="0"/>
              <a:t> used to protect user processes from each other, and from changing operating-system code and data</a:t>
            </a:r>
          </a:p>
          <a:p>
            <a:pPr lvl="1" eaLnBrk="1" hangingPunct="1"/>
            <a:r>
              <a:rPr lang="en-US" sz="2400" dirty="0">
                <a:solidFill>
                  <a:srgbClr val="2D2DB9"/>
                </a:solidFill>
              </a:rPr>
              <a:t>Base </a:t>
            </a:r>
            <a:r>
              <a:rPr lang="tr-TR" sz="2400" dirty="0">
                <a:solidFill>
                  <a:srgbClr val="2D2DB9"/>
                </a:solidFill>
              </a:rPr>
              <a:t>(</a:t>
            </a:r>
            <a:r>
              <a:rPr lang="tr-TR" sz="2400" dirty="0" err="1">
                <a:solidFill>
                  <a:srgbClr val="2D2DB9"/>
                </a:solidFill>
              </a:rPr>
              <a:t>relocation</a:t>
            </a:r>
            <a:r>
              <a:rPr lang="tr-TR" sz="2400" dirty="0">
                <a:solidFill>
                  <a:srgbClr val="2D2DB9"/>
                </a:solidFill>
              </a:rPr>
              <a:t>) </a:t>
            </a:r>
            <a:r>
              <a:rPr lang="en-US" sz="2400" dirty="0">
                <a:solidFill>
                  <a:srgbClr val="2D2DB9"/>
                </a:solidFill>
              </a:rPr>
              <a:t>register </a:t>
            </a:r>
            <a:r>
              <a:rPr lang="en-US" sz="2400" dirty="0"/>
              <a:t>contains value of smallest physical address</a:t>
            </a:r>
          </a:p>
          <a:p>
            <a:pPr lvl="1" eaLnBrk="1" hangingPunct="1"/>
            <a:r>
              <a:rPr lang="en-US" sz="2400" dirty="0">
                <a:solidFill>
                  <a:srgbClr val="2D2DB9"/>
                </a:solidFill>
              </a:rPr>
              <a:t>Limit register </a:t>
            </a:r>
            <a:r>
              <a:rPr lang="en-US" sz="2400" dirty="0"/>
              <a:t>contains range of logical addresses – each logical address must be less than the limit register </a:t>
            </a:r>
          </a:p>
          <a:p>
            <a:pPr lvl="1" eaLnBrk="1" hangingPunct="1"/>
            <a:r>
              <a:rPr lang="en-US" sz="2400" dirty="0"/>
              <a:t>MMU (memory management unit) maps logical address dynamically</a:t>
            </a:r>
            <a:endParaRPr lang="tr-TR" sz="2000" dirty="0"/>
          </a:p>
        </p:txBody>
      </p:sp>
    </p:spTree>
    <p:extLst>
      <p:ext uri="{BB962C8B-B14F-4D97-AF65-F5344CB8AC3E}">
        <p14:creationId xmlns:p14="http://schemas.microsoft.com/office/powerpoint/2010/main" val="15422809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57200" y="1092200"/>
            <a:ext cx="3390900" cy="2311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63459"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a:stCxn id="6" idx="2"/>
          </p:cNvCxnSpPr>
          <p:nvPr/>
        </p:nvCxnSpPr>
        <p:spPr>
          <a:xfrm>
            <a:off x="2118778" y="58697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190868"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8" idx="2"/>
          </p:cNvCxnSpPr>
          <p:nvPr/>
        </p:nvCxnSpPr>
        <p:spPr>
          <a:xfrm>
            <a:off x="4446187" y="58697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726195"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981514" y="58697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17309" y="1384300"/>
            <a:ext cx="1892300" cy="369332"/>
          </a:xfrm>
          <a:prstGeom prst="rect">
            <a:avLst/>
          </a:prstGeom>
          <a:noFill/>
        </p:spPr>
        <p:txBody>
          <a:bodyPr wrap="square" rtlCol="0">
            <a:spAutoFit/>
          </a:bodyPr>
          <a:lstStyle/>
          <a:p>
            <a:r>
              <a:rPr lang="en-US" b="1" dirty="0"/>
              <a:t>Name Node</a:t>
            </a:r>
          </a:p>
        </p:txBody>
      </p:sp>
      <p:sp>
        <p:nvSpPr>
          <p:cNvPr id="18" name="TextBox 17"/>
          <p:cNvSpPr txBox="1"/>
          <p:nvPr/>
        </p:nvSpPr>
        <p:spPr>
          <a:xfrm>
            <a:off x="123559" y="4914900"/>
            <a:ext cx="1892300" cy="369332"/>
          </a:xfrm>
          <a:prstGeom prst="rect">
            <a:avLst/>
          </a:prstGeom>
          <a:noFill/>
        </p:spPr>
        <p:txBody>
          <a:bodyPr wrap="square" rtlCol="0">
            <a:spAutoFit/>
          </a:bodyPr>
          <a:lstStyle/>
          <a:p>
            <a:r>
              <a:rPr lang="en-US" b="1" dirty="0"/>
              <a:t>Data Nodes</a:t>
            </a:r>
          </a:p>
        </p:txBody>
      </p:sp>
      <p:sp>
        <p:nvSpPr>
          <p:cNvPr id="19" name="Rectangle 18"/>
          <p:cNvSpPr/>
          <p:nvPr/>
        </p:nvSpPr>
        <p:spPr>
          <a:xfrm>
            <a:off x="717018" y="1936234"/>
            <a:ext cx="1861733"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 FS image</a:t>
            </a:r>
          </a:p>
        </p:txBody>
      </p:sp>
      <p:sp>
        <p:nvSpPr>
          <p:cNvPr id="36" name="Rectangle 35"/>
          <p:cNvSpPr/>
          <p:nvPr/>
        </p:nvSpPr>
        <p:spPr>
          <a:xfrm>
            <a:off x="717018" y="2551668"/>
            <a:ext cx="1861733" cy="432832"/>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Edit log</a:t>
            </a:r>
          </a:p>
        </p:txBody>
      </p:sp>
      <p:cxnSp>
        <p:nvCxnSpPr>
          <p:cNvPr id="5" name="Straight Connector 4"/>
          <p:cNvCxnSpPr/>
          <p:nvPr/>
        </p:nvCxnSpPr>
        <p:spPr>
          <a:xfrm flipV="1">
            <a:off x="676009" y="6235700"/>
            <a:ext cx="7769491" cy="127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5158705" y="1092200"/>
            <a:ext cx="3390900" cy="3200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618814" y="1384300"/>
            <a:ext cx="2750486" cy="369332"/>
          </a:xfrm>
          <a:prstGeom prst="rect">
            <a:avLst/>
          </a:prstGeom>
          <a:noFill/>
        </p:spPr>
        <p:txBody>
          <a:bodyPr wrap="square" rtlCol="0">
            <a:spAutoFit/>
          </a:bodyPr>
          <a:lstStyle/>
          <a:p>
            <a:r>
              <a:rPr lang="en-US" b="1" dirty="0"/>
              <a:t>Secondary Name Node</a:t>
            </a:r>
          </a:p>
        </p:txBody>
      </p:sp>
      <p:sp>
        <p:nvSpPr>
          <p:cNvPr id="34" name="Rectangle 33"/>
          <p:cNvSpPr/>
          <p:nvPr/>
        </p:nvSpPr>
        <p:spPr>
          <a:xfrm>
            <a:off x="5418523" y="1936234"/>
            <a:ext cx="1861733"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 FS image</a:t>
            </a:r>
          </a:p>
        </p:txBody>
      </p:sp>
      <p:sp>
        <p:nvSpPr>
          <p:cNvPr id="35" name="Rectangle 34"/>
          <p:cNvSpPr/>
          <p:nvPr/>
        </p:nvSpPr>
        <p:spPr>
          <a:xfrm>
            <a:off x="5418523" y="2551668"/>
            <a:ext cx="1861733" cy="432832"/>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Edit log</a:t>
            </a:r>
          </a:p>
        </p:txBody>
      </p:sp>
      <p:sp>
        <p:nvSpPr>
          <p:cNvPr id="12" name="Left Arrow 11"/>
          <p:cNvSpPr/>
          <p:nvPr/>
        </p:nvSpPr>
        <p:spPr>
          <a:xfrm>
            <a:off x="3892681" y="1786751"/>
            <a:ext cx="1120105" cy="2989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3940044" y="2551668"/>
            <a:ext cx="1072742" cy="2804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882485" y="1366619"/>
            <a:ext cx="1536037" cy="369332"/>
          </a:xfrm>
          <a:prstGeom prst="rect">
            <a:avLst/>
          </a:prstGeom>
          <a:noFill/>
        </p:spPr>
        <p:txBody>
          <a:bodyPr wrap="square" rtlCol="0">
            <a:spAutoFit/>
          </a:bodyPr>
          <a:lstStyle/>
          <a:p>
            <a:r>
              <a:rPr lang="en-US" b="1" dirty="0"/>
              <a:t>Periodically </a:t>
            </a:r>
          </a:p>
        </p:txBody>
      </p:sp>
      <p:cxnSp>
        <p:nvCxnSpPr>
          <p:cNvPr id="26" name="Straight Arrow Connector 25"/>
          <p:cNvCxnSpPr/>
          <p:nvPr/>
        </p:nvCxnSpPr>
        <p:spPr>
          <a:xfrm flipH="1" flipV="1">
            <a:off x="2247900" y="3695700"/>
            <a:ext cx="215900" cy="14605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2578751" y="3695700"/>
            <a:ext cx="2122754" cy="13335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3060700" y="3543300"/>
            <a:ext cx="3927362" cy="16129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3"/>
          <a:stretch>
            <a:fillRect/>
          </a:stretch>
        </p:blipFill>
        <p:spPr>
          <a:xfrm>
            <a:off x="199759" y="3732007"/>
            <a:ext cx="1663700" cy="1291814"/>
          </a:xfrm>
          <a:prstGeom prst="rect">
            <a:avLst/>
          </a:prstGeom>
        </p:spPr>
      </p:pic>
      <p:sp>
        <p:nvSpPr>
          <p:cNvPr id="44" name="Rectangle 43"/>
          <p:cNvSpPr/>
          <p:nvPr/>
        </p:nvSpPr>
        <p:spPr>
          <a:xfrm>
            <a:off x="5418523" y="3340100"/>
            <a:ext cx="2531677" cy="774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Tx/>
              <a:buChar char="-"/>
            </a:pPr>
            <a:r>
              <a:rPr lang="en-US" dirty="0">
                <a:solidFill>
                  <a:srgbClr val="000000"/>
                </a:solidFill>
              </a:rPr>
              <a:t>House Keeping </a:t>
            </a:r>
          </a:p>
          <a:p>
            <a:pPr marL="285750" indent="-285750">
              <a:buFontTx/>
              <a:buChar char="-"/>
            </a:pPr>
            <a:r>
              <a:rPr lang="en-US" dirty="0">
                <a:solidFill>
                  <a:srgbClr val="000000"/>
                </a:solidFill>
              </a:rPr>
              <a:t>Backup NN Meta Data</a:t>
            </a:r>
          </a:p>
        </p:txBody>
      </p:sp>
      <p:cxnSp>
        <p:nvCxnSpPr>
          <p:cNvPr id="13" name="Straight Arrow Connector 12"/>
          <p:cNvCxnSpPr/>
          <p:nvPr/>
        </p:nvCxnSpPr>
        <p:spPr>
          <a:xfrm>
            <a:off x="2015859" y="3873500"/>
            <a:ext cx="232041" cy="1282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463800" y="3873500"/>
            <a:ext cx="1727068" cy="1155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000310" y="3708400"/>
            <a:ext cx="3649685" cy="15613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463800" y="4703044"/>
            <a:ext cx="1514269" cy="1107996"/>
          </a:xfrm>
          <a:prstGeom prst="rect">
            <a:avLst/>
          </a:prstGeom>
          <a:noFill/>
        </p:spPr>
        <p:txBody>
          <a:bodyPr wrap="none" lIns="91440" tIns="45720" rIns="91440" bIns="45720">
            <a:spAutoFit/>
          </a:bodyPr>
          <a:lstStyle/>
          <a:p>
            <a:pPr algn="ctr"/>
            <a:r>
              <a:rPr lang="en-US" sz="2400" i="1" cap="none" spc="0"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Reply</a:t>
            </a:r>
          </a:p>
          <a:p>
            <a:pPr algn="ctr"/>
            <a:r>
              <a:rPr lang="en-US" sz="2400" i="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a:t>
            </a:r>
            <a:r>
              <a:rPr lang="en-US" i="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Control Info.</a:t>
            </a:r>
          </a:p>
          <a:p>
            <a:pPr algn="ctr"/>
            <a:r>
              <a:rPr lang="en-US" i="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 Embedded)</a:t>
            </a:r>
            <a:endParaRPr lang="en-US" i="1" cap="none" spc="0"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endParaRPr>
          </a:p>
        </p:txBody>
      </p:sp>
      <p:sp>
        <p:nvSpPr>
          <p:cNvPr id="3" name="Title 2"/>
          <p:cNvSpPr>
            <a:spLocks noGrp="1"/>
          </p:cNvSpPr>
          <p:nvPr>
            <p:ph type="title"/>
          </p:nvPr>
        </p:nvSpPr>
        <p:spPr/>
        <p:txBody>
          <a:bodyPr/>
          <a:lstStyle/>
          <a:p>
            <a:endParaRPr lang="en-US"/>
          </a:p>
        </p:txBody>
      </p:sp>
      <p:sp>
        <p:nvSpPr>
          <p:cNvPr id="40" name="Title 1"/>
          <p:cNvSpPr txBox="1">
            <a:spLocks/>
          </p:cNvSpPr>
          <p:nvPr/>
        </p:nvSpPr>
        <p:spPr>
          <a:xfrm>
            <a:off x="0" y="-144371"/>
            <a:ext cx="9144000" cy="939058"/>
          </a:xfrm>
          <a:prstGeom prst="rect">
            <a:avLst/>
          </a:prstGeom>
          <a:solidFill>
            <a:srgbClr val="800000"/>
          </a:solidFill>
        </p:spPr>
        <p:txBody>
          <a:bodyPr vert="horz" lIns="91440" tIns="45720" rIns="91440" bIns="45720" rtlCol="0" anchor="ctr">
            <a:normAutofit/>
          </a:bodyPr>
          <a:lstStyle>
            <a:lvl1pPr algn="ctr" defTabSz="457200" rtl="0" eaLnBrk="1" latinLnBrk="0" hangingPunct="1">
              <a:spcBef>
                <a:spcPct val="0"/>
              </a:spcBef>
              <a:buNone/>
              <a:defRPr sz="3600" kern="1200">
                <a:solidFill>
                  <a:schemeClr val="bg1"/>
                </a:solidFill>
                <a:latin typeface="+mj-lt"/>
                <a:ea typeface="+mj-ea"/>
                <a:cs typeface="+mj-cs"/>
              </a:defRPr>
            </a:lvl1pPr>
          </a:lstStyle>
          <a:p>
            <a:r>
              <a:rPr lang="en-US"/>
              <a:t>HDFS Architecture: Master-Slave</a:t>
            </a:r>
            <a:endParaRPr lang="en-US" dirty="0"/>
          </a:p>
        </p:txBody>
      </p:sp>
      <p:sp>
        <p:nvSpPr>
          <p:cNvPr id="2" name="Rectangle 1">
            <a:extLst>
              <a:ext uri="{FF2B5EF4-FFF2-40B4-BE49-F238E27FC236}">
                <a16:creationId xmlns:a16="http://schemas.microsoft.com/office/drawing/2014/main" id="{4B155578-9019-9A43-A449-E7DF7196292B}"/>
              </a:ext>
            </a:extLst>
          </p:cNvPr>
          <p:cNvSpPr/>
          <p:nvPr/>
        </p:nvSpPr>
        <p:spPr>
          <a:xfrm>
            <a:off x="4610100" y="4526559"/>
            <a:ext cx="4334141" cy="923330"/>
          </a:xfrm>
          <a:prstGeom prst="rect">
            <a:avLst/>
          </a:prstGeom>
          <a:solidFill>
            <a:schemeClr val="bg2"/>
          </a:solidFill>
          <a:ln>
            <a:solidFill>
              <a:schemeClr val="accent1"/>
            </a:solidFill>
          </a:ln>
        </p:spPr>
        <p:txBody>
          <a:bodyPr wrap="square">
            <a:spAutoFit/>
          </a:bodyPr>
          <a:lstStyle/>
          <a:p>
            <a:r>
              <a:rPr lang="en-US" dirty="0"/>
              <a:t>Heart beating every 3 seconds. If NN does not hear from DN in 10 mins, it starts to replicate the blocks</a:t>
            </a:r>
          </a:p>
        </p:txBody>
      </p:sp>
    </p:spTree>
    <p:extLst>
      <p:ext uri="{BB962C8B-B14F-4D97-AF65-F5344CB8AC3E}">
        <p14:creationId xmlns:p14="http://schemas.microsoft.com/office/powerpoint/2010/main" val="236375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4" grpId="0" animBg="1"/>
      <p:bldP spid="35" grpId="0" animBg="1"/>
      <p:bldP spid="12" grpId="0" animBg="1"/>
      <p:bldP spid="20" grpId="0" animBg="1"/>
      <p:bldP spid="23" grpId="0"/>
      <p:bldP spid="44" grpId="0" animBg="1"/>
      <p:bldP spid="28" grpId="0"/>
      <p:bldP spid="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Blocks</a:t>
            </a:r>
          </a:p>
        </p:txBody>
      </p:sp>
      <p:sp>
        <p:nvSpPr>
          <p:cNvPr id="3" name="Content Placeholder 2"/>
          <p:cNvSpPr>
            <a:spLocks noGrp="1"/>
          </p:cNvSpPr>
          <p:nvPr>
            <p:ph idx="1"/>
          </p:nvPr>
        </p:nvSpPr>
        <p:spPr/>
        <p:txBody>
          <a:bodyPr>
            <a:normAutofit/>
          </a:bodyPr>
          <a:lstStyle/>
          <a:p>
            <a:pPr>
              <a:buFontTx/>
              <a:buChar char="•"/>
            </a:pPr>
            <a:r>
              <a:rPr lang="en-US" sz="2800" dirty="0"/>
              <a:t>Q: Why do we need the abstraction “Blocks” in addition to “Files”?</a:t>
            </a:r>
          </a:p>
          <a:p>
            <a:pPr>
              <a:buFontTx/>
              <a:buChar char="•"/>
            </a:pPr>
            <a:r>
              <a:rPr lang="en-US" sz="2800" dirty="0"/>
              <a:t> </a:t>
            </a:r>
            <a:r>
              <a:rPr lang="en-US" sz="2800" dirty="0">
                <a:solidFill>
                  <a:srgbClr val="0000FF"/>
                </a:solidFill>
              </a:rPr>
              <a:t>Reasons:</a:t>
            </a:r>
          </a:p>
          <a:p>
            <a:pPr lvl="1">
              <a:buFontTx/>
              <a:buChar char="•"/>
            </a:pPr>
            <a:r>
              <a:rPr lang="en-US" sz="2400" dirty="0">
                <a:solidFill>
                  <a:srgbClr val="0000FF"/>
                </a:solidFill>
              </a:rPr>
              <a:t>Files can be larger than a single disk</a:t>
            </a:r>
          </a:p>
          <a:p>
            <a:pPr lvl="1">
              <a:buFontTx/>
              <a:buChar char="•"/>
            </a:pPr>
            <a:r>
              <a:rPr lang="en-US" sz="2400" dirty="0">
                <a:solidFill>
                  <a:srgbClr val="0000FF"/>
                </a:solidFill>
              </a:rPr>
              <a:t>Block is of fixed size, easy to manage and manipulate</a:t>
            </a:r>
          </a:p>
          <a:p>
            <a:pPr lvl="1">
              <a:buFontTx/>
              <a:buChar char="•"/>
            </a:pPr>
            <a:r>
              <a:rPr lang="en-US" sz="2400" dirty="0">
                <a:solidFill>
                  <a:srgbClr val="0000FF"/>
                </a:solidFill>
              </a:rPr>
              <a:t>Easy to replicate and do more fine-grained load balancing</a:t>
            </a:r>
          </a:p>
          <a:p>
            <a:pPr marL="0" indent="0">
              <a:buNone/>
            </a:pPr>
            <a:endParaRPr lang="en-US" sz="2800" dirty="0"/>
          </a:p>
        </p:txBody>
      </p:sp>
    </p:spTree>
    <p:extLst>
      <p:ext uri="{BB962C8B-B14F-4D97-AF65-F5344CB8AC3E}">
        <p14:creationId xmlns:p14="http://schemas.microsoft.com/office/powerpoint/2010/main" val="299263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0"/>
            <a:ext cx="9144000" cy="685800"/>
          </a:xfrm>
        </p:spPr>
        <p:txBody>
          <a:bodyPr/>
          <a:lstStyle/>
          <a:p>
            <a:pPr eaLnBrk="1" hangingPunct="1"/>
            <a:r>
              <a:rPr lang="en-US">
                <a:latin typeface="+mn-lt"/>
              </a:rPr>
              <a:t>Dynamic Storage-Allocation Problem</a:t>
            </a:r>
          </a:p>
        </p:txBody>
      </p:sp>
      <p:sp>
        <p:nvSpPr>
          <p:cNvPr id="525315" name="Rectangle 3"/>
          <p:cNvSpPr>
            <a:spLocks noGrp="1" noChangeArrowheads="1"/>
          </p:cNvSpPr>
          <p:nvPr>
            <p:ph type="body" idx="1"/>
          </p:nvPr>
        </p:nvSpPr>
        <p:spPr>
          <a:xfrm>
            <a:off x="323850" y="1743605"/>
            <a:ext cx="8569325" cy="2447395"/>
          </a:xfrm>
        </p:spPr>
        <p:txBody>
          <a:bodyPr>
            <a:noAutofit/>
          </a:bodyPr>
          <a:lstStyle/>
          <a:p>
            <a:pPr eaLnBrk="1" hangingPunct="1"/>
            <a:r>
              <a:rPr lang="en-US" b="1" dirty="0"/>
              <a:t>First-fit</a:t>
            </a:r>
            <a:r>
              <a:rPr lang="en-US" dirty="0"/>
              <a:t>:  Allocate the </a:t>
            </a:r>
            <a:r>
              <a:rPr lang="en-US" b="1" dirty="0"/>
              <a:t>first</a:t>
            </a:r>
            <a:r>
              <a:rPr lang="en-US" dirty="0"/>
              <a:t> hole that is big enough.</a:t>
            </a:r>
          </a:p>
          <a:p>
            <a:pPr eaLnBrk="1" hangingPunct="1"/>
            <a:r>
              <a:rPr lang="en-US" b="1" dirty="0"/>
              <a:t>Best-fit</a:t>
            </a:r>
            <a:r>
              <a:rPr lang="en-US" dirty="0"/>
              <a:t>:  Allocate the </a:t>
            </a:r>
            <a:r>
              <a:rPr lang="en-US" b="1" dirty="0"/>
              <a:t>smallest</a:t>
            </a:r>
            <a:r>
              <a:rPr lang="en-US" dirty="0"/>
              <a:t> hole that is big enough; must search entire list, unless ordered by size.  </a:t>
            </a:r>
            <a:endParaRPr lang="tr-TR" dirty="0"/>
          </a:p>
          <a:p>
            <a:pPr lvl="1" eaLnBrk="1" hangingPunct="1"/>
            <a:r>
              <a:rPr lang="en-US" sz="1800" dirty="0"/>
              <a:t>Produces the smallest leftover hole.</a:t>
            </a:r>
            <a:endParaRPr lang="en-US" b="1" dirty="0"/>
          </a:p>
          <a:p>
            <a:pPr eaLnBrk="1" hangingPunct="1"/>
            <a:r>
              <a:rPr lang="en-US" b="1" dirty="0"/>
              <a:t>Worst-fit</a:t>
            </a:r>
            <a:r>
              <a:rPr lang="en-US" dirty="0"/>
              <a:t>:  Allocate the </a:t>
            </a:r>
            <a:r>
              <a:rPr lang="en-US" b="1" dirty="0"/>
              <a:t>largest</a:t>
            </a:r>
            <a:r>
              <a:rPr lang="en-US" dirty="0"/>
              <a:t> hole; must also search entire list.  </a:t>
            </a:r>
            <a:endParaRPr lang="tr-TR" dirty="0"/>
          </a:p>
          <a:p>
            <a:pPr lvl="1" eaLnBrk="1" hangingPunct="1"/>
            <a:r>
              <a:rPr lang="en-US" sz="1800" dirty="0"/>
              <a:t>Why? Produces the largest leftover hole.</a:t>
            </a:r>
          </a:p>
        </p:txBody>
      </p:sp>
      <p:sp>
        <p:nvSpPr>
          <p:cNvPr id="19460" name="Text Box 4"/>
          <p:cNvSpPr txBox="1">
            <a:spLocks noChangeArrowheads="1"/>
          </p:cNvSpPr>
          <p:nvPr/>
        </p:nvSpPr>
        <p:spPr bwMode="auto">
          <a:xfrm>
            <a:off x="323850" y="911817"/>
            <a:ext cx="8613230" cy="523220"/>
          </a:xfrm>
          <a:prstGeom prst="rect">
            <a:avLst/>
          </a:prstGeom>
          <a:solidFill>
            <a:srgbClr val="FFCC99"/>
          </a:solidFill>
          <a:ln w="9525">
            <a:solidFill>
              <a:srgbClr val="CC3300"/>
            </a:solidFill>
            <a:miter lim="800000"/>
            <a:headEnd/>
            <a:tailEnd/>
          </a:ln>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800">
                <a:latin typeface="+mj-lt"/>
              </a:rPr>
              <a:t>How to satisfy a request of size n from a list of free holes</a:t>
            </a:r>
            <a:r>
              <a:rPr lang="tr-TR" sz="2800">
                <a:latin typeface="+mj-lt"/>
              </a:rPr>
              <a:t>?</a:t>
            </a:r>
            <a:endParaRPr lang="en-US" sz="2800">
              <a:latin typeface="+mj-lt"/>
            </a:endParaRPr>
          </a:p>
        </p:txBody>
      </p:sp>
      <p:sp>
        <p:nvSpPr>
          <p:cNvPr id="525317" name="Text Box 5"/>
          <p:cNvSpPr txBox="1">
            <a:spLocks noChangeArrowheads="1"/>
          </p:cNvSpPr>
          <p:nvPr/>
        </p:nvSpPr>
        <p:spPr bwMode="auto">
          <a:xfrm>
            <a:off x="900113" y="4718490"/>
            <a:ext cx="7343775" cy="1200328"/>
          </a:xfrm>
          <a:prstGeom prst="rect">
            <a:avLst/>
          </a:prstGeom>
          <a:solidFill>
            <a:schemeClr val="accent3">
              <a:lumMod val="40000"/>
              <a:lumOff val="60000"/>
            </a:schemeClr>
          </a:solidFill>
          <a:ln w="9525">
            <a:solidFill>
              <a:srgbClr val="008000"/>
            </a:solidFill>
            <a:miter lim="800000"/>
            <a:headEnd/>
            <a:tailEnd/>
          </a:ln>
        </p:spPr>
        <p:txBody>
          <a:bodyPr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400" dirty="0">
                <a:latin typeface="+mj-lt"/>
              </a:rPr>
              <a:t>First-fit and best-fit perform better than worst-fit in terms of speed and storage utilization, however it causes fragmentation. </a:t>
            </a:r>
          </a:p>
        </p:txBody>
      </p:sp>
    </p:spTree>
    <p:extLst>
      <p:ext uri="{BB962C8B-B14F-4D97-AF65-F5344CB8AC3E}">
        <p14:creationId xmlns:p14="http://schemas.microsoft.com/office/powerpoint/2010/main" val="2114113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53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53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53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531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5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p:bldP spid="5253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9144000" cy="685800"/>
          </a:xfrm>
        </p:spPr>
        <p:txBody>
          <a:bodyPr/>
          <a:lstStyle/>
          <a:p>
            <a:pPr eaLnBrk="1" hangingPunct="1"/>
            <a:r>
              <a:rPr lang="en-US"/>
              <a:t>Fragmentation</a:t>
            </a:r>
          </a:p>
        </p:txBody>
      </p:sp>
      <p:sp>
        <p:nvSpPr>
          <p:cNvPr id="526339" name="Rectangle 3"/>
          <p:cNvSpPr>
            <a:spLocks noGrp="1" noChangeArrowheads="1"/>
          </p:cNvSpPr>
          <p:nvPr>
            <p:ph type="body" idx="1"/>
          </p:nvPr>
        </p:nvSpPr>
        <p:spPr>
          <a:xfrm>
            <a:off x="468313" y="993245"/>
            <a:ext cx="8280400" cy="5272087"/>
          </a:xfrm>
        </p:spPr>
        <p:txBody>
          <a:bodyPr>
            <a:normAutofit fontScale="92500" lnSpcReduction="10000"/>
          </a:bodyPr>
          <a:lstStyle/>
          <a:p>
            <a:pPr eaLnBrk="1" hangingPunct="1">
              <a:lnSpc>
                <a:spcPct val="90000"/>
              </a:lnSpc>
            </a:pPr>
            <a:r>
              <a:rPr lang="en-US" sz="2800" b="1" dirty="0">
                <a:solidFill>
                  <a:srgbClr val="CC3300"/>
                </a:solidFill>
                <a:latin typeface="+mj-lt"/>
              </a:rPr>
              <a:t>External Fragmentation</a:t>
            </a:r>
            <a:endParaRPr lang="en-US" sz="2800" dirty="0">
              <a:latin typeface="+mj-lt"/>
            </a:endParaRPr>
          </a:p>
          <a:p>
            <a:pPr lvl="1">
              <a:lnSpc>
                <a:spcPct val="90000"/>
              </a:lnSpc>
            </a:pPr>
            <a:r>
              <a:rPr lang="en-US" dirty="0">
                <a:latin typeface="+mj-lt"/>
              </a:rPr>
              <a:t>total memory space exists to satisfy a request, but it is not contiguous</a:t>
            </a:r>
          </a:p>
          <a:p>
            <a:pPr lvl="1">
              <a:lnSpc>
                <a:spcPct val="90000"/>
              </a:lnSpc>
            </a:pPr>
            <a:r>
              <a:rPr lang="en-US" dirty="0">
                <a:latin typeface="+mj-lt"/>
              </a:rPr>
              <a:t>Also a common problem in disk as well</a:t>
            </a:r>
          </a:p>
          <a:p>
            <a:pPr eaLnBrk="1" hangingPunct="1">
              <a:lnSpc>
                <a:spcPct val="90000"/>
              </a:lnSpc>
            </a:pPr>
            <a:endParaRPr lang="en-US" sz="2800" dirty="0">
              <a:latin typeface="+mj-lt"/>
            </a:endParaRPr>
          </a:p>
          <a:p>
            <a:pPr eaLnBrk="1" hangingPunct="1">
              <a:lnSpc>
                <a:spcPct val="90000"/>
              </a:lnSpc>
            </a:pPr>
            <a:endParaRPr lang="en-US" sz="2800" dirty="0">
              <a:latin typeface="+mj-lt"/>
            </a:endParaRPr>
          </a:p>
          <a:p>
            <a:pPr lvl="1" eaLnBrk="1" hangingPunct="1">
              <a:lnSpc>
                <a:spcPct val="90000"/>
              </a:lnSpc>
            </a:pPr>
            <a:endParaRPr lang="tr-TR" dirty="0">
              <a:latin typeface="+mj-lt"/>
            </a:endParaRPr>
          </a:p>
          <a:p>
            <a:pPr lvl="1" eaLnBrk="1" hangingPunct="1">
              <a:lnSpc>
                <a:spcPct val="90000"/>
              </a:lnSpc>
            </a:pPr>
            <a:endParaRPr lang="tr-TR" dirty="0">
              <a:latin typeface="+mj-lt"/>
            </a:endParaRPr>
          </a:p>
          <a:p>
            <a:pPr lvl="1" eaLnBrk="1" hangingPunct="1">
              <a:lnSpc>
                <a:spcPct val="90000"/>
              </a:lnSpc>
            </a:pPr>
            <a:endParaRPr lang="tr-TR" dirty="0">
              <a:latin typeface="+mj-lt"/>
            </a:endParaRPr>
          </a:p>
          <a:p>
            <a:pPr lvl="1" eaLnBrk="1" hangingPunct="1">
              <a:lnSpc>
                <a:spcPct val="90000"/>
              </a:lnSpc>
            </a:pPr>
            <a:endParaRPr lang="tr-TR" dirty="0">
              <a:latin typeface="+mj-lt"/>
            </a:endParaRPr>
          </a:p>
          <a:p>
            <a:pPr lvl="1" eaLnBrk="1" hangingPunct="1">
              <a:lnSpc>
                <a:spcPct val="90000"/>
              </a:lnSpc>
            </a:pPr>
            <a:endParaRPr lang="tr-TR" dirty="0">
              <a:latin typeface="+mj-lt"/>
            </a:endParaRPr>
          </a:p>
          <a:p>
            <a:pPr lvl="1" eaLnBrk="1" hangingPunct="1">
              <a:lnSpc>
                <a:spcPct val="90000"/>
              </a:lnSpc>
            </a:pPr>
            <a:endParaRPr lang="tr-TR" dirty="0">
              <a:latin typeface="+mj-lt"/>
            </a:endParaRPr>
          </a:p>
          <a:p>
            <a:pPr lvl="1" eaLnBrk="1" hangingPunct="1">
              <a:lnSpc>
                <a:spcPct val="90000"/>
              </a:lnSpc>
            </a:pPr>
            <a:endParaRPr lang="tr-TR" dirty="0">
              <a:latin typeface="+mj-lt"/>
            </a:endParaRPr>
          </a:p>
          <a:p>
            <a:pPr eaLnBrk="1" hangingPunct="1">
              <a:lnSpc>
                <a:spcPct val="90000"/>
              </a:lnSpc>
            </a:pPr>
            <a:endParaRPr lang="en-US" sz="2800" b="1" dirty="0">
              <a:solidFill>
                <a:srgbClr val="CC3300"/>
              </a:solidFill>
              <a:latin typeface="+mj-lt"/>
            </a:endParaRPr>
          </a:p>
          <a:p>
            <a:pPr eaLnBrk="1" hangingPunct="1">
              <a:lnSpc>
                <a:spcPct val="90000"/>
              </a:lnSpc>
            </a:pPr>
            <a:r>
              <a:rPr lang="en-US" sz="2800" b="1" dirty="0">
                <a:solidFill>
                  <a:srgbClr val="CC3300"/>
                </a:solidFill>
                <a:latin typeface="+mj-lt"/>
              </a:rPr>
              <a:t>Internal Fragmentation</a:t>
            </a:r>
            <a:r>
              <a:rPr lang="en-US" sz="2800" dirty="0">
                <a:latin typeface="+mj-lt"/>
              </a:rPr>
              <a:t> </a:t>
            </a:r>
          </a:p>
          <a:p>
            <a:pPr lvl="1">
              <a:lnSpc>
                <a:spcPct val="90000"/>
              </a:lnSpc>
            </a:pPr>
            <a:r>
              <a:rPr lang="en-US" dirty="0">
                <a:latin typeface="+mj-lt"/>
              </a:rPr>
              <a:t>Allocated memory may be slightly larger than requested memory; this size difference is memory internal to a partition, but not being used.</a:t>
            </a:r>
          </a:p>
        </p:txBody>
      </p:sp>
      <p:pic>
        <p:nvPicPr>
          <p:cNvPr id="4" name="Content Placeholder 5" descr="Screen Shot 2016-04-06 at 10.15.03.png"/>
          <p:cNvPicPr>
            <a:picLocks noChangeAspect="1"/>
          </p:cNvPicPr>
          <p:nvPr/>
        </p:nvPicPr>
        <p:blipFill>
          <a:blip r:embed="rId2">
            <a:extLst>
              <a:ext uri="{28A0092B-C50C-407E-A947-70E740481C1C}">
                <a14:useLocalDpi xmlns:a14="http://schemas.microsoft.com/office/drawing/2010/main" val="0"/>
              </a:ext>
            </a:extLst>
          </a:blip>
          <a:srcRect l="6084" r="6084"/>
          <a:stretch>
            <a:fillRect/>
          </a:stretch>
        </p:blipFill>
        <p:spPr>
          <a:xfrm>
            <a:off x="2184399" y="2248843"/>
            <a:ext cx="4275667" cy="2648374"/>
          </a:xfrm>
          <a:prstGeom prst="rect">
            <a:avLst/>
          </a:prstGeom>
        </p:spPr>
      </p:pic>
      <p:sp>
        <p:nvSpPr>
          <p:cNvPr id="5" name="TextBox 4"/>
          <p:cNvSpPr txBox="1"/>
          <p:nvPr/>
        </p:nvSpPr>
        <p:spPr>
          <a:xfrm>
            <a:off x="3242734" y="1971040"/>
            <a:ext cx="2279403" cy="369332"/>
          </a:xfrm>
          <a:prstGeom prst="rect">
            <a:avLst/>
          </a:prstGeom>
          <a:noFill/>
        </p:spPr>
        <p:txBody>
          <a:bodyPr wrap="none" rtlCol="0">
            <a:spAutoFit/>
          </a:bodyPr>
          <a:lstStyle/>
          <a:p>
            <a:r>
              <a:rPr lang="en-US" dirty="0">
                <a:solidFill>
                  <a:srgbClr val="FF0000"/>
                </a:solidFill>
              </a:rPr>
              <a:t>Fragmented partitions </a:t>
            </a:r>
          </a:p>
        </p:txBody>
      </p:sp>
    </p:spTree>
    <p:extLst>
      <p:ext uri="{BB962C8B-B14F-4D97-AF65-F5344CB8AC3E}">
        <p14:creationId xmlns:p14="http://schemas.microsoft.com/office/powerpoint/2010/main" val="5398790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6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13" end="1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633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more memory?</a:t>
            </a:r>
          </a:p>
        </p:txBody>
      </p:sp>
      <p:sp>
        <p:nvSpPr>
          <p:cNvPr id="3" name="Content Placeholder 2"/>
          <p:cNvSpPr>
            <a:spLocks noGrp="1"/>
          </p:cNvSpPr>
          <p:nvPr>
            <p:ph idx="1"/>
          </p:nvPr>
        </p:nvSpPr>
        <p:spPr/>
        <p:txBody>
          <a:bodyPr/>
          <a:lstStyle/>
          <a:p>
            <a:r>
              <a:rPr lang="en-US" dirty="0"/>
              <a:t>What if a process needs more memory?</a:t>
            </a:r>
            <a:br>
              <a:rPr lang="en-US" dirty="0"/>
            </a:br>
            <a:r>
              <a:rPr lang="en-US" dirty="0"/>
              <a:t>– Always allocate some extra memory just in case </a:t>
            </a:r>
          </a:p>
          <a:p>
            <a:pPr marL="0" indent="0">
              <a:buNone/>
            </a:pPr>
            <a:r>
              <a:rPr lang="en-US" dirty="0"/>
              <a:t>     – Find a hole big enough to relocate the process </a:t>
            </a:r>
          </a:p>
          <a:p>
            <a:pPr>
              <a:lnSpc>
                <a:spcPct val="90000"/>
              </a:lnSpc>
            </a:pPr>
            <a:endParaRPr lang="en-US" sz="2800" dirty="0"/>
          </a:p>
          <a:p>
            <a:pPr>
              <a:lnSpc>
                <a:spcPct val="90000"/>
              </a:lnSpc>
            </a:pPr>
            <a:r>
              <a:rPr lang="en-US" sz="2800" dirty="0"/>
              <a:t>Reduce </a:t>
            </a:r>
            <a:r>
              <a:rPr lang="en-US" sz="2800" dirty="0">
                <a:solidFill>
                  <a:schemeClr val="accent1"/>
                </a:solidFill>
              </a:rPr>
              <a:t>external fragmentation</a:t>
            </a:r>
            <a:r>
              <a:rPr lang="en-US" sz="2800" dirty="0"/>
              <a:t> by </a:t>
            </a:r>
            <a:r>
              <a:rPr lang="en-US" sz="2800" dirty="0">
                <a:solidFill>
                  <a:schemeClr val="accent2"/>
                </a:solidFill>
              </a:rPr>
              <a:t>compaction</a:t>
            </a:r>
          </a:p>
          <a:p>
            <a:pPr lvl="1">
              <a:lnSpc>
                <a:spcPct val="90000"/>
              </a:lnSpc>
            </a:pPr>
            <a:r>
              <a:rPr lang="en-US" dirty="0"/>
              <a:t>Shuffle memory contents to place all free memory together in one large block.</a:t>
            </a:r>
          </a:p>
          <a:p>
            <a:pPr lvl="1">
              <a:lnSpc>
                <a:spcPct val="90000"/>
              </a:lnSpc>
            </a:pPr>
            <a:r>
              <a:rPr lang="en-US" dirty="0"/>
              <a:t>Compaction is possible </a:t>
            </a:r>
            <a:r>
              <a:rPr lang="en-US" b="1" dirty="0"/>
              <a:t>only</a:t>
            </a:r>
            <a:r>
              <a:rPr lang="en-US" dirty="0"/>
              <a:t> if relocation is dynamic, and is done at execution time.</a:t>
            </a:r>
            <a:endParaRPr lang="tr-TR" dirty="0"/>
          </a:p>
          <a:p>
            <a:endParaRPr lang="en-US" dirty="0"/>
          </a:p>
        </p:txBody>
      </p:sp>
      <p:sp>
        <p:nvSpPr>
          <p:cNvPr id="4" name="Footer Placeholder 3"/>
          <p:cNvSpPr>
            <a:spLocks noGrp="1"/>
          </p:cNvSpPr>
          <p:nvPr>
            <p:ph type="ftr" sz="quarter" idx="11"/>
          </p:nvPr>
        </p:nvSpPr>
        <p:spPr/>
        <p:txBody>
          <a:bodyPr/>
          <a:lstStyle/>
          <a:p>
            <a:r>
              <a:rPr lang="en-US"/>
              <a:t>Operating Systems-COMP 304</a:t>
            </a:r>
            <a:endParaRPr lang="en-US" dirty="0"/>
          </a:p>
        </p:txBody>
      </p:sp>
      <p:sp>
        <p:nvSpPr>
          <p:cNvPr id="5" name="Slide Number Placeholder 4"/>
          <p:cNvSpPr>
            <a:spLocks noGrp="1"/>
          </p:cNvSpPr>
          <p:nvPr>
            <p:ph type="sldNum" sz="quarter" idx="12"/>
          </p:nvPr>
        </p:nvSpPr>
        <p:spPr/>
        <p:txBody>
          <a:bodyPr/>
          <a:lstStyle/>
          <a:p>
            <a:fld id="{7C498DDC-E19A-3A4A-A0E1-4DF8B8C13340}" type="slidenum">
              <a:rPr lang="en-US" smtClean="0"/>
              <a:t>14</a:t>
            </a:fld>
            <a:endParaRPr lang="en-US"/>
          </a:p>
        </p:txBody>
      </p:sp>
    </p:spTree>
    <p:extLst>
      <p:ext uri="{BB962C8B-B14F-4D97-AF65-F5344CB8AC3E}">
        <p14:creationId xmlns:p14="http://schemas.microsoft.com/office/powerpoint/2010/main" val="72592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0"/>
            <a:ext cx="9144000" cy="685800"/>
          </a:xfrm>
        </p:spPr>
        <p:txBody>
          <a:bodyPr/>
          <a:lstStyle/>
          <a:p>
            <a:pPr eaLnBrk="1" hangingPunct="1"/>
            <a:r>
              <a:rPr lang="en-US">
                <a:solidFill>
                  <a:srgbClr val="FFFFFF"/>
                </a:solidFill>
              </a:rPr>
              <a:t>Segmentation</a:t>
            </a:r>
          </a:p>
        </p:txBody>
      </p:sp>
      <p:sp>
        <p:nvSpPr>
          <p:cNvPr id="45059" name="Rectangle 3"/>
          <p:cNvSpPr>
            <a:spLocks noGrp="1" noChangeArrowheads="1"/>
          </p:cNvSpPr>
          <p:nvPr>
            <p:ph type="body" idx="1"/>
          </p:nvPr>
        </p:nvSpPr>
        <p:spPr>
          <a:xfrm>
            <a:off x="684213" y="989542"/>
            <a:ext cx="7772400" cy="4114800"/>
          </a:xfrm>
        </p:spPr>
        <p:txBody>
          <a:bodyPr>
            <a:noAutofit/>
          </a:bodyPr>
          <a:lstStyle/>
          <a:p>
            <a:pPr eaLnBrk="1" hangingPunct="1">
              <a:lnSpc>
                <a:spcPct val="90000"/>
              </a:lnSpc>
              <a:tabLst>
                <a:tab pos="1833563" algn="l"/>
              </a:tabLst>
            </a:pPr>
            <a:r>
              <a:rPr lang="en-US" dirty="0">
                <a:latin typeface="+mj-lt"/>
              </a:rPr>
              <a:t>Memory allocation mechanism that supports user view of memory. </a:t>
            </a:r>
          </a:p>
          <a:p>
            <a:pPr eaLnBrk="1" hangingPunct="1">
              <a:lnSpc>
                <a:spcPct val="90000"/>
              </a:lnSpc>
              <a:tabLst>
                <a:tab pos="1833563" algn="l"/>
              </a:tabLst>
            </a:pPr>
            <a:endParaRPr lang="en-US" dirty="0">
              <a:latin typeface="+mj-lt"/>
            </a:endParaRPr>
          </a:p>
          <a:p>
            <a:pPr eaLnBrk="1" hangingPunct="1">
              <a:lnSpc>
                <a:spcPct val="90000"/>
              </a:lnSpc>
              <a:tabLst>
                <a:tab pos="1833563" algn="l"/>
              </a:tabLst>
            </a:pPr>
            <a:r>
              <a:rPr lang="en-US" dirty="0">
                <a:latin typeface="+mj-lt"/>
              </a:rPr>
              <a:t>Users prefer to view memory as a collection of </a:t>
            </a:r>
            <a:r>
              <a:rPr lang="en-US" dirty="0">
                <a:solidFill>
                  <a:schemeClr val="accent2"/>
                </a:solidFill>
                <a:latin typeface="+mj-lt"/>
              </a:rPr>
              <a:t>variable-sized segments – similar to programmer’s view of memory</a:t>
            </a:r>
          </a:p>
          <a:p>
            <a:pPr eaLnBrk="1" hangingPunct="1">
              <a:lnSpc>
                <a:spcPct val="90000"/>
              </a:lnSpc>
              <a:tabLst>
                <a:tab pos="1833563" algn="l"/>
              </a:tabLst>
            </a:pPr>
            <a:endParaRPr lang="en-US" dirty="0">
              <a:latin typeface="+mj-lt"/>
            </a:endParaRPr>
          </a:p>
          <a:p>
            <a:pPr eaLnBrk="1" hangingPunct="1">
              <a:lnSpc>
                <a:spcPct val="90000"/>
              </a:lnSpc>
              <a:tabLst>
                <a:tab pos="1833563" algn="l"/>
              </a:tabLst>
            </a:pPr>
            <a:r>
              <a:rPr lang="en-US" dirty="0">
                <a:latin typeface="+mj-lt"/>
              </a:rPr>
              <a:t>A program is a collection of segments.  A segment is a logical unit such as:</a:t>
            </a:r>
          </a:p>
          <a:p>
            <a:pPr eaLnBrk="1" hangingPunct="1">
              <a:lnSpc>
                <a:spcPct val="90000"/>
              </a:lnSpc>
              <a:buFontTx/>
              <a:buNone/>
              <a:tabLst>
                <a:tab pos="1833563" algn="l"/>
              </a:tabLst>
            </a:pPr>
            <a:r>
              <a:rPr lang="en-US" dirty="0">
                <a:latin typeface="+mj-lt"/>
              </a:rPr>
              <a:t>		</a:t>
            </a:r>
            <a:r>
              <a:rPr lang="en-US" sz="1800" dirty="0">
                <a:latin typeface="+mj-lt"/>
              </a:rPr>
              <a:t>main program,</a:t>
            </a:r>
          </a:p>
          <a:p>
            <a:pPr eaLnBrk="1" hangingPunct="1">
              <a:lnSpc>
                <a:spcPct val="90000"/>
              </a:lnSpc>
              <a:buFontTx/>
              <a:buNone/>
              <a:tabLst>
                <a:tab pos="1833563" algn="l"/>
              </a:tabLst>
            </a:pPr>
            <a:r>
              <a:rPr lang="en-US" sz="1800" dirty="0">
                <a:latin typeface="+mj-lt"/>
              </a:rPr>
              <a:t>		function,</a:t>
            </a:r>
          </a:p>
          <a:p>
            <a:pPr eaLnBrk="1" hangingPunct="1">
              <a:lnSpc>
                <a:spcPct val="90000"/>
              </a:lnSpc>
              <a:buFontTx/>
              <a:buNone/>
              <a:tabLst>
                <a:tab pos="1833563" algn="l"/>
              </a:tabLst>
            </a:pPr>
            <a:r>
              <a:rPr lang="en-US" sz="1800" dirty="0">
                <a:latin typeface="+mj-lt"/>
              </a:rPr>
              <a:t>		method,</a:t>
            </a:r>
          </a:p>
          <a:p>
            <a:pPr eaLnBrk="1" hangingPunct="1">
              <a:lnSpc>
                <a:spcPct val="90000"/>
              </a:lnSpc>
              <a:buFontTx/>
              <a:buNone/>
              <a:tabLst>
                <a:tab pos="1833563" algn="l"/>
              </a:tabLst>
            </a:pPr>
            <a:r>
              <a:rPr lang="en-US" sz="1800" dirty="0">
                <a:latin typeface="+mj-lt"/>
              </a:rPr>
              <a:t>		object,</a:t>
            </a:r>
          </a:p>
          <a:p>
            <a:pPr eaLnBrk="1" hangingPunct="1">
              <a:lnSpc>
                <a:spcPct val="90000"/>
              </a:lnSpc>
              <a:buFontTx/>
              <a:buNone/>
              <a:tabLst>
                <a:tab pos="1833563" algn="l"/>
              </a:tabLst>
            </a:pPr>
            <a:r>
              <a:rPr lang="en-US" sz="1800" dirty="0">
                <a:latin typeface="+mj-lt"/>
              </a:rPr>
              <a:t>		local variables, global variables,</a:t>
            </a:r>
          </a:p>
          <a:p>
            <a:pPr eaLnBrk="1" hangingPunct="1">
              <a:lnSpc>
                <a:spcPct val="90000"/>
              </a:lnSpc>
              <a:buFontTx/>
              <a:buNone/>
              <a:tabLst>
                <a:tab pos="1833563" algn="l"/>
              </a:tabLst>
            </a:pPr>
            <a:r>
              <a:rPr lang="en-US" sz="1800" dirty="0">
                <a:latin typeface="+mj-lt"/>
              </a:rPr>
              <a:t>		common block,</a:t>
            </a:r>
          </a:p>
          <a:p>
            <a:pPr eaLnBrk="1" hangingPunct="1">
              <a:lnSpc>
                <a:spcPct val="90000"/>
              </a:lnSpc>
              <a:buFontTx/>
              <a:buNone/>
              <a:tabLst>
                <a:tab pos="1833563" algn="l"/>
              </a:tabLst>
            </a:pPr>
            <a:r>
              <a:rPr lang="en-US" sz="1800" dirty="0">
                <a:latin typeface="+mj-lt"/>
              </a:rPr>
              <a:t>		stack,</a:t>
            </a:r>
          </a:p>
          <a:p>
            <a:pPr eaLnBrk="1" hangingPunct="1">
              <a:lnSpc>
                <a:spcPct val="90000"/>
              </a:lnSpc>
              <a:buFontTx/>
              <a:buNone/>
              <a:tabLst>
                <a:tab pos="1833563" algn="l"/>
              </a:tabLst>
            </a:pPr>
            <a:r>
              <a:rPr lang="en-US" sz="1800" dirty="0">
                <a:latin typeface="+mj-lt"/>
              </a:rPr>
              <a:t>		symbol table, arrays</a:t>
            </a:r>
          </a:p>
        </p:txBody>
      </p:sp>
    </p:spTree>
    <p:extLst>
      <p:ext uri="{BB962C8B-B14F-4D97-AF65-F5344CB8AC3E}">
        <p14:creationId xmlns:p14="http://schemas.microsoft.com/office/powerpoint/2010/main" val="1323348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0"/>
            <a:ext cx="9144000" cy="685800"/>
          </a:xfrm>
          <a:solidFill>
            <a:srgbClr val="800000"/>
          </a:solidFill>
        </p:spPr>
        <p:txBody>
          <a:bodyPr>
            <a:normAutofit fontScale="90000"/>
          </a:bodyPr>
          <a:lstStyle/>
          <a:p>
            <a:pPr eaLnBrk="1" hangingPunct="1"/>
            <a:r>
              <a:rPr lang="en-US" dirty="0">
                <a:solidFill>
                  <a:srgbClr val="FFFFFF"/>
                </a:solidFill>
                <a:latin typeface="+mn-lt"/>
              </a:rPr>
              <a:t>User’s View of a Program</a:t>
            </a:r>
            <a:endParaRPr lang="en-US" sz="3600" dirty="0">
              <a:solidFill>
                <a:srgbClr val="FFFFFF"/>
              </a:solidFill>
              <a:latin typeface="+mn-lt"/>
            </a:endParaRPr>
          </a:p>
        </p:txBody>
      </p:sp>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rcRect l="21689" t="1488" r="21820" b="1837"/>
          <a:stretch>
            <a:fillRect/>
          </a:stretch>
        </p:blipFill>
        <p:spPr bwMode="auto">
          <a:xfrm>
            <a:off x="900113" y="1052513"/>
            <a:ext cx="4257675" cy="546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cmpd="thickThin">
                <a:solidFill>
                  <a:srgbClr val="000000"/>
                </a:solidFill>
                <a:miter lim="800000"/>
                <a:headEnd/>
                <a:tailEnd/>
              </a14:hiddenLine>
            </a:ext>
          </a:extLst>
        </p:spPr>
      </p:pic>
      <p:sp>
        <p:nvSpPr>
          <p:cNvPr id="46084" name="Text Box 4"/>
          <p:cNvSpPr txBox="1">
            <a:spLocks noChangeArrowheads="1"/>
          </p:cNvSpPr>
          <p:nvPr/>
        </p:nvSpPr>
        <p:spPr bwMode="auto">
          <a:xfrm>
            <a:off x="5795963" y="2276475"/>
            <a:ext cx="2447925" cy="1569660"/>
          </a:xfrm>
          <a:prstGeom prst="rect">
            <a:avLst/>
          </a:prstGeom>
          <a:solidFill>
            <a:srgbClr val="FFCC99"/>
          </a:solidFill>
          <a:ln w="9525">
            <a:solidFill>
              <a:srgbClr val="CC3300"/>
            </a:solidFill>
            <a:miter lim="800000"/>
            <a:headEnd/>
            <a:tailEnd/>
          </a:ln>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tr-TR" sz="2400"/>
              <a:t>Logical address space is a collection of segments</a:t>
            </a:r>
          </a:p>
        </p:txBody>
      </p:sp>
    </p:spTree>
    <p:extLst>
      <p:ext uri="{BB962C8B-B14F-4D97-AF65-F5344CB8AC3E}">
        <p14:creationId xmlns:p14="http://schemas.microsoft.com/office/powerpoint/2010/main" val="594175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0"/>
            <a:ext cx="9144000" cy="685800"/>
          </a:xfrm>
        </p:spPr>
        <p:txBody>
          <a:bodyPr/>
          <a:lstStyle/>
          <a:p>
            <a:pPr eaLnBrk="1" hangingPunct="1"/>
            <a:r>
              <a:rPr lang="en-US"/>
              <a:t>Segmentation Architecture </a:t>
            </a:r>
          </a:p>
        </p:txBody>
      </p:sp>
      <p:sp>
        <p:nvSpPr>
          <p:cNvPr id="46083" name="Rectangle 3"/>
          <p:cNvSpPr>
            <a:spLocks noGrp="1" noChangeArrowheads="1"/>
          </p:cNvSpPr>
          <p:nvPr>
            <p:ph type="body" idx="1"/>
          </p:nvPr>
        </p:nvSpPr>
        <p:spPr>
          <a:xfrm>
            <a:off x="611188" y="862541"/>
            <a:ext cx="8353425" cy="5688013"/>
          </a:xfrm>
        </p:spPr>
        <p:txBody>
          <a:bodyPr>
            <a:normAutofit/>
          </a:bodyPr>
          <a:lstStyle/>
          <a:p>
            <a:pPr eaLnBrk="1" hangingPunct="1">
              <a:tabLst>
                <a:tab pos="1830388" algn="l"/>
                <a:tab pos="2857500" algn="ctr"/>
              </a:tabLst>
            </a:pPr>
            <a:r>
              <a:rPr lang="en-US" dirty="0">
                <a:solidFill>
                  <a:srgbClr val="CC3300"/>
                </a:solidFill>
                <a:latin typeface="+mj-lt"/>
              </a:rPr>
              <a:t>Logical address consists of a two tuple:</a:t>
            </a:r>
          </a:p>
          <a:p>
            <a:pPr eaLnBrk="1" hangingPunct="1">
              <a:buFontTx/>
              <a:buNone/>
              <a:tabLst>
                <a:tab pos="1830388" algn="l"/>
                <a:tab pos="2857500" algn="ctr"/>
              </a:tabLst>
            </a:pPr>
            <a:r>
              <a:rPr lang="en-US" dirty="0">
                <a:latin typeface="+mj-lt"/>
              </a:rPr>
              <a:t>		</a:t>
            </a:r>
            <a:r>
              <a:rPr lang="en-US" sz="2000" dirty="0">
                <a:latin typeface="Courier"/>
                <a:cs typeface="Courier"/>
              </a:rPr>
              <a:t>&lt;segment-number, offset&gt;</a:t>
            </a:r>
          </a:p>
          <a:p>
            <a:pPr eaLnBrk="1" hangingPunct="1">
              <a:tabLst>
                <a:tab pos="1830388" algn="l"/>
                <a:tab pos="2857500" algn="ctr"/>
              </a:tabLst>
            </a:pPr>
            <a:r>
              <a:rPr lang="en-US" dirty="0">
                <a:solidFill>
                  <a:srgbClr val="CC3300"/>
                </a:solidFill>
                <a:latin typeface="+mj-lt"/>
              </a:rPr>
              <a:t>Segment table</a:t>
            </a:r>
            <a:r>
              <a:rPr lang="tr-TR" dirty="0">
                <a:latin typeface="+mj-lt"/>
              </a:rPr>
              <a:t>:</a:t>
            </a:r>
            <a:r>
              <a:rPr lang="en-US" dirty="0">
                <a:latin typeface="+mj-lt"/>
              </a:rPr>
              <a:t> maps two-dimensional physical addresses; each table entry has:</a:t>
            </a:r>
          </a:p>
          <a:p>
            <a:pPr lvl="1" eaLnBrk="1" hangingPunct="1">
              <a:tabLst>
                <a:tab pos="1830388" algn="l"/>
                <a:tab pos="2857500" algn="ctr"/>
              </a:tabLst>
            </a:pPr>
            <a:r>
              <a:rPr lang="en-US" sz="1800" dirty="0">
                <a:solidFill>
                  <a:schemeClr val="accent2"/>
                </a:solidFill>
                <a:latin typeface="+mj-lt"/>
              </a:rPr>
              <a:t>base</a:t>
            </a:r>
            <a:r>
              <a:rPr lang="en-US" sz="1800" dirty="0">
                <a:latin typeface="+mj-lt"/>
              </a:rPr>
              <a:t> – contains the starting physical address where the </a:t>
            </a:r>
            <a:r>
              <a:rPr lang="en-US" sz="1800" b="1" dirty="0">
                <a:latin typeface="+mj-lt"/>
              </a:rPr>
              <a:t>segments</a:t>
            </a:r>
            <a:r>
              <a:rPr lang="en-US" sz="1800" dirty="0">
                <a:latin typeface="+mj-lt"/>
              </a:rPr>
              <a:t> reside in memory.</a:t>
            </a:r>
          </a:p>
          <a:p>
            <a:pPr lvl="1" eaLnBrk="1" hangingPunct="1">
              <a:tabLst>
                <a:tab pos="1830388" algn="l"/>
                <a:tab pos="2857500" algn="ctr"/>
              </a:tabLst>
            </a:pPr>
            <a:r>
              <a:rPr lang="en-US" sz="1800" dirty="0">
                <a:solidFill>
                  <a:schemeClr val="accent2"/>
                </a:solidFill>
                <a:latin typeface="+mj-lt"/>
              </a:rPr>
              <a:t>limit</a:t>
            </a:r>
            <a:r>
              <a:rPr lang="en-US" sz="1800" dirty="0">
                <a:latin typeface="+mj-lt"/>
              </a:rPr>
              <a:t> – specifies the length of the segment.</a:t>
            </a:r>
          </a:p>
          <a:p>
            <a:pPr eaLnBrk="1" hangingPunct="1">
              <a:tabLst>
                <a:tab pos="1830388" algn="l"/>
                <a:tab pos="2857500" algn="ctr"/>
              </a:tabLst>
            </a:pPr>
            <a:r>
              <a:rPr lang="en-US" dirty="0">
                <a:solidFill>
                  <a:schemeClr val="accent2"/>
                </a:solidFill>
                <a:latin typeface="+mj-lt"/>
              </a:rPr>
              <a:t>Segment-table base register (STBR)</a:t>
            </a:r>
            <a:r>
              <a:rPr lang="en-US" dirty="0">
                <a:latin typeface="+mj-lt"/>
              </a:rPr>
              <a:t> points to the segment table’s location in memory.</a:t>
            </a:r>
          </a:p>
          <a:p>
            <a:pPr eaLnBrk="1" hangingPunct="1">
              <a:tabLst>
                <a:tab pos="1830388" algn="l"/>
                <a:tab pos="2857500" algn="ctr"/>
              </a:tabLst>
            </a:pPr>
            <a:r>
              <a:rPr lang="en-US" dirty="0">
                <a:solidFill>
                  <a:schemeClr val="accent2"/>
                </a:solidFill>
                <a:latin typeface="+mj-lt"/>
              </a:rPr>
              <a:t>Segment-table length register (STLR)</a:t>
            </a:r>
            <a:r>
              <a:rPr lang="en-US" dirty="0">
                <a:latin typeface="+mj-lt"/>
              </a:rPr>
              <a:t> indicates number of segments used by a program;</a:t>
            </a:r>
          </a:p>
          <a:p>
            <a:pPr eaLnBrk="1" hangingPunct="1">
              <a:buFontTx/>
              <a:buNone/>
              <a:tabLst>
                <a:tab pos="1830388" algn="l"/>
                <a:tab pos="2857500" algn="ctr"/>
              </a:tabLst>
            </a:pPr>
            <a:r>
              <a:rPr lang="en-US" dirty="0">
                <a:latin typeface="+mj-lt"/>
              </a:rPr>
              <a:t>	                  segment number </a:t>
            </a:r>
            <a:r>
              <a:rPr lang="en-US" dirty="0">
                <a:solidFill>
                  <a:srgbClr val="CC3300"/>
                </a:solidFill>
                <a:latin typeface="+mj-lt"/>
              </a:rPr>
              <a:t>s</a:t>
            </a:r>
            <a:r>
              <a:rPr lang="en-US" dirty="0">
                <a:latin typeface="+mj-lt"/>
              </a:rPr>
              <a:t> is legal if </a:t>
            </a:r>
            <a:r>
              <a:rPr lang="en-US" dirty="0">
                <a:solidFill>
                  <a:srgbClr val="CC3300"/>
                </a:solidFill>
                <a:latin typeface="+mj-lt"/>
              </a:rPr>
              <a:t>s &lt; STLR</a:t>
            </a:r>
            <a:r>
              <a:rPr lang="en-US" dirty="0">
                <a:latin typeface="+mj-lt"/>
              </a:rPr>
              <a:t>.</a:t>
            </a:r>
          </a:p>
        </p:txBody>
      </p:sp>
    </p:spTree>
    <p:extLst>
      <p:ext uri="{BB962C8B-B14F-4D97-AF65-F5344CB8AC3E}">
        <p14:creationId xmlns:p14="http://schemas.microsoft.com/office/powerpoint/2010/main" val="2990348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fade">
                                      <p:cBhvr>
                                        <p:cTn id="7" dur="2000"/>
                                        <p:tgtEl>
                                          <p:spTgt spid="46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Effect transition="in" filter="fade">
                                      <p:cBhvr>
                                        <p:cTn id="12" dur="2000"/>
                                        <p:tgtEl>
                                          <p:spTgt spid="460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animEffect transition="in" filter="fade">
                                      <p:cBhvr>
                                        <p:cTn id="17" dur="2000"/>
                                        <p:tgtEl>
                                          <p:spTgt spid="4608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083">
                                            <p:txEl>
                                              <p:pRg st="3" end="3"/>
                                            </p:txEl>
                                          </p:spTgt>
                                        </p:tgtEl>
                                        <p:attrNameLst>
                                          <p:attrName>style.visibility</p:attrName>
                                        </p:attrNameLst>
                                      </p:cBhvr>
                                      <p:to>
                                        <p:strVal val="visible"/>
                                      </p:to>
                                    </p:set>
                                    <p:animEffect transition="in" filter="fade">
                                      <p:cBhvr>
                                        <p:cTn id="20" dur="2000"/>
                                        <p:tgtEl>
                                          <p:spTgt spid="4608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083">
                                            <p:txEl>
                                              <p:pRg st="4" end="4"/>
                                            </p:txEl>
                                          </p:spTgt>
                                        </p:tgtEl>
                                        <p:attrNameLst>
                                          <p:attrName>style.visibility</p:attrName>
                                        </p:attrNameLst>
                                      </p:cBhvr>
                                      <p:to>
                                        <p:strVal val="visible"/>
                                      </p:to>
                                    </p:set>
                                    <p:animEffect transition="in" filter="fade">
                                      <p:cBhvr>
                                        <p:cTn id="23" dur="2000"/>
                                        <p:tgtEl>
                                          <p:spTgt spid="4608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6083">
                                            <p:txEl>
                                              <p:pRg st="5" end="5"/>
                                            </p:txEl>
                                          </p:spTgt>
                                        </p:tgtEl>
                                        <p:attrNameLst>
                                          <p:attrName>style.visibility</p:attrName>
                                        </p:attrNameLst>
                                      </p:cBhvr>
                                      <p:to>
                                        <p:strVal val="visible"/>
                                      </p:to>
                                    </p:set>
                                    <p:animEffect transition="in" filter="fade">
                                      <p:cBhvr>
                                        <p:cTn id="28" dur="2000"/>
                                        <p:tgtEl>
                                          <p:spTgt spid="46083">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6083">
                                            <p:txEl>
                                              <p:pRg st="6" end="6"/>
                                            </p:txEl>
                                          </p:spTgt>
                                        </p:tgtEl>
                                        <p:attrNameLst>
                                          <p:attrName>style.visibility</p:attrName>
                                        </p:attrNameLst>
                                      </p:cBhvr>
                                      <p:to>
                                        <p:strVal val="visible"/>
                                      </p:to>
                                    </p:set>
                                    <p:animEffect transition="in" filter="fade">
                                      <p:cBhvr>
                                        <p:cTn id="33" dur="2000"/>
                                        <p:tgtEl>
                                          <p:spTgt spid="4608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6083">
                                            <p:txEl>
                                              <p:pRg st="7" end="7"/>
                                            </p:txEl>
                                          </p:spTgt>
                                        </p:tgtEl>
                                        <p:attrNameLst>
                                          <p:attrName>style.visibility</p:attrName>
                                        </p:attrNameLst>
                                      </p:cBhvr>
                                      <p:to>
                                        <p:strVal val="visible"/>
                                      </p:to>
                                    </p:set>
                                    <p:animEffect transition="in" filter="fade">
                                      <p:cBhvr>
                                        <p:cTn id="38" dur="2000"/>
                                        <p:tgtEl>
                                          <p:spTgt spid="460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9525"/>
            <a:ext cx="9144000" cy="685800"/>
          </a:xfrm>
          <a:solidFill>
            <a:srgbClr val="800000"/>
          </a:solidFill>
        </p:spPr>
        <p:txBody>
          <a:bodyPr>
            <a:normAutofit fontScale="90000"/>
          </a:bodyPr>
          <a:lstStyle/>
          <a:p>
            <a:pPr eaLnBrk="1" hangingPunct="1"/>
            <a:r>
              <a:rPr lang="en-US">
                <a:solidFill>
                  <a:srgbClr val="FFFFFF"/>
                </a:solidFill>
                <a:latin typeface="+mn-lt"/>
              </a:rPr>
              <a:t>Segmentation Hardware</a:t>
            </a:r>
            <a:endParaRPr lang="en-US" sz="3600">
              <a:solidFill>
                <a:srgbClr val="FFFFFF"/>
              </a:solidFill>
              <a:latin typeface="+mn-lt"/>
            </a:endParaRPr>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l="952" t="5031" r="1575" b="4813"/>
          <a:stretch>
            <a:fillRect/>
          </a:stretch>
        </p:blipFill>
        <p:spPr bwMode="auto">
          <a:xfrm>
            <a:off x="755650" y="1341438"/>
            <a:ext cx="7488238" cy="5192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cmpd="thickThin">
                <a:solidFill>
                  <a:srgbClr val="000000"/>
                </a:solidFill>
                <a:miter lim="800000"/>
                <a:headEnd/>
                <a:tailEnd/>
              </a14:hiddenLine>
            </a:ext>
          </a:extLst>
        </p:spPr>
      </p:pic>
    </p:spTree>
    <p:extLst>
      <p:ext uri="{BB962C8B-B14F-4D97-AF65-F5344CB8AC3E}">
        <p14:creationId xmlns:p14="http://schemas.microsoft.com/office/powerpoint/2010/main" val="437717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685800"/>
          </a:xfrm>
        </p:spPr>
        <p:txBody>
          <a:bodyPr/>
          <a:lstStyle/>
          <a:p>
            <a:pPr eaLnBrk="1" hangingPunct="1"/>
            <a:r>
              <a:rPr lang="en-US" dirty="0"/>
              <a:t>3. Paging</a:t>
            </a:r>
          </a:p>
        </p:txBody>
      </p:sp>
      <p:sp>
        <p:nvSpPr>
          <p:cNvPr id="527363" name="Rectangle 3"/>
          <p:cNvSpPr>
            <a:spLocks noGrp="1" noChangeArrowheads="1"/>
          </p:cNvSpPr>
          <p:nvPr>
            <p:ph type="body" idx="1"/>
          </p:nvPr>
        </p:nvSpPr>
        <p:spPr>
          <a:xfrm>
            <a:off x="323850" y="1125538"/>
            <a:ext cx="8497888" cy="4681537"/>
          </a:xfrm>
        </p:spPr>
        <p:txBody>
          <a:bodyPr/>
          <a:lstStyle/>
          <a:p>
            <a:pPr eaLnBrk="1" hangingPunct="1"/>
            <a:r>
              <a:rPr lang="en-US" sz="2400" dirty="0">
                <a:solidFill>
                  <a:srgbClr val="CC3300"/>
                </a:solidFill>
                <a:latin typeface="+mj-lt"/>
              </a:rPr>
              <a:t>Logical address space of a process can be noncontiguous;</a:t>
            </a:r>
            <a:r>
              <a:rPr lang="en-US" sz="2400" dirty="0">
                <a:latin typeface="+mj-lt"/>
              </a:rPr>
              <a:t> process is allocated physical memory whenever the space is available.</a:t>
            </a:r>
          </a:p>
          <a:p>
            <a:pPr eaLnBrk="1" hangingPunct="1"/>
            <a:r>
              <a:rPr lang="en-US" sz="2400" dirty="0">
                <a:latin typeface="+mj-lt"/>
              </a:rPr>
              <a:t>Divide </a:t>
            </a:r>
            <a:r>
              <a:rPr lang="en-US" sz="2400" dirty="0">
                <a:solidFill>
                  <a:schemeClr val="accent2"/>
                </a:solidFill>
                <a:latin typeface="+mj-lt"/>
              </a:rPr>
              <a:t>physical memory</a:t>
            </a:r>
            <a:r>
              <a:rPr lang="en-US" sz="2400" dirty="0">
                <a:latin typeface="+mj-lt"/>
              </a:rPr>
              <a:t> into fixed-sized blocks called </a:t>
            </a:r>
            <a:r>
              <a:rPr lang="en-US" sz="2400" b="1" dirty="0">
                <a:solidFill>
                  <a:srgbClr val="CC3300"/>
                </a:solidFill>
                <a:latin typeface="+mj-lt"/>
              </a:rPr>
              <a:t>frames</a:t>
            </a:r>
            <a:r>
              <a:rPr lang="en-US" sz="2400" dirty="0">
                <a:latin typeface="+mj-lt"/>
              </a:rPr>
              <a:t> (size is power of 2, between 512 bytes and </a:t>
            </a:r>
            <a:r>
              <a:rPr lang="tr-TR" sz="2400" dirty="0">
                <a:latin typeface="+mj-lt"/>
              </a:rPr>
              <a:t>16MB</a:t>
            </a:r>
            <a:r>
              <a:rPr lang="en-US" sz="2400" dirty="0">
                <a:latin typeface="+mj-lt"/>
              </a:rPr>
              <a:t>).</a:t>
            </a:r>
          </a:p>
          <a:p>
            <a:pPr eaLnBrk="1" hangingPunct="1"/>
            <a:r>
              <a:rPr lang="en-US" sz="2400" dirty="0">
                <a:latin typeface="+mj-lt"/>
              </a:rPr>
              <a:t>Divide </a:t>
            </a:r>
            <a:r>
              <a:rPr lang="en-US" sz="2400" dirty="0">
                <a:solidFill>
                  <a:schemeClr val="accent2"/>
                </a:solidFill>
                <a:latin typeface="+mj-lt"/>
              </a:rPr>
              <a:t>logical memory</a:t>
            </a:r>
            <a:r>
              <a:rPr lang="en-US" sz="2400" dirty="0">
                <a:latin typeface="+mj-lt"/>
              </a:rPr>
              <a:t> into blocks of </a:t>
            </a:r>
            <a:r>
              <a:rPr lang="tr-TR" sz="2400" dirty="0" err="1">
                <a:latin typeface="+mj-lt"/>
              </a:rPr>
              <a:t>the</a:t>
            </a:r>
            <a:r>
              <a:rPr lang="tr-TR" sz="2400" dirty="0">
                <a:latin typeface="+mj-lt"/>
              </a:rPr>
              <a:t> </a:t>
            </a:r>
            <a:r>
              <a:rPr lang="en-US" sz="2400" dirty="0">
                <a:latin typeface="+mj-lt"/>
              </a:rPr>
              <a:t>same sized blocks called </a:t>
            </a:r>
            <a:r>
              <a:rPr lang="en-US" sz="2400" b="1" dirty="0">
                <a:solidFill>
                  <a:srgbClr val="CC3300"/>
                </a:solidFill>
                <a:latin typeface="+mj-lt"/>
              </a:rPr>
              <a:t>pages</a:t>
            </a:r>
            <a:r>
              <a:rPr lang="en-US" sz="2400" dirty="0">
                <a:latin typeface="+mj-lt"/>
              </a:rPr>
              <a:t>.</a:t>
            </a:r>
            <a:endParaRPr lang="tr-TR" sz="2400" dirty="0">
              <a:latin typeface="+mj-lt"/>
            </a:endParaRPr>
          </a:p>
          <a:p>
            <a:pPr eaLnBrk="1" hangingPunct="1"/>
            <a:endParaRPr lang="en-US" sz="2400" dirty="0">
              <a:latin typeface="+mj-lt"/>
            </a:endParaRPr>
          </a:p>
          <a:p>
            <a:pPr eaLnBrk="1" hangingPunct="1"/>
            <a:r>
              <a:rPr lang="en-US" sz="2400" dirty="0">
                <a:latin typeface="+mj-lt"/>
              </a:rPr>
              <a:t>Keep track of all free frames.</a:t>
            </a:r>
          </a:p>
          <a:p>
            <a:pPr lvl="1"/>
            <a:r>
              <a:rPr lang="en-US" sz="2400" dirty="0">
                <a:latin typeface="+mj-lt"/>
              </a:rPr>
              <a:t>Set up a </a:t>
            </a:r>
            <a:r>
              <a:rPr lang="en-US" sz="2400" dirty="0">
                <a:solidFill>
                  <a:srgbClr val="CC3300"/>
                </a:solidFill>
                <a:latin typeface="+mj-lt"/>
              </a:rPr>
              <a:t>page table</a:t>
            </a:r>
            <a:r>
              <a:rPr lang="en-US" sz="2400" dirty="0">
                <a:latin typeface="+mj-lt"/>
              </a:rPr>
              <a:t> to translate logical to physical addresses. </a:t>
            </a:r>
          </a:p>
        </p:txBody>
      </p:sp>
    </p:spTree>
    <p:extLst>
      <p:ext uri="{BB962C8B-B14F-4D97-AF65-F5344CB8AC3E}">
        <p14:creationId xmlns:p14="http://schemas.microsoft.com/office/powerpoint/2010/main" val="2656396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7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73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7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736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73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143000" y="1143000"/>
            <a:ext cx="6248400" cy="2362200"/>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endParaRPr lang="tr-TR"/>
          </a:p>
        </p:txBody>
      </p:sp>
      <p:sp>
        <p:nvSpPr>
          <p:cNvPr id="6147" name="Rectangle 3"/>
          <p:cNvSpPr>
            <a:spLocks noChangeArrowheads="1"/>
          </p:cNvSpPr>
          <p:nvPr/>
        </p:nvSpPr>
        <p:spPr bwMode="auto">
          <a:xfrm>
            <a:off x="1143000" y="3581400"/>
            <a:ext cx="6248400" cy="2298700"/>
          </a:xfrm>
          <a:prstGeom prst="rect">
            <a:avLst/>
          </a:prstGeom>
          <a:solidFill>
            <a:schemeClr val="accent1">
              <a:lumMod val="40000"/>
              <a:lumOff val="60000"/>
            </a:schemeClr>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endParaRPr lang="tr-TR"/>
          </a:p>
        </p:txBody>
      </p:sp>
      <p:sp>
        <p:nvSpPr>
          <p:cNvPr id="6148" name="Rectangle 4"/>
          <p:cNvSpPr>
            <a:spLocks noGrp="1" noChangeArrowheads="1"/>
          </p:cNvSpPr>
          <p:nvPr>
            <p:ph type="title"/>
          </p:nvPr>
        </p:nvSpPr>
        <p:spPr>
          <a:xfrm>
            <a:off x="0" y="0"/>
            <a:ext cx="9144000" cy="914400"/>
          </a:xfrm>
          <a:solidFill>
            <a:srgbClr val="800000"/>
          </a:solidFill>
        </p:spPr>
        <p:txBody>
          <a:bodyPr/>
          <a:lstStyle/>
          <a:p>
            <a:pPr eaLnBrk="1" hangingPunct="1"/>
            <a:r>
              <a:rPr lang="en-US" sz="3600" dirty="0">
                <a:solidFill>
                  <a:srgbClr val="FFFFFF"/>
                </a:solidFill>
                <a:latin typeface="+mn-lt"/>
              </a:rPr>
              <a:t>Contemporary Memory Hierarchy</a:t>
            </a:r>
          </a:p>
        </p:txBody>
      </p:sp>
      <p:sp>
        <p:nvSpPr>
          <p:cNvPr id="6149" name="Rectangle 5"/>
          <p:cNvSpPr>
            <a:spLocks noChangeArrowheads="1"/>
          </p:cNvSpPr>
          <p:nvPr/>
        </p:nvSpPr>
        <p:spPr bwMode="auto">
          <a:xfrm>
            <a:off x="3429000" y="1219200"/>
            <a:ext cx="2057400" cy="381000"/>
          </a:xfrm>
          <a:prstGeom prst="rect">
            <a:avLst/>
          </a:prstGeom>
          <a:solidFill>
            <a:schemeClr val="bg1"/>
          </a:solidFill>
          <a:ln w="9525">
            <a:solidFill>
              <a:schemeClr val="tx1"/>
            </a:solidFill>
            <a:miter lim="800000"/>
            <a:headEnd/>
            <a:tailEnd/>
          </a:ln>
        </p:spPr>
        <p:txBody>
          <a:bodyPr wrap="none" anchor="ctr"/>
          <a:lstStyle/>
          <a:p>
            <a:pPr algn="ctr"/>
            <a:r>
              <a:rPr lang="en-US"/>
              <a:t>CPU Registers</a:t>
            </a:r>
          </a:p>
        </p:txBody>
      </p:sp>
      <p:sp>
        <p:nvSpPr>
          <p:cNvPr id="6150" name="Rectangle 6"/>
          <p:cNvSpPr>
            <a:spLocks noChangeArrowheads="1"/>
          </p:cNvSpPr>
          <p:nvPr/>
        </p:nvSpPr>
        <p:spPr bwMode="auto">
          <a:xfrm>
            <a:off x="3352800" y="1905000"/>
            <a:ext cx="2286000" cy="533400"/>
          </a:xfrm>
          <a:prstGeom prst="rect">
            <a:avLst/>
          </a:prstGeom>
          <a:solidFill>
            <a:schemeClr val="bg1"/>
          </a:solidFill>
          <a:ln w="9525">
            <a:solidFill>
              <a:schemeClr val="tx1"/>
            </a:solidFill>
            <a:miter lim="800000"/>
            <a:headEnd/>
            <a:tailEnd/>
          </a:ln>
        </p:spPr>
        <p:txBody>
          <a:bodyPr wrap="none" anchor="ctr"/>
          <a:lstStyle/>
          <a:p>
            <a:pPr algn="ctr"/>
            <a:endParaRPr lang="tr-TR"/>
          </a:p>
        </p:txBody>
      </p:sp>
      <p:sp>
        <p:nvSpPr>
          <p:cNvPr id="6151" name="Rectangle 7"/>
          <p:cNvSpPr>
            <a:spLocks noChangeArrowheads="1"/>
          </p:cNvSpPr>
          <p:nvPr/>
        </p:nvSpPr>
        <p:spPr bwMode="auto">
          <a:xfrm>
            <a:off x="3124200" y="2743200"/>
            <a:ext cx="2819400" cy="609600"/>
          </a:xfrm>
          <a:prstGeom prst="rect">
            <a:avLst/>
          </a:prstGeom>
          <a:solidFill>
            <a:schemeClr val="bg1"/>
          </a:solidFill>
          <a:ln w="9525">
            <a:solidFill>
              <a:schemeClr val="tx1"/>
            </a:solidFill>
            <a:miter lim="800000"/>
            <a:headEnd/>
            <a:tailEnd/>
          </a:ln>
        </p:spPr>
        <p:txBody>
          <a:bodyPr wrap="none" anchor="ctr"/>
          <a:lstStyle/>
          <a:p>
            <a:pPr algn="ctr"/>
            <a:r>
              <a:rPr lang="en-US"/>
              <a:t>“Main” Memory</a:t>
            </a:r>
          </a:p>
        </p:txBody>
      </p:sp>
      <p:sp>
        <p:nvSpPr>
          <p:cNvPr id="6152" name="Rectangle 8"/>
          <p:cNvSpPr>
            <a:spLocks noChangeArrowheads="1"/>
          </p:cNvSpPr>
          <p:nvPr/>
        </p:nvSpPr>
        <p:spPr bwMode="auto">
          <a:xfrm>
            <a:off x="2819400" y="3657600"/>
            <a:ext cx="3505200" cy="762000"/>
          </a:xfrm>
          <a:prstGeom prst="rect">
            <a:avLst/>
          </a:prstGeom>
          <a:solidFill>
            <a:schemeClr val="bg1"/>
          </a:solidFill>
          <a:ln w="9525">
            <a:solidFill>
              <a:schemeClr val="tx1"/>
            </a:solidFill>
            <a:miter lim="800000"/>
            <a:headEnd/>
            <a:tailEnd/>
          </a:ln>
        </p:spPr>
        <p:txBody>
          <a:bodyPr wrap="none" anchor="ctr"/>
          <a:lstStyle/>
          <a:p>
            <a:pPr algn="ctr"/>
            <a:r>
              <a:rPr lang="en-US" dirty="0"/>
              <a:t>Flash/ USB memory</a:t>
            </a:r>
          </a:p>
        </p:txBody>
      </p:sp>
      <p:sp>
        <p:nvSpPr>
          <p:cNvPr id="6153" name="Rectangle 9"/>
          <p:cNvSpPr>
            <a:spLocks noChangeArrowheads="1"/>
          </p:cNvSpPr>
          <p:nvPr/>
        </p:nvSpPr>
        <p:spPr bwMode="auto">
          <a:xfrm>
            <a:off x="2514600" y="4724400"/>
            <a:ext cx="4114800" cy="762000"/>
          </a:xfrm>
          <a:prstGeom prst="rect">
            <a:avLst/>
          </a:prstGeom>
          <a:solidFill>
            <a:schemeClr val="bg1"/>
          </a:solidFill>
          <a:ln w="9525">
            <a:solidFill>
              <a:schemeClr val="tx1"/>
            </a:solidFill>
            <a:miter lim="800000"/>
            <a:headEnd/>
            <a:tailEnd/>
          </a:ln>
        </p:spPr>
        <p:txBody>
          <a:bodyPr wrap="none" anchor="ctr"/>
          <a:lstStyle/>
          <a:p>
            <a:pPr algn="ctr"/>
            <a:r>
              <a:rPr lang="en-US" dirty="0"/>
              <a:t>Optical Disk/Sequentially Accessed Memory</a:t>
            </a:r>
          </a:p>
        </p:txBody>
      </p:sp>
      <p:sp>
        <p:nvSpPr>
          <p:cNvPr id="6155" name="Line 11"/>
          <p:cNvSpPr>
            <a:spLocks noChangeShapeType="1"/>
          </p:cNvSpPr>
          <p:nvPr/>
        </p:nvSpPr>
        <p:spPr bwMode="auto">
          <a:xfrm>
            <a:off x="3962400" y="1600200"/>
            <a:ext cx="0" cy="3048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6156" name="Line 12"/>
          <p:cNvSpPr>
            <a:spLocks noChangeShapeType="1"/>
          </p:cNvSpPr>
          <p:nvPr/>
        </p:nvSpPr>
        <p:spPr bwMode="auto">
          <a:xfrm>
            <a:off x="3886200" y="2438400"/>
            <a:ext cx="0" cy="3048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6157" name="Line 13"/>
          <p:cNvSpPr>
            <a:spLocks noChangeShapeType="1"/>
          </p:cNvSpPr>
          <p:nvPr/>
        </p:nvSpPr>
        <p:spPr bwMode="auto">
          <a:xfrm>
            <a:off x="3657600" y="3352800"/>
            <a:ext cx="0" cy="3048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6158" name="Line 14"/>
          <p:cNvSpPr>
            <a:spLocks noChangeShapeType="1"/>
          </p:cNvSpPr>
          <p:nvPr/>
        </p:nvSpPr>
        <p:spPr bwMode="auto">
          <a:xfrm>
            <a:off x="3429000" y="4419600"/>
            <a:ext cx="0" cy="3048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6160" name="Line 16"/>
          <p:cNvSpPr>
            <a:spLocks noChangeShapeType="1"/>
          </p:cNvSpPr>
          <p:nvPr/>
        </p:nvSpPr>
        <p:spPr bwMode="auto">
          <a:xfrm flipV="1">
            <a:off x="5029200" y="1600200"/>
            <a:ext cx="0" cy="3048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6161" name="Line 17"/>
          <p:cNvSpPr>
            <a:spLocks noChangeShapeType="1"/>
          </p:cNvSpPr>
          <p:nvPr/>
        </p:nvSpPr>
        <p:spPr bwMode="auto">
          <a:xfrm flipV="1">
            <a:off x="5257800" y="2438400"/>
            <a:ext cx="0" cy="3048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6162" name="Line 18"/>
          <p:cNvSpPr>
            <a:spLocks noChangeShapeType="1"/>
          </p:cNvSpPr>
          <p:nvPr/>
        </p:nvSpPr>
        <p:spPr bwMode="auto">
          <a:xfrm flipV="1">
            <a:off x="5486400" y="3352800"/>
            <a:ext cx="0" cy="3048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6163" name="Line 19"/>
          <p:cNvSpPr>
            <a:spLocks noChangeShapeType="1"/>
          </p:cNvSpPr>
          <p:nvPr/>
        </p:nvSpPr>
        <p:spPr bwMode="auto">
          <a:xfrm flipV="1">
            <a:off x="5715000" y="4419600"/>
            <a:ext cx="0" cy="3048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6165" name="Rectangle 21"/>
          <p:cNvSpPr>
            <a:spLocks noChangeArrowheads="1"/>
          </p:cNvSpPr>
          <p:nvPr/>
        </p:nvSpPr>
        <p:spPr bwMode="auto">
          <a:xfrm>
            <a:off x="3352800" y="2133600"/>
            <a:ext cx="2286000" cy="304800"/>
          </a:xfrm>
          <a:prstGeom prst="rect">
            <a:avLst/>
          </a:prstGeom>
          <a:solidFill>
            <a:schemeClr val="bg1"/>
          </a:solidFill>
          <a:ln w="9525">
            <a:solidFill>
              <a:schemeClr val="tx1"/>
            </a:solidFill>
            <a:miter lim="800000"/>
            <a:headEnd/>
            <a:tailEnd/>
          </a:ln>
        </p:spPr>
        <p:txBody>
          <a:bodyPr wrap="none" anchor="ctr"/>
          <a:lstStyle/>
          <a:p>
            <a:pPr algn="ctr"/>
            <a:endParaRPr lang="tr-TR"/>
          </a:p>
        </p:txBody>
      </p:sp>
      <p:sp>
        <p:nvSpPr>
          <p:cNvPr id="6166" name="Text Box 22"/>
          <p:cNvSpPr txBox="1">
            <a:spLocks noChangeArrowheads="1"/>
          </p:cNvSpPr>
          <p:nvPr/>
        </p:nvSpPr>
        <p:spPr bwMode="auto">
          <a:xfrm>
            <a:off x="3581400" y="1828800"/>
            <a:ext cx="1911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1800"/>
              <a:t>L1 Cache Memory</a:t>
            </a:r>
          </a:p>
        </p:txBody>
      </p:sp>
      <p:sp>
        <p:nvSpPr>
          <p:cNvPr id="6167" name="Text Box 23"/>
          <p:cNvSpPr txBox="1">
            <a:spLocks noChangeArrowheads="1"/>
          </p:cNvSpPr>
          <p:nvPr/>
        </p:nvSpPr>
        <p:spPr bwMode="auto">
          <a:xfrm>
            <a:off x="3505200" y="2057400"/>
            <a:ext cx="21018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000"/>
              <a:t>L2 Cache Memory</a:t>
            </a:r>
          </a:p>
        </p:txBody>
      </p:sp>
      <p:sp>
        <p:nvSpPr>
          <p:cNvPr id="6168" name="Text Box 24"/>
          <p:cNvSpPr txBox="1">
            <a:spLocks noChangeArrowheads="1"/>
          </p:cNvSpPr>
          <p:nvPr/>
        </p:nvSpPr>
        <p:spPr bwMode="auto">
          <a:xfrm rot="-5400000">
            <a:off x="558800" y="4434681"/>
            <a:ext cx="1900238"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dirty="0"/>
              <a:t>Secondary</a:t>
            </a:r>
          </a:p>
        </p:txBody>
      </p:sp>
      <p:sp>
        <p:nvSpPr>
          <p:cNvPr id="6169" name="Text Box 25"/>
          <p:cNvSpPr txBox="1">
            <a:spLocks noChangeArrowheads="1"/>
          </p:cNvSpPr>
          <p:nvPr/>
        </p:nvSpPr>
        <p:spPr bwMode="auto">
          <a:xfrm rot="-5400000">
            <a:off x="999226" y="1734691"/>
            <a:ext cx="1506743"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r>
              <a:rPr lang="en-US" dirty="0"/>
              <a:t>Primary</a:t>
            </a:r>
          </a:p>
          <a:p>
            <a:pPr algn="ctr"/>
            <a:endParaRPr lang="en-US" dirty="0"/>
          </a:p>
        </p:txBody>
      </p:sp>
      <p:grpSp>
        <p:nvGrpSpPr>
          <p:cNvPr id="2" name="Group 26"/>
          <p:cNvGrpSpPr>
            <a:grpSpLocks/>
          </p:cNvGrpSpPr>
          <p:nvPr/>
        </p:nvGrpSpPr>
        <p:grpSpPr bwMode="auto">
          <a:xfrm>
            <a:off x="2057400" y="1371600"/>
            <a:ext cx="5029200" cy="3581400"/>
            <a:chOff x="1296" y="864"/>
            <a:chExt cx="3168" cy="2256"/>
          </a:xfrm>
        </p:grpSpPr>
        <p:sp>
          <p:nvSpPr>
            <p:cNvPr id="6175" name="AutoShape 27"/>
            <p:cNvSpPr>
              <a:spLocks noChangeArrowheads="1"/>
            </p:cNvSpPr>
            <p:nvPr/>
          </p:nvSpPr>
          <p:spPr bwMode="auto">
            <a:xfrm flipV="1">
              <a:off x="3648" y="864"/>
              <a:ext cx="192" cy="528"/>
            </a:xfrm>
            <a:prstGeom prst="curvedLeftArrow">
              <a:avLst>
                <a:gd name="adj1" fmla="val 55000"/>
                <a:gd name="adj2" fmla="val 110000"/>
                <a:gd name="adj3" fmla="val 33333"/>
              </a:avLst>
            </a:prstGeom>
            <a:solidFill>
              <a:schemeClr val="tx2"/>
            </a:solidFill>
            <a:ln w="9525">
              <a:solidFill>
                <a:schemeClr val="tx1"/>
              </a:solidFill>
              <a:miter lim="800000"/>
              <a:headEnd/>
              <a:tailEnd/>
            </a:ln>
          </p:spPr>
          <p:txBody>
            <a:bodyPr wrap="none" anchor="ctr"/>
            <a:lstStyle/>
            <a:p>
              <a:pPr eaLnBrk="1" hangingPunct="1"/>
              <a:endParaRPr lang="tr-TR"/>
            </a:p>
          </p:txBody>
        </p:sp>
        <p:sp>
          <p:nvSpPr>
            <p:cNvPr id="6176" name="AutoShape 28"/>
            <p:cNvSpPr>
              <a:spLocks noChangeArrowheads="1"/>
            </p:cNvSpPr>
            <p:nvPr/>
          </p:nvSpPr>
          <p:spPr bwMode="auto">
            <a:xfrm flipH="1">
              <a:off x="1776" y="864"/>
              <a:ext cx="192" cy="528"/>
            </a:xfrm>
            <a:prstGeom prst="curvedLeftArrow">
              <a:avLst>
                <a:gd name="adj1" fmla="val 55000"/>
                <a:gd name="adj2" fmla="val 110000"/>
                <a:gd name="adj3" fmla="val 33333"/>
              </a:avLst>
            </a:prstGeom>
            <a:solidFill>
              <a:schemeClr val="tx2"/>
            </a:solidFill>
            <a:ln w="9525">
              <a:solidFill>
                <a:schemeClr val="tx1"/>
              </a:solidFill>
              <a:miter lim="800000"/>
              <a:headEnd/>
              <a:tailEnd/>
            </a:ln>
          </p:spPr>
          <p:txBody>
            <a:bodyPr wrap="none" anchor="ctr"/>
            <a:lstStyle/>
            <a:p>
              <a:pPr eaLnBrk="1" hangingPunct="1"/>
              <a:endParaRPr lang="tr-TR"/>
            </a:p>
          </p:txBody>
        </p:sp>
        <p:sp>
          <p:nvSpPr>
            <p:cNvPr id="6177" name="AutoShape 29"/>
            <p:cNvSpPr>
              <a:spLocks noChangeArrowheads="1"/>
            </p:cNvSpPr>
            <p:nvPr/>
          </p:nvSpPr>
          <p:spPr bwMode="auto">
            <a:xfrm flipH="1">
              <a:off x="1632" y="1392"/>
              <a:ext cx="192" cy="528"/>
            </a:xfrm>
            <a:prstGeom prst="curvedLeftArrow">
              <a:avLst>
                <a:gd name="adj1" fmla="val 55000"/>
                <a:gd name="adj2" fmla="val 110000"/>
                <a:gd name="adj3" fmla="val 33333"/>
              </a:avLst>
            </a:prstGeom>
            <a:solidFill>
              <a:schemeClr val="tx2"/>
            </a:solidFill>
            <a:ln w="9525">
              <a:solidFill>
                <a:schemeClr val="tx1"/>
              </a:solidFill>
              <a:miter lim="800000"/>
              <a:headEnd/>
              <a:tailEnd/>
            </a:ln>
          </p:spPr>
          <p:txBody>
            <a:bodyPr wrap="none" anchor="ctr"/>
            <a:lstStyle/>
            <a:p>
              <a:pPr eaLnBrk="1" hangingPunct="1"/>
              <a:endParaRPr lang="tr-TR"/>
            </a:p>
          </p:txBody>
        </p:sp>
        <p:sp>
          <p:nvSpPr>
            <p:cNvPr id="6178" name="AutoShape 30"/>
            <p:cNvSpPr>
              <a:spLocks noChangeArrowheads="1"/>
            </p:cNvSpPr>
            <p:nvPr/>
          </p:nvSpPr>
          <p:spPr bwMode="auto">
            <a:xfrm flipH="1">
              <a:off x="1440" y="1968"/>
              <a:ext cx="192" cy="528"/>
            </a:xfrm>
            <a:prstGeom prst="curvedLeftArrow">
              <a:avLst>
                <a:gd name="adj1" fmla="val 55000"/>
                <a:gd name="adj2" fmla="val 110000"/>
                <a:gd name="adj3" fmla="val 33333"/>
              </a:avLst>
            </a:prstGeom>
            <a:solidFill>
              <a:schemeClr val="tx2"/>
            </a:solidFill>
            <a:ln w="9525">
              <a:solidFill>
                <a:schemeClr val="tx1"/>
              </a:solidFill>
              <a:miter lim="800000"/>
              <a:headEnd/>
              <a:tailEnd/>
            </a:ln>
          </p:spPr>
          <p:txBody>
            <a:bodyPr wrap="none" anchor="ctr"/>
            <a:lstStyle/>
            <a:p>
              <a:pPr eaLnBrk="1" hangingPunct="1"/>
              <a:endParaRPr lang="tr-TR"/>
            </a:p>
          </p:txBody>
        </p:sp>
        <p:sp>
          <p:nvSpPr>
            <p:cNvPr id="6179" name="AutoShape 31"/>
            <p:cNvSpPr>
              <a:spLocks noChangeArrowheads="1"/>
            </p:cNvSpPr>
            <p:nvPr/>
          </p:nvSpPr>
          <p:spPr bwMode="auto">
            <a:xfrm flipH="1">
              <a:off x="1296" y="2592"/>
              <a:ext cx="192" cy="528"/>
            </a:xfrm>
            <a:prstGeom prst="curvedLeftArrow">
              <a:avLst>
                <a:gd name="adj1" fmla="val 55000"/>
                <a:gd name="adj2" fmla="val 110000"/>
                <a:gd name="adj3" fmla="val 33333"/>
              </a:avLst>
            </a:prstGeom>
            <a:solidFill>
              <a:schemeClr val="tx2"/>
            </a:solidFill>
            <a:ln w="9525">
              <a:solidFill>
                <a:schemeClr val="tx1"/>
              </a:solidFill>
              <a:miter lim="800000"/>
              <a:headEnd/>
              <a:tailEnd/>
            </a:ln>
          </p:spPr>
          <p:txBody>
            <a:bodyPr wrap="none" anchor="ctr"/>
            <a:lstStyle/>
            <a:p>
              <a:pPr eaLnBrk="1" hangingPunct="1"/>
              <a:endParaRPr lang="tr-TR"/>
            </a:p>
          </p:txBody>
        </p:sp>
        <p:sp>
          <p:nvSpPr>
            <p:cNvPr id="6181" name="AutoShape 33"/>
            <p:cNvSpPr>
              <a:spLocks noChangeArrowheads="1"/>
            </p:cNvSpPr>
            <p:nvPr/>
          </p:nvSpPr>
          <p:spPr bwMode="auto">
            <a:xfrm flipV="1">
              <a:off x="3840" y="1392"/>
              <a:ext cx="192" cy="528"/>
            </a:xfrm>
            <a:prstGeom prst="curvedLeftArrow">
              <a:avLst>
                <a:gd name="adj1" fmla="val 55000"/>
                <a:gd name="adj2" fmla="val 110000"/>
                <a:gd name="adj3" fmla="val 33333"/>
              </a:avLst>
            </a:prstGeom>
            <a:solidFill>
              <a:schemeClr val="tx2"/>
            </a:solidFill>
            <a:ln w="9525">
              <a:solidFill>
                <a:schemeClr val="tx1"/>
              </a:solidFill>
              <a:miter lim="800000"/>
              <a:headEnd/>
              <a:tailEnd/>
            </a:ln>
          </p:spPr>
          <p:txBody>
            <a:bodyPr wrap="none" anchor="ctr"/>
            <a:lstStyle/>
            <a:p>
              <a:pPr eaLnBrk="1" hangingPunct="1"/>
              <a:endParaRPr lang="tr-TR"/>
            </a:p>
          </p:txBody>
        </p:sp>
        <p:sp>
          <p:nvSpPr>
            <p:cNvPr id="6182" name="AutoShape 34"/>
            <p:cNvSpPr>
              <a:spLocks noChangeArrowheads="1"/>
            </p:cNvSpPr>
            <p:nvPr/>
          </p:nvSpPr>
          <p:spPr bwMode="auto">
            <a:xfrm flipV="1">
              <a:off x="4080" y="1920"/>
              <a:ext cx="192" cy="528"/>
            </a:xfrm>
            <a:prstGeom prst="curvedLeftArrow">
              <a:avLst>
                <a:gd name="adj1" fmla="val 55000"/>
                <a:gd name="adj2" fmla="val 110000"/>
                <a:gd name="adj3" fmla="val 33333"/>
              </a:avLst>
            </a:prstGeom>
            <a:solidFill>
              <a:schemeClr val="tx2"/>
            </a:solidFill>
            <a:ln w="9525">
              <a:solidFill>
                <a:schemeClr val="tx1"/>
              </a:solidFill>
              <a:miter lim="800000"/>
              <a:headEnd/>
              <a:tailEnd/>
            </a:ln>
          </p:spPr>
          <p:txBody>
            <a:bodyPr wrap="none" anchor="ctr"/>
            <a:lstStyle/>
            <a:p>
              <a:pPr eaLnBrk="1" hangingPunct="1"/>
              <a:endParaRPr lang="tr-TR"/>
            </a:p>
          </p:txBody>
        </p:sp>
        <p:sp>
          <p:nvSpPr>
            <p:cNvPr id="6183" name="AutoShape 35"/>
            <p:cNvSpPr>
              <a:spLocks noChangeArrowheads="1"/>
            </p:cNvSpPr>
            <p:nvPr/>
          </p:nvSpPr>
          <p:spPr bwMode="auto">
            <a:xfrm flipV="1">
              <a:off x="4272" y="2592"/>
              <a:ext cx="192" cy="528"/>
            </a:xfrm>
            <a:prstGeom prst="curvedLeftArrow">
              <a:avLst>
                <a:gd name="adj1" fmla="val 55000"/>
                <a:gd name="adj2" fmla="val 110000"/>
                <a:gd name="adj3" fmla="val 33333"/>
              </a:avLst>
            </a:prstGeom>
            <a:solidFill>
              <a:schemeClr val="tx2"/>
            </a:solidFill>
            <a:ln w="9525">
              <a:solidFill>
                <a:schemeClr val="tx1"/>
              </a:solidFill>
              <a:miter lim="800000"/>
              <a:headEnd/>
              <a:tailEnd/>
            </a:ln>
          </p:spPr>
          <p:txBody>
            <a:bodyPr wrap="none" anchor="ctr"/>
            <a:lstStyle/>
            <a:p>
              <a:pPr eaLnBrk="1" hangingPunct="1"/>
              <a:endParaRPr lang="tr-TR"/>
            </a:p>
          </p:txBody>
        </p:sp>
      </p:grpSp>
      <p:sp>
        <p:nvSpPr>
          <p:cNvPr id="6171" name="AutoShape 37"/>
          <p:cNvSpPr>
            <a:spLocks noChangeArrowheads="1"/>
          </p:cNvSpPr>
          <p:nvPr/>
        </p:nvSpPr>
        <p:spPr bwMode="auto">
          <a:xfrm>
            <a:off x="304800" y="2362200"/>
            <a:ext cx="609600" cy="2971800"/>
          </a:xfrm>
          <a:prstGeom prst="downArrow">
            <a:avLst>
              <a:gd name="adj1" fmla="val 50000"/>
              <a:gd name="adj2" fmla="val 121875"/>
            </a:avLst>
          </a:prstGeom>
          <a:solidFill>
            <a:schemeClr val="bg1"/>
          </a:solidFill>
          <a:ln w="9525">
            <a:solidFill>
              <a:schemeClr val="tx1"/>
            </a:solidFill>
            <a:miter lim="800000"/>
            <a:headEnd/>
            <a:tailEnd/>
          </a:ln>
        </p:spPr>
        <p:txBody>
          <a:bodyPr wrap="none" anchor="ctr"/>
          <a:lstStyle/>
          <a:p>
            <a:pPr eaLnBrk="1" hangingPunct="1"/>
            <a:endParaRPr lang="tr-TR"/>
          </a:p>
        </p:txBody>
      </p:sp>
      <p:sp>
        <p:nvSpPr>
          <p:cNvPr id="6172" name="Text Box 38"/>
          <p:cNvSpPr txBox="1">
            <a:spLocks noChangeArrowheads="1"/>
          </p:cNvSpPr>
          <p:nvPr/>
        </p:nvSpPr>
        <p:spPr bwMode="auto">
          <a:xfrm rot="-5400000">
            <a:off x="-404019" y="3444082"/>
            <a:ext cx="19510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a:t>Larger storage</a:t>
            </a:r>
          </a:p>
        </p:txBody>
      </p:sp>
      <p:sp>
        <p:nvSpPr>
          <p:cNvPr id="6173" name="AutoShape 39"/>
          <p:cNvSpPr>
            <a:spLocks noChangeArrowheads="1"/>
          </p:cNvSpPr>
          <p:nvPr/>
        </p:nvSpPr>
        <p:spPr bwMode="auto">
          <a:xfrm flipV="1">
            <a:off x="7924800" y="2286000"/>
            <a:ext cx="609600" cy="2971800"/>
          </a:xfrm>
          <a:prstGeom prst="downArrow">
            <a:avLst>
              <a:gd name="adj1" fmla="val 50000"/>
              <a:gd name="adj2" fmla="val 121875"/>
            </a:avLst>
          </a:prstGeom>
          <a:solidFill>
            <a:schemeClr val="bg1"/>
          </a:solidFill>
          <a:ln w="9525">
            <a:solidFill>
              <a:schemeClr val="tx1"/>
            </a:solidFill>
            <a:miter lim="800000"/>
            <a:headEnd/>
            <a:tailEnd/>
          </a:ln>
        </p:spPr>
        <p:txBody>
          <a:bodyPr wrap="none" anchor="ctr"/>
          <a:lstStyle/>
          <a:p>
            <a:pPr eaLnBrk="1" hangingPunct="1"/>
            <a:endParaRPr lang="tr-TR"/>
          </a:p>
        </p:txBody>
      </p:sp>
      <p:sp>
        <p:nvSpPr>
          <p:cNvPr id="6174" name="Text Box 40"/>
          <p:cNvSpPr txBox="1">
            <a:spLocks noChangeArrowheads="1"/>
          </p:cNvSpPr>
          <p:nvPr/>
        </p:nvSpPr>
        <p:spPr bwMode="auto">
          <a:xfrm rot="-5400000">
            <a:off x="7312819" y="3833019"/>
            <a:ext cx="17827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r>
              <a:rPr lang="en-US" sz="2400"/>
              <a:t>Faster access</a:t>
            </a:r>
          </a:p>
        </p:txBody>
      </p:sp>
    </p:spTree>
    <p:extLst>
      <p:ext uri="{BB962C8B-B14F-4D97-AF65-F5344CB8AC3E}">
        <p14:creationId xmlns:p14="http://schemas.microsoft.com/office/powerpoint/2010/main" val="13239302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0"/>
            <a:ext cx="9144000" cy="685800"/>
          </a:xfrm>
        </p:spPr>
        <p:txBody>
          <a:bodyPr>
            <a:normAutofit/>
          </a:bodyPr>
          <a:lstStyle/>
          <a:p>
            <a:pPr eaLnBrk="1" hangingPunct="1"/>
            <a:r>
              <a:rPr lang="en-US">
                <a:latin typeface="+mn-lt"/>
              </a:rPr>
              <a:t>Paging Model of Logical and Physical Memory</a:t>
            </a:r>
          </a:p>
        </p:txBody>
      </p:sp>
      <p:sp>
        <p:nvSpPr>
          <p:cNvPr id="530436" name="Text Box 4"/>
          <p:cNvSpPr txBox="1">
            <a:spLocks noChangeArrowheads="1"/>
          </p:cNvSpPr>
          <p:nvPr/>
        </p:nvSpPr>
        <p:spPr bwMode="auto">
          <a:xfrm>
            <a:off x="571550" y="4734112"/>
            <a:ext cx="5714950" cy="1938992"/>
          </a:xfrm>
          <a:prstGeom prst="rect">
            <a:avLst/>
          </a:prstGeom>
          <a:solidFill>
            <a:schemeClr val="bg2"/>
          </a:solidFill>
          <a:ln w="9525">
            <a:solidFill>
              <a:srgbClr val="003300"/>
            </a:solidFill>
            <a:miter lim="800000"/>
            <a:headEnd/>
            <a:tailEnd/>
          </a:ln>
        </p:spPr>
        <p:txBody>
          <a:bodyPr wrap="squar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tr-TR" sz="2400" dirty="0" err="1"/>
              <a:t>Paging</a:t>
            </a:r>
            <a:r>
              <a:rPr lang="tr-TR" sz="2400" dirty="0"/>
              <a:t> is a form of </a:t>
            </a:r>
            <a:r>
              <a:rPr lang="tr-TR" sz="2400" dirty="0" err="1"/>
              <a:t>dynamic</a:t>
            </a:r>
            <a:r>
              <a:rPr lang="tr-TR" sz="2400" dirty="0"/>
              <a:t> </a:t>
            </a:r>
            <a:r>
              <a:rPr lang="tr-TR" sz="2400" dirty="0" err="1"/>
              <a:t>relocation</a:t>
            </a:r>
            <a:r>
              <a:rPr lang="tr-TR" sz="2400" dirty="0"/>
              <a:t>.</a:t>
            </a:r>
          </a:p>
          <a:p>
            <a:pPr eaLnBrk="1" hangingPunct="1">
              <a:spcBef>
                <a:spcPct val="50000"/>
              </a:spcBef>
            </a:pPr>
            <a:r>
              <a:rPr lang="tr-TR" sz="2400" dirty="0"/>
              <a:t>No </a:t>
            </a:r>
            <a:r>
              <a:rPr lang="tr-TR" sz="2400" dirty="0" err="1"/>
              <a:t>external</a:t>
            </a:r>
            <a:r>
              <a:rPr lang="tr-TR" sz="2400" dirty="0"/>
              <a:t> </a:t>
            </a:r>
            <a:r>
              <a:rPr lang="tr-TR" sz="2400" dirty="0" err="1"/>
              <a:t>fragmentation</a:t>
            </a:r>
            <a:endParaRPr lang="tr-TR" sz="2400" dirty="0"/>
          </a:p>
          <a:p>
            <a:pPr eaLnBrk="1" hangingPunct="1">
              <a:spcBef>
                <a:spcPct val="50000"/>
              </a:spcBef>
            </a:pPr>
            <a:r>
              <a:rPr lang="tr-TR" sz="2400" dirty="0"/>
              <a:t>May </a:t>
            </a:r>
            <a:r>
              <a:rPr lang="tr-TR" sz="2400" dirty="0" err="1"/>
              <a:t>have</a:t>
            </a:r>
            <a:r>
              <a:rPr lang="tr-TR" sz="2400" dirty="0"/>
              <a:t> </a:t>
            </a:r>
            <a:r>
              <a:rPr lang="tr-TR" sz="2400" dirty="0" err="1"/>
              <a:t>internal</a:t>
            </a:r>
            <a:r>
              <a:rPr lang="tr-TR" sz="2400" dirty="0"/>
              <a:t> </a:t>
            </a:r>
            <a:r>
              <a:rPr lang="tr-TR" sz="2400" dirty="0" err="1"/>
              <a:t>fragmentation</a:t>
            </a:r>
            <a:r>
              <a:rPr lang="tr-TR" sz="2400" dirty="0"/>
              <a:t> (in </a:t>
            </a:r>
            <a:r>
              <a:rPr lang="tr-TR" sz="2400" dirty="0" err="1"/>
              <a:t>the</a:t>
            </a:r>
            <a:r>
              <a:rPr lang="tr-TR" sz="2400" dirty="0"/>
              <a:t> </a:t>
            </a:r>
            <a:r>
              <a:rPr lang="tr-TR" sz="2400" dirty="0" err="1"/>
              <a:t>last</a:t>
            </a:r>
            <a:r>
              <a:rPr lang="tr-TR" sz="2400" dirty="0"/>
              <a:t> </a:t>
            </a:r>
            <a:r>
              <a:rPr lang="tr-TR" sz="2400" dirty="0" err="1"/>
              <a:t>frame</a:t>
            </a:r>
            <a:r>
              <a:rPr lang="tr-TR" sz="2400" dirty="0"/>
              <a:t> of a </a:t>
            </a:r>
            <a:r>
              <a:rPr lang="tr-TR" sz="2400" dirty="0" err="1"/>
              <a:t>process</a:t>
            </a:r>
            <a:r>
              <a:rPr lang="tr-TR" sz="2400" dirty="0"/>
              <a:t>)</a:t>
            </a:r>
          </a:p>
        </p:txBody>
      </p:sp>
      <p:grpSp>
        <p:nvGrpSpPr>
          <p:cNvPr id="6" name="Group 5"/>
          <p:cNvGrpSpPr/>
          <p:nvPr/>
        </p:nvGrpSpPr>
        <p:grpSpPr>
          <a:xfrm>
            <a:off x="956603" y="684067"/>
            <a:ext cx="7132320" cy="5860121"/>
            <a:chOff x="956603" y="684067"/>
            <a:chExt cx="7132320" cy="5860121"/>
          </a:xfrm>
        </p:grpSpPr>
        <p:sp>
          <p:nvSpPr>
            <p:cNvPr id="7" name="6 Dikdörtgen"/>
            <p:cNvSpPr/>
            <p:nvPr/>
          </p:nvSpPr>
          <p:spPr>
            <a:xfrm>
              <a:off x="956603" y="1688123"/>
              <a:ext cx="1153551" cy="56270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chemeClr val="accent1">
                      <a:lumMod val="50000"/>
                    </a:schemeClr>
                  </a:solidFill>
                </a:rPr>
                <a:t>Page</a:t>
              </a:r>
              <a:r>
                <a:rPr lang="tr-TR" dirty="0">
                  <a:solidFill>
                    <a:schemeClr val="accent1">
                      <a:lumMod val="50000"/>
                    </a:schemeClr>
                  </a:solidFill>
                </a:rPr>
                <a:t> 0</a:t>
              </a:r>
            </a:p>
          </p:txBody>
        </p:sp>
        <p:sp>
          <p:nvSpPr>
            <p:cNvPr id="8" name="7 Dikdörtgen"/>
            <p:cNvSpPr/>
            <p:nvPr/>
          </p:nvSpPr>
          <p:spPr>
            <a:xfrm>
              <a:off x="956603" y="2250831"/>
              <a:ext cx="1153551" cy="56270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chemeClr val="accent1">
                      <a:lumMod val="50000"/>
                    </a:schemeClr>
                  </a:solidFill>
                </a:rPr>
                <a:t>Page</a:t>
              </a:r>
              <a:r>
                <a:rPr lang="tr-TR" dirty="0">
                  <a:solidFill>
                    <a:schemeClr val="accent1">
                      <a:lumMod val="50000"/>
                    </a:schemeClr>
                  </a:solidFill>
                </a:rPr>
                <a:t> 1</a:t>
              </a:r>
            </a:p>
          </p:txBody>
        </p:sp>
        <p:sp>
          <p:nvSpPr>
            <p:cNvPr id="9" name="8 Dikdörtgen"/>
            <p:cNvSpPr/>
            <p:nvPr/>
          </p:nvSpPr>
          <p:spPr>
            <a:xfrm>
              <a:off x="956603" y="2813539"/>
              <a:ext cx="1153551" cy="56270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chemeClr val="accent1">
                      <a:lumMod val="50000"/>
                    </a:schemeClr>
                  </a:solidFill>
                </a:rPr>
                <a:t>Page</a:t>
              </a:r>
              <a:r>
                <a:rPr lang="tr-TR" dirty="0">
                  <a:solidFill>
                    <a:schemeClr val="accent1">
                      <a:lumMod val="50000"/>
                    </a:schemeClr>
                  </a:solidFill>
                </a:rPr>
                <a:t> 2</a:t>
              </a:r>
            </a:p>
          </p:txBody>
        </p:sp>
        <p:sp>
          <p:nvSpPr>
            <p:cNvPr id="10" name="9 Dikdörtgen"/>
            <p:cNvSpPr/>
            <p:nvPr/>
          </p:nvSpPr>
          <p:spPr>
            <a:xfrm>
              <a:off x="956603" y="3376247"/>
              <a:ext cx="1153551" cy="56270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chemeClr val="accent1">
                      <a:lumMod val="50000"/>
                    </a:schemeClr>
                  </a:solidFill>
                </a:rPr>
                <a:t>Page</a:t>
              </a:r>
              <a:r>
                <a:rPr lang="tr-TR" dirty="0">
                  <a:solidFill>
                    <a:schemeClr val="accent1">
                      <a:lumMod val="50000"/>
                    </a:schemeClr>
                  </a:solidFill>
                </a:rPr>
                <a:t> 3</a:t>
              </a:r>
            </a:p>
          </p:txBody>
        </p:sp>
        <p:sp>
          <p:nvSpPr>
            <p:cNvPr id="11" name="10 Metin kutusu"/>
            <p:cNvSpPr txBox="1"/>
            <p:nvPr/>
          </p:nvSpPr>
          <p:spPr>
            <a:xfrm>
              <a:off x="956603" y="3938955"/>
              <a:ext cx="1153551" cy="646331"/>
            </a:xfrm>
            <a:prstGeom prst="rect">
              <a:avLst/>
            </a:prstGeom>
            <a:noFill/>
          </p:spPr>
          <p:txBody>
            <a:bodyPr wrap="square" rtlCol="0">
              <a:spAutoFit/>
            </a:bodyPr>
            <a:lstStyle/>
            <a:p>
              <a:r>
                <a:rPr lang="tr-TR" dirty="0">
                  <a:solidFill>
                    <a:schemeClr val="accent6">
                      <a:lumMod val="50000"/>
                    </a:schemeClr>
                  </a:solidFill>
                </a:rPr>
                <a:t> </a:t>
              </a:r>
              <a:r>
                <a:rPr lang="tr-TR" dirty="0" err="1">
                  <a:solidFill>
                    <a:schemeClr val="accent6">
                      <a:lumMod val="50000"/>
                    </a:schemeClr>
                  </a:solidFill>
                </a:rPr>
                <a:t>Logical</a:t>
              </a:r>
              <a:r>
                <a:rPr lang="tr-TR" dirty="0">
                  <a:solidFill>
                    <a:schemeClr val="accent6">
                      <a:lumMod val="50000"/>
                    </a:schemeClr>
                  </a:solidFill>
                </a:rPr>
                <a:t> </a:t>
              </a:r>
              <a:r>
                <a:rPr lang="tr-TR" dirty="0" err="1">
                  <a:solidFill>
                    <a:schemeClr val="accent6">
                      <a:lumMod val="50000"/>
                    </a:schemeClr>
                  </a:solidFill>
                </a:rPr>
                <a:t>memory</a:t>
              </a:r>
              <a:endParaRPr lang="tr-TR" dirty="0">
                <a:solidFill>
                  <a:schemeClr val="accent6">
                    <a:lumMod val="50000"/>
                  </a:schemeClr>
                </a:solidFill>
              </a:endParaRPr>
            </a:p>
          </p:txBody>
        </p:sp>
        <p:sp>
          <p:nvSpPr>
            <p:cNvPr id="12" name="11 Dikdörtgen"/>
            <p:cNvSpPr/>
            <p:nvPr/>
          </p:nvSpPr>
          <p:spPr>
            <a:xfrm>
              <a:off x="4107766" y="2025747"/>
              <a:ext cx="450166" cy="33762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1</a:t>
              </a:r>
            </a:p>
          </p:txBody>
        </p:sp>
        <p:sp>
          <p:nvSpPr>
            <p:cNvPr id="13" name="12 Dikdörtgen"/>
            <p:cNvSpPr/>
            <p:nvPr/>
          </p:nvSpPr>
          <p:spPr>
            <a:xfrm>
              <a:off x="4107766" y="2363372"/>
              <a:ext cx="450166" cy="33762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4</a:t>
              </a:r>
            </a:p>
          </p:txBody>
        </p:sp>
        <p:sp>
          <p:nvSpPr>
            <p:cNvPr id="14" name="13 Dikdörtgen"/>
            <p:cNvSpPr/>
            <p:nvPr/>
          </p:nvSpPr>
          <p:spPr>
            <a:xfrm>
              <a:off x="4107766" y="2700997"/>
              <a:ext cx="450166" cy="33762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3</a:t>
              </a:r>
            </a:p>
          </p:txBody>
        </p:sp>
        <p:sp>
          <p:nvSpPr>
            <p:cNvPr id="15" name="14 Dikdörtgen"/>
            <p:cNvSpPr/>
            <p:nvPr/>
          </p:nvSpPr>
          <p:spPr>
            <a:xfrm>
              <a:off x="4107766" y="3038621"/>
              <a:ext cx="450166" cy="33762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7</a:t>
              </a:r>
            </a:p>
          </p:txBody>
        </p:sp>
        <p:sp>
          <p:nvSpPr>
            <p:cNvPr id="16" name="15 Metin kutusu"/>
            <p:cNvSpPr txBox="1"/>
            <p:nvPr/>
          </p:nvSpPr>
          <p:spPr>
            <a:xfrm>
              <a:off x="3756074" y="2025747"/>
              <a:ext cx="351692" cy="369332"/>
            </a:xfrm>
            <a:prstGeom prst="rect">
              <a:avLst/>
            </a:prstGeom>
            <a:noFill/>
          </p:spPr>
          <p:txBody>
            <a:bodyPr wrap="square" rtlCol="0">
              <a:spAutoFit/>
            </a:bodyPr>
            <a:lstStyle/>
            <a:p>
              <a:r>
                <a:rPr lang="tr-TR" dirty="0">
                  <a:solidFill>
                    <a:schemeClr val="accent6">
                      <a:lumMod val="50000"/>
                    </a:schemeClr>
                  </a:solidFill>
                </a:rPr>
                <a:t>0</a:t>
              </a:r>
            </a:p>
          </p:txBody>
        </p:sp>
        <p:sp>
          <p:nvSpPr>
            <p:cNvPr id="17" name="16 Metin kutusu"/>
            <p:cNvSpPr txBox="1"/>
            <p:nvPr/>
          </p:nvSpPr>
          <p:spPr>
            <a:xfrm>
              <a:off x="3756074" y="2363372"/>
              <a:ext cx="351692" cy="369332"/>
            </a:xfrm>
            <a:prstGeom prst="rect">
              <a:avLst/>
            </a:prstGeom>
            <a:noFill/>
          </p:spPr>
          <p:txBody>
            <a:bodyPr wrap="square" rtlCol="0">
              <a:spAutoFit/>
            </a:bodyPr>
            <a:lstStyle/>
            <a:p>
              <a:r>
                <a:rPr lang="tr-TR" dirty="0">
                  <a:solidFill>
                    <a:schemeClr val="accent6">
                      <a:lumMod val="50000"/>
                    </a:schemeClr>
                  </a:solidFill>
                </a:rPr>
                <a:t>1</a:t>
              </a:r>
            </a:p>
          </p:txBody>
        </p:sp>
        <p:sp>
          <p:nvSpPr>
            <p:cNvPr id="18" name="17 Metin kutusu"/>
            <p:cNvSpPr txBox="1"/>
            <p:nvPr/>
          </p:nvSpPr>
          <p:spPr>
            <a:xfrm>
              <a:off x="3756074" y="2732704"/>
              <a:ext cx="351692" cy="369332"/>
            </a:xfrm>
            <a:prstGeom prst="rect">
              <a:avLst/>
            </a:prstGeom>
            <a:noFill/>
          </p:spPr>
          <p:txBody>
            <a:bodyPr wrap="square" rtlCol="0">
              <a:spAutoFit/>
            </a:bodyPr>
            <a:lstStyle/>
            <a:p>
              <a:r>
                <a:rPr lang="tr-TR" dirty="0">
                  <a:solidFill>
                    <a:schemeClr val="accent6">
                      <a:lumMod val="50000"/>
                    </a:schemeClr>
                  </a:solidFill>
                </a:rPr>
                <a:t>2</a:t>
              </a:r>
            </a:p>
          </p:txBody>
        </p:sp>
        <p:sp>
          <p:nvSpPr>
            <p:cNvPr id="19" name="18 Metin kutusu"/>
            <p:cNvSpPr txBox="1"/>
            <p:nvPr/>
          </p:nvSpPr>
          <p:spPr>
            <a:xfrm>
              <a:off x="3756074" y="3102036"/>
              <a:ext cx="351692" cy="369332"/>
            </a:xfrm>
            <a:prstGeom prst="rect">
              <a:avLst/>
            </a:prstGeom>
            <a:noFill/>
          </p:spPr>
          <p:txBody>
            <a:bodyPr wrap="square" rtlCol="0">
              <a:spAutoFit/>
            </a:bodyPr>
            <a:lstStyle/>
            <a:p>
              <a:r>
                <a:rPr lang="tr-TR" dirty="0">
                  <a:solidFill>
                    <a:schemeClr val="accent6">
                      <a:lumMod val="50000"/>
                    </a:schemeClr>
                  </a:solidFill>
                </a:rPr>
                <a:t>3</a:t>
              </a:r>
            </a:p>
          </p:txBody>
        </p:sp>
        <p:sp>
          <p:nvSpPr>
            <p:cNvPr id="20" name="19 Metin kutusu"/>
            <p:cNvSpPr txBox="1"/>
            <p:nvPr/>
          </p:nvSpPr>
          <p:spPr>
            <a:xfrm>
              <a:off x="3756074" y="3471368"/>
              <a:ext cx="1392701" cy="369332"/>
            </a:xfrm>
            <a:prstGeom prst="rect">
              <a:avLst/>
            </a:prstGeom>
            <a:noFill/>
          </p:spPr>
          <p:txBody>
            <a:bodyPr wrap="square" rtlCol="0">
              <a:spAutoFit/>
            </a:bodyPr>
            <a:lstStyle/>
            <a:p>
              <a:r>
                <a:rPr lang="tr-TR" dirty="0" err="1">
                  <a:solidFill>
                    <a:schemeClr val="accent6">
                      <a:lumMod val="50000"/>
                    </a:schemeClr>
                  </a:solidFill>
                </a:rPr>
                <a:t>Page</a:t>
              </a:r>
              <a:r>
                <a:rPr lang="tr-TR" dirty="0">
                  <a:solidFill>
                    <a:schemeClr val="accent6">
                      <a:lumMod val="50000"/>
                    </a:schemeClr>
                  </a:solidFill>
                </a:rPr>
                <a:t> </a:t>
              </a:r>
              <a:r>
                <a:rPr lang="tr-TR" dirty="0" err="1">
                  <a:solidFill>
                    <a:schemeClr val="accent6">
                      <a:lumMod val="50000"/>
                    </a:schemeClr>
                  </a:solidFill>
                </a:rPr>
                <a:t>table</a:t>
              </a:r>
              <a:endParaRPr lang="tr-TR" dirty="0">
                <a:solidFill>
                  <a:schemeClr val="accent6">
                    <a:lumMod val="50000"/>
                  </a:schemeClr>
                </a:solidFill>
              </a:endParaRPr>
            </a:p>
          </p:txBody>
        </p:sp>
        <p:sp>
          <p:nvSpPr>
            <p:cNvPr id="21" name="20 Dikdörtgen"/>
            <p:cNvSpPr/>
            <p:nvPr/>
          </p:nvSpPr>
          <p:spPr>
            <a:xfrm>
              <a:off x="6822831" y="696351"/>
              <a:ext cx="1181686" cy="66118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2" name="27 Dikdörtgen"/>
            <p:cNvSpPr/>
            <p:nvPr/>
          </p:nvSpPr>
          <p:spPr>
            <a:xfrm>
              <a:off x="6822831" y="1364566"/>
              <a:ext cx="1181686" cy="66118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0</a:t>
              </a:r>
            </a:p>
          </p:txBody>
        </p:sp>
        <p:sp>
          <p:nvSpPr>
            <p:cNvPr id="23" name="26 Dikdörtgen"/>
            <p:cNvSpPr/>
            <p:nvPr/>
          </p:nvSpPr>
          <p:spPr>
            <a:xfrm>
              <a:off x="6822831" y="2025747"/>
              <a:ext cx="1181686" cy="66118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4" name="28 Dikdörtgen"/>
            <p:cNvSpPr/>
            <p:nvPr/>
          </p:nvSpPr>
          <p:spPr>
            <a:xfrm>
              <a:off x="6822831" y="2686928"/>
              <a:ext cx="1181686" cy="66118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2</a:t>
              </a:r>
            </a:p>
          </p:txBody>
        </p:sp>
        <p:sp>
          <p:nvSpPr>
            <p:cNvPr id="25" name="29 Dikdörtgen"/>
            <p:cNvSpPr/>
            <p:nvPr/>
          </p:nvSpPr>
          <p:spPr>
            <a:xfrm>
              <a:off x="6822831" y="3348110"/>
              <a:ext cx="1181686" cy="67524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1</a:t>
              </a:r>
            </a:p>
          </p:txBody>
        </p:sp>
        <p:sp>
          <p:nvSpPr>
            <p:cNvPr id="26" name="24 Dikdörtgen"/>
            <p:cNvSpPr/>
            <p:nvPr/>
          </p:nvSpPr>
          <p:spPr>
            <a:xfrm>
              <a:off x="6822831" y="4023358"/>
              <a:ext cx="1181686" cy="66118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7" name="25 Dikdörtgen"/>
            <p:cNvSpPr/>
            <p:nvPr/>
          </p:nvSpPr>
          <p:spPr>
            <a:xfrm>
              <a:off x="6822831" y="4684539"/>
              <a:ext cx="1181686" cy="66118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8" name="30 Dikdörtgen"/>
            <p:cNvSpPr/>
            <p:nvPr/>
          </p:nvSpPr>
          <p:spPr>
            <a:xfrm>
              <a:off x="6822831" y="5345720"/>
              <a:ext cx="1181686" cy="67524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3</a:t>
              </a:r>
            </a:p>
          </p:txBody>
        </p:sp>
        <p:sp>
          <p:nvSpPr>
            <p:cNvPr id="29" name="31 Metin kutusu"/>
            <p:cNvSpPr txBox="1"/>
            <p:nvPr/>
          </p:nvSpPr>
          <p:spPr>
            <a:xfrm>
              <a:off x="5219115" y="684067"/>
              <a:ext cx="1688123" cy="369332"/>
            </a:xfrm>
            <a:prstGeom prst="rect">
              <a:avLst/>
            </a:prstGeom>
            <a:noFill/>
          </p:spPr>
          <p:txBody>
            <a:bodyPr wrap="square" rtlCol="0">
              <a:spAutoFit/>
            </a:bodyPr>
            <a:lstStyle/>
            <a:p>
              <a:r>
                <a:rPr lang="tr-TR" dirty="0" err="1">
                  <a:solidFill>
                    <a:schemeClr val="accent6">
                      <a:lumMod val="50000"/>
                    </a:schemeClr>
                  </a:solidFill>
                </a:rPr>
                <a:t>Frame</a:t>
              </a:r>
              <a:r>
                <a:rPr lang="tr-TR" dirty="0">
                  <a:solidFill>
                    <a:schemeClr val="accent6">
                      <a:lumMod val="50000"/>
                    </a:schemeClr>
                  </a:solidFill>
                </a:rPr>
                <a:t> </a:t>
              </a:r>
              <a:r>
                <a:rPr lang="tr-TR" dirty="0" err="1">
                  <a:solidFill>
                    <a:schemeClr val="accent6">
                      <a:lumMod val="50000"/>
                    </a:schemeClr>
                  </a:solidFill>
                </a:rPr>
                <a:t>number</a:t>
              </a:r>
              <a:endParaRPr lang="tr-TR" dirty="0">
                <a:solidFill>
                  <a:schemeClr val="accent6">
                    <a:lumMod val="50000"/>
                  </a:schemeClr>
                </a:solidFill>
              </a:endParaRPr>
            </a:p>
          </p:txBody>
        </p:sp>
        <p:sp>
          <p:nvSpPr>
            <p:cNvPr id="30" name="32 Metin kutusu"/>
            <p:cNvSpPr txBox="1"/>
            <p:nvPr/>
          </p:nvSpPr>
          <p:spPr>
            <a:xfrm>
              <a:off x="6569612" y="881017"/>
              <a:ext cx="506437" cy="369332"/>
            </a:xfrm>
            <a:prstGeom prst="rect">
              <a:avLst/>
            </a:prstGeom>
            <a:noFill/>
          </p:spPr>
          <p:txBody>
            <a:bodyPr wrap="square" rtlCol="0">
              <a:spAutoFit/>
            </a:bodyPr>
            <a:lstStyle/>
            <a:p>
              <a:r>
                <a:rPr lang="tr-TR" dirty="0">
                  <a:solidFill>
                    <a:schemeClr val="accent6">
                      <a:lumMod val="50000"/>
                    </a:schemeClr>
                  </a:solidFill>
                </a:rPr>
                <a:t>0</a:t>
              </a:r>
            </a:p>
          </p:txBody>
        </p:sp>
        <p:sp>
          <p:nvSpPr>
            <p:cNvPr id="31" name="33 Metin kutusu"/>
            <p:cNvSpPr txBox="1"/>
            <p:nvPr/>
          </p:nvSpPr>
          <p:spPr>
            <a:xfrm>
              <a:off x="6569612" y="1656415"/>
              <a:ext cx="506437" cy="369332"/>
            </a:xfrm>
            <a:prstGeom prst="rect">
              <a:avLst/>
            </a:prstGeom>
            <a:noFill/>
          </p:spPr>
          <p:txBody>
            <a:bodyPr wrap="square" rtlCol="0">
              <a:spAutoFit/>
            </a:bodyPr>
            <a:lstStyle/>
            <a:p>
              <a:r>
                <a:rPr lang="tr-TR" dirty="0">
                  <a:solidFill>
                    <a:schemeClr val="accent6">
                      <a:lumMod val="50000"/>
                    </a:schemeClr>
                  </a:solidFill>
                </a:rPr>
                <a:t>1</a:t>
              </a:r>
            </a:p>
          </p:txBody>
        </p:sp>
        <p:sp>
          <p:nvSpPr>
            <p:cNvPr id="32" name="34 Metin kutusu"/>
            <p:cNvSpPr txBox="1"/>
            <p:nvPr/>
          </p:nvSpPr>
          <p:spPr>
            <a:xfrm>
              <a:off x="6569612" y="2363372"/>
              <a:ext cx="506437" cy="369332"/>
            </a:xfrm>
            <a:prstGeom prst="rect">
              <a:avLst/>
            </a:prstGeom>
            <a:noFill/>
          </p:spPr>
          <p:txBody>
            <a:bodyPr wrap="square" rtlCol="0">
              <a:spAutoFit/>
            </a:bodyPr>
            <a:lstStyle/>
            <a:p>
              <a:r>
                <a:rPr lang="tr-TR" dirty="0">
                  <a:solidFill>
                    <a:schemeClr val="accent6">
                      <a:lumMod val="50000"/>
                    </a:schemeClr>
                  </a:solidFill>
                </a:rPr>
                <a:t>2</a:t>
              </a:r>
            </a:p>
          </p:txBody>
        </p:sp>
        <p:sp>
          <p:nvSpPr>
            <p:cNvPr id="33" name="35 Metin kutusu"/>
            <p:cNvSpPr txBox="1"/>
            <p:nvPr/>
          </p:nvSpPr>
          <p:spPr>
            <a:xfrm>
              <a:off x="6569612" y="3038621"/>
              <a:ext cx="506437" cy="369332"/>
            </a:xfrm>
            <a:prstGeom prst="rect">
              <a:avLst/>
            </a:prstGeom>
            <a:noFill/>
          </p:spPr>
          <p:txBody>
            <a:bodyPr wrap="square" rtlCol="0">
              <a:spAutoFit/>
            </a:bodyPr>
            <a:lstStyle/>
            <a:p>
              <a:r>
                <a:rPr lang="tr-TR" dirty="0">
                  <a:solidFill>
                    <a:schemeClr val="accent6">
                      <a:lumMod val="50000"/>
                    </a:schemeClr>
                  </a:solidFill>
                </a:rPr>
                <a:t>3</a:t>
              </a:r>
            </a:p>
          </p:txBody>
        </p:sp>
        <p:sp>
          <p:nvSpPr>
            <p:cNvPr id="34" name="37 Metin kutusu"/>
            <p:cNvSpPr txBox="1"/>
            <p:nvPr/>
          </p:nvSpPr>
          <p:spPr>
            <a:xfrm>
              <a:off x="6569612" y="3654026"/>
              <a:ext cx="506437" cy="369332"/>
            </a:xfrm>
            <a:prstGeom prst="rect">
              <a:avLst/>
            </a:prstGeom>
            <a:noFill/>
          </p:spPr>
          <p:txBody>
            <a:bodyPr wrap="square" rtlCol="0">
              <a:spAutoFit/>
            </a:bodyPr>
            <a:lstStyle/>
            <a:p>
              <a:r>
                <a:rPr lang="tr-TR" dirty="0">
                  <a:solidFill>
                    <a:schemeClr val="accent6">
                      <a:lumMod val="50000"/>
                    </a:schemeClr>
                  </a:solidFill>
                </a:rPr>
                <a:t>4</a:t>
              </a:r>
            </a:p>
          </p:txBody>
        </p:sp>
        <p:sp>
          <p:nvSpPr>
            <p:cNvPr id="35" name="38 Metin kutusu"/>
            <p:cNvSpPr txBox="1"/>
            <p:nvPr/>
          </p:nvSpPr>
          <p:spPr>
            <a:xfrm>
              <a:off x="6569612" y="4290646"/>
              <a:ext cx="506437" cy="369332"/>
            </a:xfrm>
            <a:prstGeom prst="rect">
              <a:avLst/>
            </a:prstGeom>
            <a:noFill/>
          </p:spPr>
          <p:txBody>
            <a:bodyPr wrap="square" rtlCol="0">
              <a:spAutoFit/>
            </a:bodyPr>
            <a:lstStyle/>
            <a:p>
              <a:r>
                <a:rPr lang="tr-TR" dirty="0">
                  <a:solidFill>
                    <a:schemeClr val="accent6">
                      <a:lumMod val="50000"/>
                    </a:schemeClr>
                  </a:solidFill>
                </a:rPr>
                <a:t>5</a:t>
              </a:r>
            </a:p>
          </p:txBody>
        </p:sp>
        <p:sp>
          <p:nvSpPr>
            <p:cNvPr id="36" name="39 Metin kutusu"/>
            <p:cNvSpPr txBox="1"/>
            <p:nvPr/>
          </p:nvSpPr>
          <p:spPr>
            <a:xfrm>
              <a:off x="6569612" y="4881489"/>
              <a:ext cx="506437" cy="369332"/>
            </a:xfrm>
            <a:prstGeom prst="rect">
              <a:avLst/>
            </a:prstGeom>
            <a:noFill/>
          </p:spPr>
          <p:txBody>
            <a:bodyPr wrap="square" rtlCol="0">
              <a:spAutoFit/>
            </a:bodyPr>
            <a:lstStyle/>
            <a:p>
              <a:r>
                <a:rPr lang="tr-TR" dirty="0">
                  <a:solidFill>
                    <a:schemeClr val="accent6">
                      <a:lumMod val="50000"/>
                    </a:schemeClr>
                  </a:solidFill>
                </a:rPr>
                <a:t>6</a:t>
              </a:r>
            </a:p>
          </p:txBody>
        </p:sp>
        <p:sp>
          <p:nvSpPr>
            <p:cNvPr id="37" name="40 Metin kutusu"/>
            <p:cNvSpPr txBox="1"/>
            <p:nvPr/>
          </p:nvSpPr>
          <p:spPr>
            <a:xfrm>
              <a:off x="6569612" y="5651636"/>
              <a:ext cx="506437" cy="369332"/>
            </a:xfrm>
            <a:prstGeom prst="rect">
              <a:avLst/>
            </a:prstGeom>
            <a:noFill/>
          </p:spPr>
          <p:txBody>
            <a:bodyPr wrap="square" rtlCol="0">
              <a:spAutoFit/>
            </a:bodyPr>
            <a:lstStyle/>
            <a:p>
              <a:r>
                <a:rPr lang="tr-TR" dirty="0">
                  <a:solidFill>
                    <a:schemeClr val="accent6">
                      <a:lumMod val="50000"/>
                    </a:schemeClr>
                  </a:solidFill>
                </a:rPr>
                <a:t>7</a:t>
              </a:r>
            </a:p>
          </p:txBody>
        </p:sp>
        <p:sp>
          <p:nvSpPr>
            <p:cNvPr id="38" name="41 Metin kutusu"/>
            <p:cNvSpPr txBox="1"/>
            <p:nvPr/>
          </p:nvSpPr>
          <p:spPr>
            <a:xfrm>
              <a:off x="6907238" y="6020968"/>
              <a:ext cx="1181685" cy="523220"/>
            </a:xfrm>
            <a:prstGeom prst="rect">
              <a:avLst/>
            </a:prstGeom>
            <a:noFill/>
          </p:spPr>
          <p:txBody>
            <a:bodyPr wrap="square" rtlCol="0">
              <a:spAutoFit/>
            </a:bodyPr>
            <a:lstStyle/>
            <a:p>
              <a:r>
                <a:rPr lang="tr-TR" sz="1400" dirty="0" err="1">
                  <a:solidFill>
                    <a:schemeClr val="accent6">
                      <a:lumMod val="50000"/>
                    </a:schemeClr>
                  </a:solidFill>
                </a:rPr>
                <a:t>Physical</a:t>
              </a:r>
              <a:r>
                <a:rPr lang="tr-TR" sz="1400" dirty="0">
                  <a:solidFill>
                    <a:schemeClr val="accent6">
                      <a:lumMod val="50000"/>
                    </a:schemeClr>
                  </a:solidFill>
                </a:rPr>
                <a:t> </a:t>
              </a:r>
              <a:r>
                <a:rPr lang="tr-TR" sz="1400" dirty="0" err="1">
                  <a:solidFill>
                    <a:schemeClr val="accent6">
                      <a:lumMod val="50000"/>
                    </a:schemeClr>
                  </a:solidFill>
                </a:rPr>
                <a:t>memory</a:t>
              </a:r>
              <a:endParaRPr lang="tr-TR" sz="1400" dirty="0">
                <a:solidFill>
                  <a:schemeClr val="accent6">
                    <a:lumMod val="50000"/>
                  </a:schemeClr>
                </a:solidFill>
              </a:endParaRPr>
            </a:p>
          </p:txBody>
        </p:sp>
      </p:grpSp>
    </p:spTree>
    <p:extLst>
      <p:ext uri="{BB962C8B-B14F-4D97-AF65-F5344CB8AC3E}">
        <p14:creationId xmlns:p14="http://schemas.microsoft.com/office/powerpoint/2010/main" val="383388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0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685800"/>
          </a:xfrm>
        </p:spPr>
        <p:txBody>
          <a:bodyPr/>
          <a:lstStyle/>
          <a:p>
            <a:pPr eaLnBrk="1" hangingPunct="1"/>
            <a:r>
              <a:rPr lang="en-US"/>
              <a:t>Address Translation Scheme</a:t>
            </a:r>
          </a:p>
        </p:txBody>
      </p:sp>
      <p:sp>
        <p:nvSpPr>
          <p:cNvPr id="22531" name="Rectangle 3"/>
          <p:cNvSpPr>
            <a:spLocks noGrp="1" noChangeArrowheads="1"/>
          </p:cNvSpPr>
          <p:nvPr>
            <p:ph type="body" idx="1"/>
          </p:nvPr>
        </p:nvSpPr>
        <p:spPr>
          <a:xfrm>
            <a:off x="539750" y="1209675"/>
            <a:ext cx="7772400" cy="4114800"/>
          </a:xfrm>
        </p:spPr>
        <p:txBody>
          <a:bodyPr>
            <a:normAutofit/>
          </a:bodyPr>
          <a:lstStyle/>
          <a:p>
            <a:pPr eaLnBrk="1" hangingPunct="1">
              <a:lnSpc>
                <a:spcPct val="90000"/>
              </a:lnSpc>
            </a:pPr>
            <a:r>
              <a:rPr lang="en-US" sz="2800" dirty="0">
                <a:solidFill>
                  <a:schemeClr val="accent1"/>
                </a:solidFill>
                <a:latin typeface="+mj-lt"/>
              </a:rPr>
              <a:t>Address generated by CPU </a:t>
            </a:r>
            <a:r>
              <a:rPr lang="tr-TR" sz="2800" dirty="0">
                <a:solidFill>
                  <a:schemeClr val="accent1"/>
                </a:solidFill>
                <a:latin typeface="+mj-lt"/>
              </a:rPr>
              <a:t>(</a:t>
            </a:r>
            <a:r>
              <a:rPr lang="tr-TR" sz="2800" dirty="0" err="1">
                <a:solidFill>
                  <a:schemeClr val="accent1"/>
                </a:solidFill>
                <a:latin typeface="+mj-lt"/>
              </a:rPr>
              <a:t>logical</a:t>
            </a:r>
            <a:r>
              <a:rPr lang="tr-TR" sz="2800" dirty="0">
                <a:solidFill>
                  <a:schemeClr val="accent1"/>
                </a:solidFill>
                <a:latin typeface="+mj-lt"/>
              </a:rPr>
              <a:t> </a:t>
            </a:r>
            <a:r>
              <a:rPr lang="tr-TR" sz="2800" dirty="0" err="1">
                <a:solidFill>
                  <a:schemeClr val="accent1"/>
                </a:solidFill>
                <a:latin typeface="+mj-lt"/>
              </a:rPr>
              <a:t>address</a:t>
            </a:r>
            <a:r>
              <a:rPr lang="tr-TR" sz="2800" dirty="0">
                <a:solidFill>
                  <a:schemeClr val="accent1"/>
                </a:solidFill>
                <a:latin typeface="+mj-lt"/>
              </a:rPr>
              <a:t>) </a:t>
            </a:r>
            <a:r>
              <a:rPr lang="en-US" sz="2800" dirty="0">
                <a:solidFill>
                  <a:schemeClr val="accent1"/>
                </a:solidFill>
                <a:latin typeface="+mj-lt"/>
              </a:rPr>
              <a:t>is divided into:</a:t>
            </a:r>
          </a:p>
          <a:p>
            <a:pPr lvl="1" eaLnBrk="1" hangingPunct="1">
              <a:lnSpc>
                <a:spcPct val="90000"/>
              </a:lnSpc>
            </a:pPr>
            <a:r>
              <a:rPr lang="en-US" sz="2400" dirty="0">
                <a:solidFill>
                  <a:srgbClr val="CC3300"/>
                </a:solidFill>
                <a:latin typeface="+mj-lt"/>
              </a:rPr>
              <a:t>Page number (p)</a:t>
            </a:r>
            <a:r>
              <a:rPr lang="en-US" sz="2400" dirty="0">
                <a:latin typeface="+mj-lt"/>
              </a:rPr>
              <a:t> – used as an index into a page table which contains base address of each page in physical memory.</a:t>
            </a:r>
            <a:br>
              <a:rPr lang="en-US" sz="2400" dirty="0">
                <a:latin typeface="+mj-lt"/>
              </a:rPr>
            </a:br>
            <a:endParaRPr lang="en-US" sz="2400" dirty="0">
              <a:latin typeface="+mj-lt"/>
            </a:endParaRPr>
          </a:p>
          <a:p>
            <a:pPr lvl="1" eaLnBrk="1" hangingPunct="1">
              <a:lnSpc>
                <a:spcPct val="90000"/>
              </a:lnSpc>
            </a:pPr>
            <a:r>
              <a:rPr lang="en-US" sz="2400" dirty="0">
                <a:solidFill>
                  <a:srgbClr val="CC3300"/>
                </a:solidFill>
                <a:latin typeface="+mj-lt"/>
              </a:rPr>
              <a:t>Page offset (d)</a:t>
            </a:r>
            <a:r>
              <a:rPr lang="en-US" sz="2400" dirty="0">
                <a:latin typeface="+mj-lt"/>
              </a:rPr>
              <a:t> – combined with base address to define the physical memory address that is sent to the memory unit.</a:t>
            </a:r>
          </a:p>
        </p:txBody>
      </p:sp>
    </p:spTree>
    <p:extLst>
      <p:ext uri="{BB962C8B-B14F-4D97-AF65-F5344CB8AC3E}">
        <p14:creationId xmlns:p14="http://schemas.microsoft.com/office/powerpoint/2010/main" val="4193472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Dikdörtgen"/>
          <p:cNvSpPr/>
          <p:nvPr/>
        </p:nvSpPr>
        <p:spPr>
          <a:xfrm>
            <a:off x="5570806" y="1012874"/>
            <a:ext cx="1491176" cy="1069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 name="10 Dikdörtgen"/>
          <p:cNvSpPr/>
          <p:nvPr/>
        </p:nvSpPr>
        <p:spPr>
          <a:xfrm>
            <a:off x="5570806" y="2082018"/>
            <a:ext cx="1491176" cy="253219"/>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f0000…0000</a:t>
            </a:r>
          </a:p>
        </p:txBody>
      </p:sp>
      <p:sp>
        <p:nvSpPr>
          <p:cNvPr id="12" name="11 Dikdörtgen"/>
          <p:cNvSpPr/>
          <p:nvPr/>
        </p:nvSpPr>
        <p:spPr>
          <a:xfrm>
            <a:off x="5570806" y="2335237"/>
            <a:ext cx="1491176" cy="1069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3" name="12 Dikdörtgen"/>
          <p:cNvSpPr/>
          <p:nvPr/>
        </p:nvSpPr>
        <p:spPr>
          <a:xfrm>
            <a:off x="5570806" y="3404381"/>
            <a:ext cx="1491176" cy="253219"/>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f1111…1111</a:t>
            </a:r>
          </a:p>
        </p:txBody>
      </p:sp>
      <p:sp>
        <p:nvSpPr>
          <p:cNvPr id="14" name="13 Dikdörtgen"/>
          <p:cNvSpPr/>
          <p:nvPr/>
        </p:nvSpPr>
        <p:spPr>
          <a:xfrm>
            <a:off x="5570806" y="3657600"/>
            <a:ext cx="1491176" cy="1069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5" name="14 Metin kutusu"/>
          <p:cNvSpPr txBox="1"/>
          <p:nvPr/>
        </p:nvSpPr>
        <p:spPr>
          <a:xfrm>
            <a:off x="5922497" y="4895557"/>
            <a:ext cx="1139485" cy="646331"/>
          </a:xfrm>
          <a:prstGeom prst="rect">
            <a:avLst/>
          </a:prstGeom>
          <a:noFill/>
        </p:spPr>
        <p:txBody>
          <a:bodyPr wrap="square" rtlCol="0">
            <a:spAutoFit/>
          </a:bodyPr>
          <a:lstStyle/>
          <a:p>
            <a:r>
              <a:rPr lang="tr-TR" dirty="0" err="1">
                <a:solidFill>
                  <a:schemeClr val="accent6">
                    <a:lumMod val="50000"/>
                  </a:schemeClr>
                </a:solidFill>
              </a:rPr>
              <a:t>Physical</a:t>
            </a:r>
            <a:r>
              <a:rPr lang="tr-TR" dirty="0">
                <a:solidFill>
                  <a:schemeClr val="accent6">
                    <a:lumMod val="50000"/>
                  </a:schemeClr>
                </a:solidFill>
              </a:rPr>
              <a:t> </a:t>
            </a:r>
            <a:r>
              <a:rPr lang="tr-TR" dirty="0" err="1">
                <a:solidFill>
                  <a:schemeClr val="accent6">
                    <a:lumMod val="50000"/>
                  </a:schemeClr>
                </a:solidFill>
              </a:rPr>
              <a:t>memory</a:t>
            </a:r>
            <a:endParaRPr lang="tr-TR" dirty="0">
              <a:solidFill>
                <a:schemeClr val="accent6">
                  <a:lumMod val="50000"/>
                </a:schemeClr>
              </a:solidFill>
            </a:endParaRPr>
          </a:p>
        </p:txBody>
      </p:sp>
      <p:sp>
        <p:nvSpPr>
          <p:cNvPr id="16" name="15 Sağ Ayraç"/>
          <p:cNvSpPr/>
          <p:nvPr/>
        </p:nvSpPr>
        <p:spPr>
          <a:xfrm>
            <a:off x="7061982" y="1012874"/>
            <a:ext cx="267286" cy="1069144"/>
          </a:xfrm>
          <a:prstGeom prst="rightBrace">
            <a:avLst/>
          </a:prstGeom>
          <a:ln>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tr-TR"/>
          </a:p>
        </p:txBody>
      </p:sp>
      <p:sp>
        <p:nvSpPr>
          <p:cNvPr id="17" name="16 Metin kutusu"/>
          <p:cNvSpPr txBox="1"/>
          <p:nvPr/>
        </p:nvSpPr>
        <p:spPr>
          <a:xfrm>
            <a:off x="7329268" y="1378634"/>
            <a:ext cx="225083" cy="400110"/>
          </a:xfrm>
          <a:prstGeom prst="rect">
            <a:avLst/>
          </a:prstGeom>
          <a:noFill/>
        </p:spPr>
        <p:txBody>
          <a:bodyPr wrap="square" rtlCol="0">
            <a:spAutoFit/>
          </a:bodyPr>
          <a:lstStyle/>
          <a:p>
            <a:r>
              <a:rPr lang="tr-TR" sz="2000" dirty="0">
                <a:solidFill>
                  <a:schemeClr val="accent6">
                    <a:lumMod val="50000"/>
                  </a:schemeClr>
                </a:solidFill>
              </a:rPr>
              <a:t>f</a:t>
            </a:r>
          </a:p>
        </p:txBody>
      </p:sp>
      <p:cxnSp>
        <p:nvCxnSpPr>
          <p:cNvPr id="19" name="18 Düz Ok Bağlayıcısı"/>
          <p:cNvCxnSpPr>
            <a:endCxn id="12" idx="1"/>
          </p:cNvCxnSpPr>
          <p:nvPr/>
        </p:nvCxnSpPr>
        <p:spPr>
          <a:xfrm>
            <a:off x="5261317" y="2869809"/>
            <a:ext cx="309489" cy="0"/>
          </a:xfrm>
          <a:prstGeom prst="straightConnector1">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0" name="19 Dikdörtgen"/>
          <p:cNvSpPr/>
          <p:nvPr/>
        </p:nvSpPr>
        <p:spPr>
          <a:xfrm>
            <a:off x="2131255" y="2743199"/>
            <a:ext cx="492369" cy="253219"/>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p</a:t>
            </a:r>
          </a:p>
        </p:txBody>
      </p:sp>
      <p:sp>
        <p:nvSpPr>
          <p:cNvPr id="21" name="20 Dikdörtgen"/>
          <p:cNvSpPr/>
          <p:nvPr/>
        </p:nvSpPr>
        <p:spPr>
          <a:xfrm>
            <a:off x="2623624" y="2743199"/>
            <a:ext cx="492369" cy="253219"/>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d</a:t>
            </a:r>
          </a:p>
        </p:txBody>
      </p:sp>
      <p:sp>
        <p:nvSpPr>
          <p:cNvPr id="22" name="21 Dikdörtgen"/>
          <p:cNvSpPr/>
          <p:nvPr/>
        </p:nvSpPr>
        <p:spPr>
          <a:xfrm>
            <a:off x="4276579" y="2743199"/>
            <a:ext cx="492369" cy="253219"/>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f</a:t>
            </a:r>
          </a:p>
        </p:txBody>
      </p:sp>
      <p:sp>
        <p:nvSpPr>
          <p:cNvPr id="23" name="22 Dikdörtgen"/>
          <p:cNvSpPr/>
          <p:nvPr/>
        </p:nvSpPr>
        <p:spPr>
          <a:xfrm>
            <a:off x="4768948" y="2743199"/>
            <a:ext cx="492369" cy="253219"/>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d</a:t>
            </a:r>
          </a:p>
        </p:txBody>
      </p:sp>
      <p:cxnSp>
        <p:nvCxnSpPr>
          <p:cNvPr id="25" name="24 Dirsek Bağlayıcısı"/>
          <p:cNvCxnSpPr>
            <a:stCxn id="21" idx="0"/>
            <a:endCxn id="23" idx="0"/>
          </p:cNvCxnSpPr>
          <p:nvPr/>
        </p:nvCxnSpPr>
        <p:spPr>
          <a:xfrm rot="5400000" flipH="1" flipV="1">
            <a:off x="3942471" y="1670537"/>
            <a:ext cx="12700" cy="2145324"/>
          </a:xfrm>
          <a:prstGeom prst="bentConnector3">
            <a:avLst>
              <a:gd name="adj1" fmla="val 1800000"/>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6" name="25 Metin kutusu"/>
          <p:cNvSpPr txBox="1"/>
          <p:nvPr/>
        </p:nvSpPr>
        <p:spPr>
          <a:xfrm>
            <a:off x="2362688" y="1778744"/>
            <a:ext cx="1026942" cy="646331"/>
          </a:xfrm>
          <a:prstGeom prst="rect">
            <a:avLst/>
          </a:prstGeom>
          <a:noFill/>
        </p:spPr>
        <p:txBody>
          <a:bodyPr wrap="square" rtlCol="0">
            <a:spAutoFit/>
          </a:bodyPr>
          <a:lstStyle/>
          <a:p>
            <a:r>
              <a:rPr lang="tr-TR" dirty="0" err="1">
                <a:solidFill>
                  <a:schemeClr val="accent2">
                    <a:lumMod val="50000"/>
                  </a:schemeClr>
                </a:solidFill>
              </a:rPr>
              <a:t>Logical</a:t>
            </a:r>
            <a:r>
              <a:rPr lang="tr-TR" dirty="0">
                <a:solidFill>
                  <a:schemeClr val="accent2">
                    <a:lumMod val="50000"/>
                  </a:schemeClr>
                </a:solidFill>
              </a:rPr>
              <a:t> </a:t>
            </a:r>
            <a:r>
              <a:rPr lang="tr-TR" dirty="0" err="1">
                <a:solidFill>
                  <a:schemeClr val="accent2">
                    <a:lumMod val="50000"/>
                  </a:schemeClr>
                </a:solidFill>
              </a:rPr>
              <a:t>address</a:t>
            </a:r>
            <a:endParaRPr lang="tr-TR" dirty="0">
              <a:solidFill>
                <a:schemeClr val="accent2">
                  <a:lumMod val="50000"/>
                </a:schemeClr>
              </a:solidFill>
            </a:endParaRPr>
          </a:p>
        </p:txBody>
      </p:sp>
      <p:sp>
        <p:nvSpPr>
          <p:cNvPr id="27" name="26 Metin kutusu"/>
          <p:cNvSpPr txBox="1"/>
          <p:nvPr/>
        </p:nvSpPr>
        <p:spPr>
          <a:xfrm>
            <a:off x="4614203" y="1758852"/>
            <a:ext cx="1294227" cy="646331"/>
          </a:xfrm>
          <a:prstGeom prst="rect">
            <a:avLst/>
          </a:prstGeom>
          <a:noFill/>
        </p:spPr>
        <p:txBody>
          <a:bodyPr wrap="square" rtlCol="0">
            <a:spAutoFit/>
          </a:bodyPr>
          <a:lstStyle/>
          <a:p>
            <a:r>
              <a:rPr lang="tr-TR" dirty="0" err="1">
                <a:solidFill>
                  <a:schemeClr val="accent2">
                    <a:lumMod val="50000"/>
                  </a:schemeClr>
                </a:solidFill>
              </a:rPr>
              <a:t>Physical</a:t>
            </a:r>
            <a:r>
              <a:rPr lang="tr-TR" dirty="0">
                <a:solidFill>
                  <a:schemeClr val="accent2">
                    <a:lumMod val="50000"/>
                  </a:schemeClr>
                </a:solidFill>
              </a:rPr>
              <a:t> </a:t>
            </a:r>
            <a:r>
              <a:rPr lang="tr-TR" dirty="0" err="1">
                <a:solidFill>
                  <a:schemeClr val="accent2">
                    <a:lumMod val="50000"/>
                  </a:schemeClr>
                </a:solidFill>
              </a:rPr>
              <a:t>address</a:t>
            </a:r>
            <a:endParaRPr lang="tr-TR" dirty="0">
              <a:solidFill>
                <a:schemeClr val="accent2">
                  <a:lumMod val="50000"/>
                </a:schemeClr>
              </a:solidFill>
            </a:endParaRPr>
          </a:p>
        </p:txBody>
      </p:sp>
      <p:sp>
        <p:nvSpPr>
          <p:cNvPr id="28" name="27 Dikdörtgen"/>
          <p:cNvSpPr/>
          <p:nvPr/>
        </p:nvSpPr>
        <p:spPr>
          <a:xfrm>
            <a:off x="3115993" y="3404381"/>
            <a:ext cx="865164" cy="71745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9" name="28 Dikdörtgen"/>
          <p:cNvSpPr/>
          <p:nvPr/>
        </p:nvSpPr>
        <p:spPr>
          <a:xfrm>
            <a:off x="3115993" y="4121834"/>
            <a:ext cx="865164" cy="28135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chemeClr val="accent5">
                    <a:lumMod val="50000"/>
                  </a:schemeClr>
                </a:solidFill>
              </a:rPr>
              <a:t>f</a:t>
            </a:r>
          </a:p>
        </p:txBody>
      </p:sp>
      <p:sp>
        <p:nvSpPr>
          <p:cNvPr id="30" name="29 Dikdörtgen"/>
          <p:cNvSpPr/>
          <p:nvPr/>
        </p:nvSpPr>
        <p:spPr>
          <a:xfrm>
            <a:off x="3115993" y="4403188"/>
            <a:ext cx="865164" cy="71745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cxnSp>
        <p:nvCxnSpPr>
          <p:cNvPr id="37" name="36 Düz Bağlayıcı"/>
          <p:cNvCxnSpPr/>
          <p:nvPr/>
        </p:nvCxnSpPr>
        <p:spPr>
          <a:xfrm>
            <a:off x="3389630" y="3657600"/>
            <a:ext cx="4086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38 Düz Bağlayıcı"/>
          <p:cNvCxnSpPr/>
          <p:nvPr/>
        </p:nvCxnSpPr>
        <p:spPr>
          <a:xfrm>
            <a:off x="3389630" y="3910818"/>
            <a:ext cx="4086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40 Düz Bağlayıcı"/>
          <p:cNvCxnSpPr/>
          <p:nvPr/>
        </p:nvCxnSpPr>
        <p:spPr>
          <a:xfrm>
            <a:off x="3389630" y="4726744"/>
            <a:ext cx="4086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42 Düz Bağlayıcı"/>
          <p:cNvCxnSpPr/>
          <p:nvPr/>
        </p:nvCxnSpPr>
        <p:spPr>
          <a:xfrm>
            <a:off x="3389630" y="4895557"/>
            <a:ext cx="4086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52 Düz Bağlayıcı"/>
          <p:cNvCxnSpPr/>
          <p:nvPr/>
        </p:nvCxnSpPr>
        <p:spPr>
          <a:xfrm>
            <a:off x="3981157" y="4262511"/>
            <a:ext cx="541607" cy="0"/>
          </a:xfrm>
          <a:prstGeom prst="line">
            <a:avLst/>
          </a:prstGeom>
          <a:ln>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54 Düz Ok Bağlayıcısı"/>
          <p:cNvCxnSpPr>
            <a:endCxn id="22" idx="2"/>
          </p:cNvCxnSpPr>
          <p:nvPr/>
        </p:nvCxnSpPr>
        <p:spPr>
          <a:xfrm flipV="1">
            <a:off x="4522764" y="2996418"/>
            <a:ext cx="0" cy="1266093"/>
          </a:xfrm>
          <a:prstGeom prst="straightConnector1">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0" name="59 Düz Bağlayıcı"/>
          <p:cNvCxnSpPr>
            <a:stCxn id="20" idx="2"/>
          </p:cNvCxnSpPr>
          <p:nvPr/>
        </p:nvCxnSpPr>
        <p:spPr>
          <a:xfrm>
            <a:off x="2377440" y="2996418"/>
            <a:ext cx="0" cy="1266093"/>
          </a:xfrm>
          <a:prstGeom prst="line">
            <a:avLst/>
          </a:prstGeom>
          <a:ln>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2" name="61 Düz Ok Bağlayıcısı"/>
          <p:cNvCxnSpPr>
            <a:endCxn id="29" idx="1"/>
          </p:cNvCxnSpPr>
          <p:nvPr/>
        </p:nvCxnSpPr>
        <p:spPr>
          <a:xfrm>
            <a:off x="2362688" y="4262511"/>
            <a:ext cx="753305" cy="0"/>
          </a:xfrm>
          <a:prstGeom prst="straightConnector1">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4" name="63 Sol Ayraç"/>
          <p:cNvSpPr/>
          <p:nvPr/>
        </p:nvSpPr>
        <p:spPr>
          <a:xfrm>
            <a:off x="2876159" y="3404381"/>
            <a:ext cx="239834" cy="717453"/>
          </a:xfrm>
          <a:prstGeom prst="leftBrace">
            <a:avLst/>
          </a:prstGeom>
          <a:ln>
            <a:solidFill>
              <a:schemeClr val="accent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tr-TR"/>
          </a:p>
        </p:txBody>
      </p:sp>
      <p:sp>
        <p:nvSpPr>
          <p:cNvPr id="65" name="64 Metin kutusu"/>
          <p:cNvSpPr txBox="1"/>
          <p:nvPr/>
        </p:nvSpPr>
        <p:spPr>
          <a:xfrm>
            <a:off x="2497356" y="3510708"/>
            <a:ext cx="252535" cy="400110"/>
          </a:xfrm>
          <a:prstGeom prst="rect">
            <a:avLst/>
          </a:prstGeom>
          <a:noFill/>
        </p:spPr>
        <p:txBody>
          <a:bodyPr wrap="square" rtlCol="0">
            <a:spAutoFit/>
          </a:bodyPr>
          <a:lstStyle/>
          <a:p>
            <a:r>
              <a:rPr lang="tr-TR" sz="2000" dirty="0">
                <a:solidFill>
                  <a:schemeClr val="accent2">
                    <a:lumMod val="50000"/>
                  </a:schemeClr>
                </a:solidFill>
              </a:rPr>
              <a:t>p</a:t>
            </a:r>
          </a:p>
        </p:txBody>
      </p:sp>
      <p:sp>
        <p:nvSpPr>
          <p:cNvPr id="66" name="65 Metin kutusu"/>
          <p:cNvSpPr txBox="1"/>
          <p:nvPr/>
        </p:nvSpPr>
        <p:spPr>
          <a:xfrm>
            <a:off x="3115993" y="5120641"/>
            <a:ext cx="865164" cy="646331"/>
          </a:xfrm>
          <a:prstGeom prst="rect">
            <a:avLst/>
          </a:prstGeom>
          <a:noFill/>
        </p:spPr>
        <p:txBody>
          <a:bodyPr wrap="square" rtlCol="0">
            <a:spAutoFit/>
          </a:bodyPr>
          <a:lstStyle/>
          <a:p>
            <a:r>
              <a:rPr lang="tr-TR" dirty="0" err="1">
                <a:solidFill>
                  <a:schemeClr val="accent6">
                    <a:lumMod val="50000"/>
                  </a:schemeClr>
                </a:solidFill>
              </a:rPr>
              <a:t>Page</a:t>
            </a:r>
            <a:r>
              <a:rPr lang="tr-TR" dirty="0">
                <a:solidFill>
                  <a:schemeClr val="accent6">
                    <a:lumMod val="50000"/>
                  </a:schemeClr>
                </a:solidFill>
              </a:rPr>
              <a:t> </a:t>
            </a:r>
            <a:r>
              <a:rPr lang="tr-TR" dirty="0" err="1">
                <a:solidFill>
                  <a:schemeClr val="accent6">
                    <a:lumMod val="50000"/>
                  </a:schemeClr>
                </a:solidFill>
              </a:rPr>
              <a:t>table</a:t>
            </a:r>
            <a:endParaRPr lang="tr-TR" dirty="0">
              <a:solidFill>
                <a:schemeClr val="accent6">
                  <a:lumMod val="50000"/>
                </a:schemeClr>
              </a:solidFill>
            </a:endParaRPr>
          </a:p>
        </p:txBody>
      </p:sp>
      <p:sp>
        <p:nvSpPr>
          <p:cNvPr id="68" name="67 Dikdörtgen"/>
          <p:cNvSpPr/>
          <p:nvPr/>
        </p:nvSpPr>
        <p:spPr>
          <a:xfrm>
            <a:off x="914398" y="2335238"/>
            <a:ext cx="956605" cy="1069144"/>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chemeClr val="accent1">
                    <a:lumMod val="50000"/>
                  </a:schemeClr>
                </a:solidFill>
              </a:rPr>
              <a:t>CPU</a:t>
            </a:r>
          </a:p>
        </p:txBody>
      </p:sp>
      <p:cxnSp>
        <p:nvCxnSpPr>
          <p:cNvPr id="70" name="69 Düz Ok Bağlayıcısı"/>
          <p:cNvCxnSpPr>
            <a:stCxn id="68" idx="3"/>
            <a:endCxn id="20" idx="1"/>
          </p:cNvCxnSpPr>
          <p:nvPr/>
        </p:nvCxnSpPr>
        <p:spPr>
          <a:xfrm flipV="1">
            <a:off x="1871003" y="2869809"/>
            <a:ext cx="260252" cy="1"/>
          </a:xfrm>
          <a:prstGeom prst="straightConnector1">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2"/>
          <p:cNvSpPr txBox="1">
            <a:spLocks noChangeArrowheads="1"/>
          </p:cNvSpPr>
          <p:nvPr/>
        </p:nvSpPr>
        <p:spPr>
          <a:xfrm>
            <a:off x="0" y="0"/>
            <a:ext cx="9144000" cy="685800"/>
          </a:xfrm>
          <a:prstGeom prst="rect">
            <a:avLst/>
          </a:prstGeom>
          <a:solidFill>
            <a:srgbClr val="800000"/>
          </a:solidFill>
        </p:spPr>
        <p:txBody>
          <a:bodyPr/>
          <a:lstStyle>
            <a:lvl1pPr algn="ctr" defTabSz="457200" rtl="0" eaLnBrk="1" latinLnBrk="0" hangingPunct="1">
              <a:spcBef>
                <a:spcPct val="0"/>
              </a:spcBef>
              <a:buNone/>
              <a:defRPr sz="4400" kern="1200">
                <a:solidFill>
                  <a:schemeClr val="tx2"/>
                </a:solidFill>
                <a:latin typeface="+mj-lt"/>
                <a:ea typeface="+mj-ea"/>
                <a:cs typeface="+mj-cs"/>
              </a:defRPr>
            </a:lvl1pPr>
          </a:lstStyle>
          <a:p>
            <a:r>
              <a:rPr lang="en-US">
                <a:solidFill>
                  <a:srgbClr val="FFFFFF"/>
                </a:solidFill>
              </a:rPr>
              <a:t>Address Translation Architecture </a:t>
            </a:r>
            <a:endParaRPr lang="en-US" sz="3600">
              <a:solidFill>
                <a:srgbClr val="FFFFFF"/>
              </a:solidFill>
            </a:endParaRPr>
          </a:p>
        </p:txBody>
      </p:sp>
      <p:sp>
        <p:nvSpPr>
          <p:cNvPr id="40" name="Text Box 4"/>
          <p:cNvSpPr txBox="1">
            <a:spLocks noChangeArrowheads="1"/>
          </p:cNvSpPr>
          <p:nvPr/>
        </p:nvSpPr>
        <p:spPr bwMode="auto">
          <a:xfrm>
            <a:off x="2916238" y="6092825"/>
            <a:ext cx="2735262" cy="528638"/>
          </a:xfrm>
          <a:prstGeom prst="rect">
            <a:avLst/>
          </a:prstGeom>
          <a:solidFill>
            <a:srgbClr val="FFCC99"/>
          </a:solidFill>
          <a:ln w="9525">
            <a:solidFill>
              <a:srgbClr val="003366"/>
            </a:solidFill>
            <a:miter lim="800000"/>
            <a:headEnd/>
            <a:tailEnd/>
          </a:ln>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tr-TR" sz="2800"/>
              <a:t>Paging hardware</a:t>
            </a:r>
          </a:p>
        </p:txBody>
      </p:sp>
    </p:spTree>
    <p:extLst>
      <p:ext uri="{BB962C8B-B14F-4D97-AF65-F5344CB8AC3E}">
        <p14:creationId xmlns:p14="http://schemas.microsoft.com/office/powerpoint/2010/main" val="1773967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9144000" cy="685800"/>
          </a:xfrm>
        </p:spPr>
        <p:txBody>
          <a:bodyPr/>
          <a:lstStyle/>
          <a:p>
            <a:pPr eaLnBrk="1" hangingPunct="1"/>
            <a:r>
              <a:rPr lang="en-US"/>
              <a:t>Implementation of Page Table</a:t>
            </a:r>
          </a:p>
        </p:txBody>
      </p:sp>
      <p:sp>
        <p:nvSpPr>
          <p:cNvPr id="533507" name="Rectangle 3"/>
          <p:cNvSpPr>
            <a:spLocks noGrp="1" noChangeArrowheads="1"/>
          </p:cNvSpPr>
          <p:nvPr>
            <p:ph type="body" idx="1"/>
          </p:nvPr>
        </p:nvSpPr>
        <p:spPr>
          <a:xfrm>
            <a:off x="323850" y="1125538"/>
            <a:ext cx="8502650" cy="5021262"/>
          </a:xfrm>
        </p:spPr>
        <p:txBody>
          <a:bodyPr>
            <a:normAutofit fontScale="92500"/>
          </a:bodyPr>
          <a:lstStyle/>
          <a:p>
            <a:pPr eaLnBrk="1" hangingPunct="1"/>
            <a:r>
              <a:rPr lang="en-US" sz="2800" dirty="0">
                <a:latin typeface="+mj-lt"/>
              </a:rPr>
              <a:t>Page table is kept in main memory.</a:t>
            </a:r>
          </a:p>
          <a:p>
            <a:pPr eaLnBrk="1" hangingPunct="1"/>
            <a:r>
              <a:rPr lang="en-US" sz="2800" dirty="0">
                <a:solidFill>
                  <a:srgbClr val="CC3300"/>
                </a:solidFill>
                <a:latin typeface="+mj-lt"/>
              </a:rPr>
              <a:t>Page-table base register </a:t>
            </a:r>
            <a:r>
              <a:rPr lang="en-US" sz="2800" i="1" dirty="0">
                <a:solidFill>
                  <a:srgbClr val="CC3300"/>
                </a:solidFill>
                <a:latin typeface="+mj-lt"/>
              </a:rPr>
              <a:t>(</a:t>
            </a:r>
            <a:r>
              <a:rPr lang="en-US" sz="2800" dirty="0">
                <a:solidFill>
                  <a:srgbClr val="CC3300"/>
                </a:solidFill>
                <a:latin typeface="+mj-lt"/>
              </a:rPr>
              <a:t>PTBR)</a:t>
            </a:r>
            <a:r>
              <a:rPr lang="en-US" sz="2800" dirty="0">
                <a:latin typeface="+mj-lt"/>
              </a:rPr>
              <a:t> points to the page table.</a:t>
            </a:r>
          </a:p>
          <a:p>
            <a:pPr eaLnBrk="1" hangingPunct="1"/>
            <a:r>
              <a:rPr lang="en-US" sz="2800" dirty="0">
                <a:solidFill>
                  <a:srgbClr val="CC3300"/>
                </a:solidFill>
                <a:latin typeface="+mj-lt"/>
              </a:rPr>
              <a:t>Page-table length register (P</a:t>
            </a:r>
            <a:r>
              <a:rPr lang="tr-TR" sz="2800" dirty="0">
                <a:solidFill>
                  <a:srgbClr val="CC3300"/>
                </a:solidFill>
                <a:latin typeface="+mj-lt"/>
              </a:rPr>
              <a:t>T</a:t>
            </a:r>
            <a:r>
              <a:rPr lang="en-US" sz="2800" dirty="0">
                <a:solidFill>
                  <a:srgbClr val="CC3300"/>
                </a:solidFill>
                <a:latin typeface="+mj-lt"/>
              </a:rPr>
              <a:t>LR)</a:t>
            </a:r>
            <a:r>
              <a:rPr lang="en-US" sz="2800" dirty="0">
                <a:latin typeface="+mj-lt"/>
              </a:rPr>
              <a:t> indicates size of the page table.</a:t>
            </a:r>
          </a:p>
          <a:p>
            <a:pPr eaLnBrk="1" hangingPunct="1"/>
            <a:r>
              <a:rPr lang="tr-TR" sz="2800" dirty="0">
                <a:solidFill>
                  <a:schemeClr val="accent2"/>
                </a:solidFill>
                <a:latin typeface="+mj-lt"/>
              </a:rPr>
              <a:t>Problem:</a:t>
            </a:r>
            <a:r>
              <a:rPr lang="tr-TR" sz="2800" dirty="0">
                <a:latin typeface="+mj-lt"/>
              </a:rPr>
              <a:t> E</a:t>
            </a:r>
            <a:r>
              <a:rPr lang="en-US" sz="2800" dirty="0">
                <a:latin typeface="+mj-lt"/>
              </a:rPr>
              <a:t>very data/instruction access requires two memory accesses</a:t>
            </a:r>
            <a:r>
              <a:rPr lang="tr-TR" sz="2800" dirty="0">
                <a:latin typeface="+mj-lt"/>
              </a:rPr>
              <a:t>:</a:t>
            </a:r>
          </a:p>
          <a:p>
            <a:pPr lvl="1" eaLnBrk="1" hangingPunct="1"/>
            <a:r>
              <a:rPr lang="tr-TR" sz="2400" dirty="0">
                <a:latin typeface="+mj-lt"/>
              </a:rPr>
              <a:t>o</a:t>
            </a:r>
            <a:r>
              <a:rPr lang="en-US" sz="2400" dirty="0">
                <a:latin typeface="+mj-lt"/>
              </a:rPr>
              <a:t>ne for the page table and </a:t>
            </a:r>
            <a:endParaRPr lang="tr-TR" sz="2400" dirty="0">
              <a:latin typeface="+mj-lt"/>
            </a:endParaRPr>
          </a:p>
          <a:p>
            <a:pPr lvl="1" eaLnBrk="1" hangingPunct="1"/>
            <a:r>
              <a:rPr lang="en-US" sz="2400" dirty="0">
                <a:latin typeface="+mj-lt"/>
              </a:rPr>
              <a:t>one for the data/instruction.</a:t>
            </a:r>
          </a:p>
          <a:p>
            <a:pPr eaLnBrk="1" hangingPunct="1"/>
            <a:r>
              <a:rPr lang="tr-TR" sz="2800" dirty="0">
                <a:solidFill>
                  <a:schemeClr val="accent2"/>
                </a:solidFill>
                <a:latin typeface="+mj-lt"/>
              </a:rPr>
              <a:t>Solution:</a:t>
            </a:r>
            <a:r>
              <a:rPr lang="tr-TR" sz="2800" dirty="0">
                <a:latin typeface="+mj-lt"/>
              </a:rPr>
              <a:t> </a:t>
            </a:r>
            <a:r>
              <a:rPr lang="en-US" sz="2800" dirty="0">
                <a:latin typeface="+mj-lt"/>
              </a:rPr>
              <a:t>The two memory access problem can be solved by the use of a special fast-lookup hardware cache called </a:t>
            </a:r>
            <a:r>
              <a:rPr lang="en-US" sz="2800" dirty="0">
                <a:solidFill>
                  <a:srgbClr val="CC3300"/>
                </a:solidFill>
                <a:latin typeface="+mj-lt"/>
              </a:rPr>
              <a:t>associative memory</a:t>
            </a:r>
            <a:r>
              <a:rPr lang="en-US" sz="2800" dirty="0">
                <a:latin typeface="+mj-lt"/>
              </a:rPr>
              <a:t> or </a:t>
            </a:r>
            <a:r>
              <a:rPr lang="en-US" sz="2800" dirty="0">
                <a:solidFill>
                  <a:srgbClr val="CC3300"/>
                </a:solidFill>
                <a:latin typeface="+mj-lt"/>
              </a:rPr>
              <a:t>translation look-aside buffers (TLBs)</a:t>
            </a:r>
          </a:p>
        </p:txBody>
      </p:sp>
    </p:spTree>
    <p:extLst>
      <p:ext uri="{BB962C8B-B14F-4D97-AF65-F5344CB8AC3E}">
        <p14:creationId xmlns:p14="http://schemas.microsoft.com/office/powerpoint/2010/main" val="3834585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3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35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35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35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350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3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Associative Memory</a:t>
            </a:r>
          </a:p>
        </p:txBody>
      </p:sp>
      <p:sp>
        <p:nvSpPr>
          <p:cNvPr id="28675" name="Rectangle 3"/>
          <p:cNvSpPr>
            <a:spLocks noGrp="1" noChangeArrowheads="1"/>
          </p:cNvSpPr>
          <p:nvPr>
            <p:ph type="body" idx="1"/>
          </p:nvPr>
        </p:nvSpPr>
        <p:spPr>
          <a:xfrm>
            <a:off x="611188" y="1052513"/>
            <a:ext cx="8137525" cy="5184775"/>
          </a:xfrm>
        </p:spPr>
        <p:txBody>
          <a:bodyPr>
            <a:normAutofit lnSpcReduction="10000"/>
          </a:bodyPr>
          <a:lstStyle/>
          <a:p>
            <a:pPr eaLnBrk="1" hangingPunct="1"/>
            <a:r>
              <a:rPr lang="en-US" dirty="0">
                <a:latin typeface="+mj-lt"/>
              </a:rPr>
              <a:t>Associative memory – parallel search </a:t>
            </a:r>
          </a:p>
          <a:p>
            <a:pPr eaLnBrk="1" hangingPunct="1"/>
            <a:endParaRPr lang="en-US" dirty="0">
              <a:latin typeface="+mj-lt"/>
            </a:endParaRPr>
          </a:p>
          <a:p>
            <a:pPr eaLnBrk="1" hangingPunct="1"/>
            <a:endParaRPr lang="en-US" dirty="0">
              <a:latin typeface="+mj-lt"/>
            </a:endParaRPr>
          </a:p>
          <a:p>
            <a:pPr eaLnBrk="1" hangingPunct="1"/>
            <a:endParaRPr lang="en-US" dirty="0">
              <a:latin typeface="+mj-lt"/>
            </a:endParaRPr>
          </a:p>
          <a:p>
            <a:pPr eaLnBrk="1" hangingPunct="1"/>
            <a:endParaRPr lang="en-US" dirty="0">
              <a:latin typeface="+mj-lt"/>
            </a:endParaRPr>
          </a:p>
          <a:p>
            <a:pPr eaLnBrk="1" hangingPunct="1"/>
            <a:endParaRPr lang="en-US" dirty="0">
              <a:latin typeface="+mj-lt"/>
            </a:endParaRPr>
          </a:p>
          <a:p>
            <a:pPr eaLnBrk="1" hangingPunct="1"/>
            <a:r>
              <a:rPr lang="en-US" dirty="0">
                <a:latin typeface="+mj-lt"/>
              </a:rPr>
              <a:t>Address translation (</a:t>
            </a:r>
            <a:r>
              <a:rPr lang="tr-TR" dirty="0">
                <a:latin typeface="+mj-lt"/>
              </a:rPr>
              <a:t>p</a:t>
            </a:r>
            <a:r>
              <a:rPr lang="en-US" dirty="0">
                <a:latin typeface="+mj-lt"/>
              </a:rPr>
              <a:t>, </a:t>
            </a:r>
            <a:r>
              <a:rPr lang="tr-TR" dirty="0">
                <a:latin typeface="+mj-lt"/>
              </a:rPr>
              <a:t>d</a:t>
            </a:r>
            <a:r>
              <a:rPr lang="en-US" dirty="0">
                <a:latin typeface="+mj-lt"/>
              </a:rPr>
              <a:t>)</a:t>
            </a:r>
          </a:p>
          <a:p>
            <a:pPr marL="628650" lvl="1" eaLnBrk="1" hangingPunct="1"/>
            <a:r>
              <a:rPr lang="en-US" dirty="0">
                <a:latin typeface="+mj-lt"/>
              </a:rPr>
              <a:t>If </a:t>
            </a:r>
            <a:r>
              <a:rPr lang="tr-TR" dirty="0">
                <a:latin typeface="+mj-lt"/>
              </a:rPr>
              <a:t>p </a:t>
            </a:r>
            <a:r>
              <a:rPr lang="en-US" dirty="0">
                <a:latin typeface="+mj-lt"/>
              </a:rPr>
              <a:t>is in associative register, get frame # out. </a:t>
            </a:r>
          </a:p>
          <a:p>
            <a:pPr marL="628650" lvl="1" eaLnBrk="1" hangingPunct="1"/>
            <a:r>
              <a:rPr lang="en-US" dirty="0">
                <a:latin typeface="+mj-lt"/>
              </a:rPr>
              <a:t>Otherwise get frame # from page table in memory</a:t>
            </a:r>
            <a:endParaRPr lang="tr-TR" dirty="0">
              <a:latin typeface="+mj-lt"/>
            </a:endParaRPr>
          </a:p>
          <a:p>
            <a:pPr eaLnBrk="1" hangingPunct="1"/>
            <a:r>
              <a:rPr lang="tr-TR" dirty="0" err="1">
                <a:latin typeface="+mj-lt"/>
              </a:rPr>
              <a:t>Search</a:t>
            </a:r>
            <a:r>
              <a:rPr lang="tr-TR" dirty="0">
                <a:latin typeface="+mj-lt"/>
              </a:rPr>
              <a:t> is </a:t>
            </a:r>
            <a:r>
              <a:rPr lang="tr-TR" dirty="0" err="1">
                <a:latin typeface="+mj-lt"/>
              </a:rPr>
              <a:t>fast</a:t>
            </a:r>
            <a:endParaRPr lang="tr-TR" dirty="0">
              <a:latin typeface="+mj-lt"/>
            </a:endParaRPr>
          </a:p>
          <a:p>
            <a:pPr eaLnBrk="1" hangingPunct="1"/>
            <a:r>
              <a:rPr lang="tr-TR" dirty="0">
                <a:latin typeface="+mj-lt"/>
              </a:rPr>
              <a:t>TLB </a:t>
            </a:r>
            <a:r>
              <a:rPr lang="tr-TR" dirty="0" err="1">
                <a:latin typeface="+mj-lt"/>
              </a:rPr>
              <a:t>contains</a:t>
            </a:r>
            <a:r>
              <a:rPr lang="tr-TR" dirty="0">
                <a:latin typeface="+mj-lt"/>
              </a:rPr>
              <a:t> </a:t>
            </a:r>
            <a:r>
              <a:rPr lang="tr-TR" dirty="0" err="1">
                <a:latin typeface="+mj-lt"/>
              </a:rPr>
              <a:t>some</a:t>
            </a:r>
            <a:r>
              <a:rPr lang="tr-TR" dirty="0">
                <a:latin typeface="+mj-lt"/>
              </a:rPr>
              <a:t> of </a:t>
            </a:r>
            <a:r>
              <a:rPr lang="tr-TR" dirty="0" err="1">
                <a:latin typeface="+mj-lt"/>
              </a:rPr>
              <a:t>the</a:t>
            </a:r>
            <a:r>
              <a:rPr lang="tr-TR" dirty="0">
                <a:latin typeface="+mj-lt"/>
              </a:rPr>
              <a:t> </a:t>
            </a:r>
            <a:r>
              <a:rPr lang="tr-TR" dirty="0" err="1">
                <a:latin typeface="+mj-lt"/>
              </a:rPr>
              <a:t>page</a:t>
            </a:r>
            <a:r>
              <a:rPr lang="tr-TR" dirty="0">
                <a:latin typeface="+mj-lt"/>
              </a:rPr>
              <a:t> </a:t>
            </a:r>
            <a:r>
              <a:rPr lang="tr-TR" dirty="0" err="1">
                <a:latin typeface="+mj-lt"/>
              </a:rPr>
              <a:t>table</a:t>
            </a:r>
            <a:r>
              <a:rPr lang="tr-TR" dirty="0">
                <a:latin typeface="+mj-lt"/>
              </a:rPr>
              <a:t> </a:t>
            </a:r>
            <a:r>
              <a:rPr lang="tr-TR" dirty="0" err="1">
                <a:latin typeface="+mj-lt"/>
              </a:rPr>
              <a:t>entries</a:t>
            </a:r>
            <a:r>
              <a:rPr lang="tr-TR" dirty="0">
                <a:latin typeface="+mj-lt"/>
              </a:rPr>
              <a:t> (64 – 1024) but not </a:t>
            </a:r>
            <a:r>
              <a:rPr lang="tr-TR" dirty="0" err="1">
                <a:latin typeface="+mj-lt"/>
              </a:rPr>
              <a:t>all</a:t>
            </a:r>
            <a:endParaRPr lang="tr-TR" dirty="0">
              <a:latin typeface="+mj-lt"/>
            </a:endParaRPr>
          </a:p>
          <a:p>
            <a:r>
              <a:rPr lang="en-US" dirty="0"/>
              <a:t>Part of the chip</a:t>
            </a:r>
            <a:r>
              <a:rPr lang="en-US" dirty="0">
                <a:hlinkClick r:id="rId2" tooltip="Memory management unit"/>
              </a:rPr>
              <a:t>’</a:t>
            </a:r>
            <a:r>
              <a:rPr lang="en-US" dirty="0"/>
              <a:t>s memory management unit (MMU)</a:t>
            </a:r>
            <a:endParaRPr lang="en-US" dirty="0">
              <a:latin typeface="+mj-lt"/>
            </a:endParaRPr>
          </a:p>
          <a:p>
            <a:pPr marL="628650" lvl="1" eaLnBrk="1" hangingPunct="1"/>
            <a:endParaRPr lang="en-US" dirty="0">
              <a:latin typeface="+mj-lt"/>
            </a:endParaRPr>
          </a:p>
        </p:txBody>
      </p:sp>
      <p:sp>
        <p:nvSpPr>
          <p:cNvPr id="28676" name="Rectangle 4"/>
          <p:cNvSpPr>
            <a:spLocks noChangeArrowheads="1"/>
          </p:cNvSpPr>
          <p:nvPr/>
        </p:nvSpPr>
        <p:spPr bwMode="auto">
          <a:xfrm>
            <a:off x="3124200" y="2009775"/>
            <a:ext cx="2895600" cy="1219200"/>
          </a:xfrm>
          <a:prstGeom prst="rect">
            <a:avLst/>
          </a:prstGeom>
          <a:solidFill>
            <a:schemeClr val="bg1"/>
          </a:solidFill>
          <a:ln w="9525">
            <a:solidFill>
              <a:schemeClr val="tx1"/>
            </a:solidFill>
            <a:miter lim="800000"/>
            <a:headEnd/>
            <a:tailEnd/>
          </a:ln>
        </p:spPr>
        <p:txBody>
          <a:bodyPr wrap="none" anchor="ctr"/>
          <a:lstStyle/>
          <a:p>
            <a:pPr eaLnBrk="1" hangingPunct="1"/>
            <a:endParaRPr lang="tr-TR"/>
          </a:p>
        </p:txBody>
      </p:sp>
      <p:sp>
        <p:nvSpPr>
          <p:cNvPr id="28677" name="Line 5"/>
          <p:cNvSpPr>
            <a:spLocks noChangeShapeType="1"/>
          </p:cNvSpPr>
          <p:nvPr/>
        </p:nvSpPr>
        <p:spPr bwMode="auto">
          <a:xfrm>
            <a:off x="4572000" y="1552575"/>
            <a:ext cx="0" cy="1676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678" name="Line 6"/>
          <p:cNvSpPr>
            <a:spLocks noChangeShapeType="1"/>
          </p:cNvSpPr>
          <p:nvPr/>
        </p:nvSpPr>
        <p:spPr bwMode="auto">
          <a:xfrm>
            <a:off x="3124200" y="2314575"/>
            <a:ext cx="2895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679" name="Line 7"/>
          <p:cNvSpPr>
            <a:spLocks noChangeShapeType="1"/>
          </p:cNvSpPr>
          <p:nvPr/>
        </p:nvSpPr>
        <p:spPr bwMode="auto">
          <a:xfrm>
            <a:off x="3124200" y="2619375"/>
            <a:ext cx="2895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680" name="Line 8"/>
          <p:cNvSpPr>
            <a:spLocks noChangeShapeType="1"/>
          </p:cNvSpPr>
          <p:nvPr/>
        </p:nvSpPr>
        <p:spPr bwMode="auto">
          <a:xfrm>
            <a:off x="3124200" y="3000375"/>
            <a:ext cx="2895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681" name="Rectangle 9"/>
          <p:cNvSpPr>
            <a:spLocks noChangeArrowheads="1"/>
          </p:cNvSpPr>
          <p:nvPr/>
        </p:nvSpPr>
        <p:spPr bwMode="auto">
          <a:xfrm>
            <a:off x="3429000" y="1628775"/>
            <a:ext cx="1295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en-US" sz="1400">
                <a:latin typeface="Helvetica" charset="0"/>
              </a:rPr>
              <a:t>Page #</a:t>
            </a:r>
          </a:p>
        </p:txBody>
      </p:sp>
      <p:sp>
        <p:nvSpPr>
          <p:cNvPr id="28682" name="Rectangle 10"/>
          <p:cNvSpPr>
            <a:spLocks noChangeArrowheads="1"/>
          </p:cNvSpPr>
          <p:nvPr/>
        </p:nvSpPr>
        <p:spPr bwMode="auto">
          <a:xfrm>
            <a:off x="4800600" y="1628775"/>
            <a:ext cx="1295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en-US" sz="1400">
                <a:latin typeface="Helvetica" charset="0"/>
              </a:rPr>
              <a:t>Frame #</a:t>
            </a:r>
          </a:p>
        </p:txBody>
      </p:sp>
    </p:spTree>
    <p:extLst>
      <p:ext uri="{BB962C8B-B14F-4D97-AF65-F5344CB8AC3E}">
        <p14:creationId xmlns:p14="http://schemas.microsoft.com/office/powerpoint/2010/main" val="3799354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6350"/>
            <a:ext cx="9144000" cy="685800"/>
          </a:xfrm>
          <a:solidFill>
            <a:srgbClr val="800000"/>
          </a:solidFill>
        </p:spPr>
        <p:txBody>
          <a:bodyPr>
            <a:normAutofit fontScale="90000"/>
          </a:bodyPr>
          <a:lstStyle/>
          <a:p>
            <a:pPr eaLnBrk="1" hangingPunct="1"/>
            <a:r>
              <a:rPr lang="en-US" dirty="0">
                <a:solidFill>
                  <a:srgbClr val="FFFFFF"/>
                </a:solidFill>
              </a:rPr>
              <a:t>Paging Hardware </a:t>
            </a:r>
            <a:r>
              <a:rPr lang="tr-TR" dirty="0">
                <a:solidFill>
                  <a:srgbClr val="FFFFFF"/>
                </a:solidFill>
              </a:rPr>
              <a:t>w</a:t>
            </a:r>
            <a:r>
              <a:rPr lang="en-US" dirty="0" err="1">
                <a:solidFill>
                  <a:srgbClr val="FFFFFF"/>
                </a:solidFill>
              </a:rPr>
              <a:t>ith</a:t>
            </a:r>
            <a:r>
              <a:rPr lang="en-US" dirty="0">
                <a:solidFill>
                  <a:srgbClr val="FFFFFF"/>
                </a:solidFill>
              </a:rPr>
              <a:t> TLB</a:t>
            </a:r>
            <a:endParaRPr lang="en-US" sz="3600" dirty="0">
              <a:solidFill>
                <a:srgbClr val="FFFFFF"/>
              </a:solidFill>
            </a:endParaRPr>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l="1378" t="1137" r="1543" b="1137"/>
          <a:stretch>
            <a:fillRect/>
          </a:stretch>
        </p:blipFill>
        <p:spPr bwMode="auto">
          <a:xfrm>
            <a:off x="1042988" y="1125538"/>
            <a:ext cx="6696075" cy="5057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cmpd="thickThin">
                <a:solidFill>
                  <a:srgbClr val="000000"/>
                </a:solidFill>
                <a:miter lim="800000"/>
                <a:headEnd/>
                <a:tailEnd/>
              </a14:hiddenLine>
            </a:ext>
          </a:extLst>
        </p:spPr>
      </p:pic>
      <p:sp>
        <p:nvSpPr>
          <p:cNvPr id="29700" name="Text Box 6"/>
          <p:cNvSpPr txBox="1">
            <a:spLocks noChangeArrowheads="1"/>
          </p:cNvSpPr>
          <p:nvPr/>
        </p:nvSpPr>
        <p:spPr bwMode="auto">
          <a:xfrm>
            <a:off x="468313" y="6237288"/>
            <a:ext cx="34559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endParaRPr lang="tr-TR" sz="2400"/>
          </a:p>
        </p:txBody>
      </p:sp>
      <p:grpSp>
        <p:nvGrpSpPr>
          <p:cNvPr id="2" name="Group 9"/>
          <p:cNvGrpSpPr>
            <a:grpSpLocks/>
          </p:cNvGrpSpPr>
          <p:nvPr/>
        </p:nvGrpSpPr>
        <p:grpSpPr bwMode="auto">
          <a:xfrm>
            <a:off x="611188" y="4652963"/>
            <a:ext cx="4751387" cy="2051050"/>
            <a:chOff x="385" y="2931"/>
            <a:chExt cx="2993" cy="1292"/>
          </a:xfrm>
        </p:grpSpPr>
        <p:sp>
          <p:nvSpPr>
            <p:cNvPr id="29702" name="Line 5"/>
            <p:cNvSpPr>
              <a:spLocks noChangeShapeType="1"/>
            </p:cNvSpPr>
            <p:nvPr/>
          </p:nvSpPr>
          <p:spPr bwMode="auto">
            <a:xfrm flipH="1">
              <a:off x="1338" y="3113"/>
              <a:ext cx="408" cy="816"/>
            </a:xfrm>
            <a:prstGeom prst="line">
              <a:avLst/>
            </a:prstGeom>
            <a:noFill/>
            <a:ln w="38100">
              <a:solidFill>
                <a:srgbClr val="CC33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9703" name="Text Box 7"/>
            <p:cNvSpPr txBox="1">
              <a:spLocks noChangeArrowheads="1"/>
            </p:cNvSpPr>
            <p:nvPr/>
          </p:nvSpPr>
          <p:spPr bwMode="auto">
            <a:xfrm>
              <a:off x="385" y="3929"/>
              <a:ext cx="2993" cy="294"/>
            </a:xfrm>
            <a:prstGeom prst="rect">
              <a:avLst/>
            </a:prstGeom>
            <a:noFill/>
            <a:ln w="9525">
              <a:solidFill>
                <a:srgbClr val="CC33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tr-TR" sz="2400"/>
                <a:t>Page # and frame # is added to TLB</a:t>
              </a:r>
            </a:p>
          </p:txBody>
        </p:sp>
        <p:sp>
          <p:nvSpPr>
            <p:cNvPr id="29704" name="Oval 8"/>
            <p:cNvSpPr>
              <a:spLocks noChangeArrowheads="1"/>
            </p:cNvSpPr>
            <p:nvPr/>
          </p:nvSpPr>
          <p:spPr bwMode="auto">
            <a:xfrm>
              <a:off x="1519" y="2931"/>
              <a:ext cx="681" cy="227"/>
            </a:xfrm>
            <a:prstGeom prst="ellipse">
              <a:avLst/>
            </a:prstGeom>
            <a:noFill/>
            <a:ln w="9525">
              <a:solidFill>
                <a:srgbClr val="CC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1" hangingPunct="1"/>
              <a:endParaRPr lang="tr-TR"/>
            </a:p>
          </p:txBody>
        </p:sp>
      </p:grpSp>
    </p:spTree>
    <p:extLst>
      <p:ext uri="{BB962C8B-B14F-4D97-AF65-F5344CB8AC3E}">
        <p14:creationId xmlns:p14="http://schemas.microsoft.com/office/powerpoint/2010/main" val="2459229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0B36-AD78-9E42-BA99-50A5C66E66FD}"/>
              </a:ext>
            </a:extLst>
          </p:cNvPr>
          <p:cNvSpPr>
            <a:spLocks noGrp="1"/>
          </p:cNvSpPr>
          <p:nvPr>
            <p:ph type="title"/>
          </p:nvPr>
        </p:nvSpPr>
        <p:spPr/>
        <p:txBody>
          <a:bodyPr/>
          <a:lstStyle/>
          <a:p>
            <a:r>
              <a:rPr lang="en-TR" dirty="0"/>
              <a:t>TLB Numbers</a:t>
            </a:r>
          </a:p>
        </p:txBody>
      </p:sp>
      <p:sp>
        <p:nvSpPr>
          <p:cNvPr id="3" name="Content Placeholder 2">
            <a:extLst>
              <a:ext uri="{FF2B5EF4-FFF2-40B4-BE49-F238E27FC236}">
                <a16:creationId xmlns:a16="http://schemas.microsoft.com/office/drawing/2014/main" id="{FEE6ECE4-A726-6A4F-A46C-501B845CBE7F}"/>
              </a:ext>
            </a:extLst>
          </p:cNvPr>
          <p:cNvSpPr>
            <a:spLocks noGrp="1"/>
          </p:cNvSpPr>
          <p:nvPr>
            <p:ph idx="1"/>
          </p:nvPr>
        </p:nvSpPr>
        <p:spPr/>
        <p:txBody>
          <a:bodyPr/>
          <a:lstStyle/>
          <a:p>
            <a:r>
              <a:rPr lang="en-US" dirty="0"/>
              <a:t>These are typical performance levels of a TLB:</a:t>
            </a:r>
          </a:p>
          <a:p>
            <a:r>
              <a:rPr lang="en-US" dirty="0"/>
              <a:t>Size: 12 bits – 4,096 entries</a:t>
            </a:r>
          </a:p>
          <a:p>
            <a:r>
              <a:rPr lang="en-US" dirty="0"/>
              <a:t>Hit time: 0.5 – 1 clock cycle</a:t>
            </a:r>
          </a:p>
          <a:p>
            <a:r>
              <a:rPr lang="en-US" dirty="0"/>
              <a:t>Miss penalty: 10 – 100 clock cycles</a:t>
            </a:r>
          </a:p>
          <a:p>
            <a:r>
              <a:rPr lang="en-US" dirty="0"/>
              <a:t>Miss rate: 0.01 – 1% (20–40% for sparse/graph applications)</a:t>
            </a:r>
          </a:p>
          <a:p>
            <a:endParaRPr lang="en-TR" dirty="0"/>
          </a:p>
        </p:txBody>
      </p:sp>
      <p:sp>
        <p:nvSpPr>
          <p:cNvPr id="4" name="Footer Placeholder 3">
            <a:extLst>
              <a:ext uri="{FF2B5EF4-FFF2-40B4-BE49-F238E27FC236}">
                <a16:creationId xmlns:a16="http://schemas.microsoft.com/office/drawing/2014/main" id="{988DE4A1-0678-3C47-9508-C15E539F715D}"/>
              </a:ext>
            </a:extLst>
          </p:cNvPr>
          <p:cNvSpPr>
            <a:spLocks noGrp="1"/>
          </p:cNvSpPr>
          <p:nvPr>
            <p:ph type="ftr" sz="quarter" idx="11"/>
          </p:nvPr>
        </p:nvSpPr>
        <p:spPr/>
        <p:txBody>
          <a:bodyPr/>
          <a:lstStyle/>
          <a:p>
            <a:r>
              <a:rPr lang="en-US"/>
              <a:t>Operating Systems-COMP 304</a:t>
            </a:r>
            <a:endParaRPr lang="en-US" dirty="0"/>
          </a:p>
        </p:txBody>
      </p:sp>
      <p:sp>
        <p:nvSpPr>
          <p:cNvPr id="5" name="Slide Number Placeholder 4">
            <a:extLst>
              <a:ext uri="{FF2B5EF4-FFF2-40B4-BE49-F238E27FC236}">
                <a16:creationId xmlns:a16="http://schemas.microsoft.com/office/drawing/2014/main" id="{3CDD5BD0-EF31-EB47-94E3-2063C1A1C4A8}"/>
              </a:ext>
            </a:extLst>
          </p:cNvPr>
          <p:cNvSpPr>
            <a:spLocks noGrp="1"/>
          </p:cNvSpPr>
          <p:nvPr>
            <p:ph type="sldNum" sz="quarter" idx="12"/>
          </p:nvPr>
        </p:nvSpPr>
        <p:spPr/>
        <p:txBody>
          <a:bodyPr/>
          <a:lstStyle/>
          <a:p>
            <a:fld id="{7C498DDC-E19A-3A4A-A0E1-4DF8B8C13340}" type="slidenum">
              <a:rPr lang="en-US" smtClean="0"/>
              <a:t>26</a:t>
            </a:fld>
            <a:endParaRPr lang="en-US"/>
          </a:p>
        </p:txBody>
      </p:sp>
    </p:spTree>
    <p:extLst>
      <p:ext uri="{BB962C8B-B14F-4D97-AF65-F5344CB8AC3E}">
        <p14:creationId xmlns:p14="http://schemas.microsoft.com/office/powerpoint/2010/main" val="4151112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9525"/>
            <a:ext cx="9144000" cy="685800"/>
          </a:xfrm>
        </p:spPr>
        <p:txBody>
          <a:bodyPr/>
          <a:lstStyle/>
          <a:p>
            <a:pPr eaLnBrk="1" hangingPunct="1"/>
            <a:r>
              <a:rPr lang="tr-TR"/>
              <a:t>v</a:t>
            </a:r>
            <a:r>
              <a:rPr lang="en-US"/>
              <a:t>alid (v) or </a:t>
            </a:r>
            <a:r>
              <a:rPr lang="tr-TR"/>
              <a:t>i</a:t>
            </a:r>
            <a:r>
              <a:rPr lang="en-US"/>
              <a:t>nvalid (i) </a:t>
            </a:r>
            <a:r>
              <a:rPr lang="tr-TR"/>
              <a:t>b</a:t>
            </a:r>
            <a:r>
              <a:rPr lang="en-US"/>
              <a:t>it </a:t>
            </a:r>
            <a:r>
              <a:rPr lang="tr-TR"/>
              <a:t>i</a:t>
            </a:r>
            <a:r>
              <a:rPr lang="en-US"/>
              <a:t>n </a:t>
            </a:r>
            <a:r>
              <a:rPr lang="tr-TR"/>
              <a:t>a</a:t>
            </a:r>
            <a:r>
              <a:rPr lang="en-US"/>
              <a:t> </a:t>
            </a:r>
            <a:r>
              <a:rPr lang="tr-TR"/>
              <a:t>p</a:t>
            </a:r>
            <a:r>
              <a:rPr lang="en-US"/>
              <a:t>age </a:t>
            </a:r>
            <a:r>
              <a:rPr lang="tr-TR"/>
              <a:t>t</a:t>
            </a:r>
            <a:r>
              <a:rPr lang="en-US"/>
              <a:t>able</a:t>
            </a:r>
          </a:p>
        </p:txBody>
      </p:sp>
      <p:grpSp>
        <p:nvGrpSpPr>
          <p:cNvPr id="5" name="Group 4"/>
          <p:cNvGrpSpPr/>
          <p:nvPr/>
        </p:nvGrpSpPr>
        <p:grpSpPr>
          <a:xfrm>
            <a:off x="647114" y="685995"/>
            <a:ext cx="7441809" cy="6077244"/>
            <a:chOff x="647114" y="393895"/>
            <a:chExt cx="7441809" cy="6077244"/>
          </a:xfrm>
        </p:grpSpPr>
        <p:sp>
          <p:nvSpPr>
            <p:cNvPr id="6" name="59 Dikdörtgen"/>
            <p:cNvSpPr/>
            <p:nvPr/>
          </p:nvSpPr>
          <p:spPr>
            <a:xfrm>
              <a:off x="6780628" y="393895"/>
              <a:ext cx="1308295" cy="506437"/>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 name="60 Dikdörtgen"/>
            <p:cNvSpPr/>
            <p:nvPr/>
          </p:nvSpPr>
          <p:spPr>
            <a:xfrm>
              <a:off x="6780628" y="900332"/>
              <a:ext cx="1308295" cy="506437"/>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 name="61 Dikdörtgen"/>
            <p:cNvSpPr/>
            <p:nvPr/>
          </p:nvSpPr>
          <p:spPr>
            <a:xfrm>
              <a:off x="6780628" y="1406769"/>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0</a:t>
              </a:r>
            </a:p>
          </p:txBody>
        </p:sp>
        <p:sp>
          <p:nvSpPr>
            <p:cNvPr id="9" name="62 Dikdörtgen"/>
            <p:cNvSpPr/>
            <p:nvPr/>
          </p:nvSpPr>
          <p:spPr>
            <a:xfrm>
              <a:off x="6780628" y="1913206"/>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1</a:t>
              </a:r>
            </a:p>
          </p:txBody>
        </p:sp>
        <p:sp>
          <p:nvSpPr>
            <p:cNvPr id="10" name="63 Dikdörtgen"/>
            <p:cNvSpPr/>
            <p:nvPr/>
          </p:nvSpPr>
          <p:spPr>
            <a:xfrm>
              <a:off x="6780628" y="2419643"/>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2</a:t>
              </a:r>
            </a:p>
          </p:txBody>
        </p:sp>
        <p:sp>
          <p:nvSpPr>
            <p:cNvPr id="11" name="64 Dikdörtgen"/>
            <p:cNvSpPr/>
            <p:nvPr/>
          </p:nvSpPr>
          <p:spPr>
            <a:xfrm>
              <a:off x="6780628" y="2926080"/>
              <a:ext cx="1308295" cy="506437"/>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2" name="65 Dikdörtgen"/>
            <p:cNvSpPr/>
            <p:nvPr/>
          </p:nvSpPr>
          <p:spPr>
            <a:xfrm>
              <a:off x="6780628" y="3432517"/>
              <a:ext cx="1308295" cy="506437"/>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3" name="66 Dikdörtgen"/>
            <p:cNvSpPr/>
            <p:nvPr/>
          </p:nvSpPr>
          <p:spPr>
            <a:xfrm>
              <a:off x="6780628" y="3938954"/>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3</a:t>
              </a:r>
            </a:p>
          </p:txBody>
        </p:sp>
        <p:sp>
          <p:nvSpPr>
            <p:cNvPr id="14" name="67 Dikdörtgen"/>
            <p:cNvSpPr/>
            <p:nvPr/>
          </p:nvSpPr>
          <p:spPr>
            <a:xfrm>
              <a:off x="6780628" y="4445391"/>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4</a:t>
              </a:r>
            </a:p>
          </p:txBody>
        </p:sp>
        <p:sp>
          <p:nvSpPr>
            <p:cNvPr id="15" name="68 Dikdörtgen"/>
            <p:cNvSpPr/>
            <p:nvPr/>
          </p:nvSpPr>
          <p:spPr>
            <a:xfrm>
              <a:off x="6780628" y="4951828"/>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5</a:t>
              </a:r>
            </a:p>
          </p:txBody>
        </p:sp>
        <p:sp>
          <p:nvSpPr>
            <p:cNvPr id="16" name="70 Dikdörtgen"/>
            <p:cNvSpPr/>
            <p:nvPr/>
          </p:nvSpPr>
          <p:spPr>
            <a:xfrm>
              <a:off x="6780628" y="5458265"/>
              <a:ext cx="1308295" cy="506437"/>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7" name="71 Dikdörtgen"/>
            <p:cNvSpPr/>
            <p:nvPr/>
          </p:nvSpPr>
          <p:spPr>
            <a:xfrm>
              <a:off x="6780628" y="5964702"/>
              <a:ext cx="1308295" cy="506437"/>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chemeClr val="tx1">
                      <a:lumMod val="95000"/>
                      <a:lumOff val="5000"/>
                    </a:schemeClr>
                  </a:solidFill>
                </a:rPr>
                <a:t>Page</a:t>
              </a:r>
              <a:r>
                <a:rPr lang="tr-TR" dirty="0">
                  <a:solidFill>
                    <a:schemeClr val="tx1">
                      <a:lumMod val="95000"/>
                      <a:lumOff val="5000"/>
                    </a:schemeClr>
                  </a:solidFill>
                </a:rPr>
                <a:t> n</a:t>
              </a:r>
            </a:p>
          </p:txBody>
        </p:sp>
        <p:sp>
          <p:nvSpPr>
            <p:cNvPr id="18" name="72 Dikdörtgen"/>
            <p:cNvSpPr/>
            <p:nvPr/>
          </p:nvSpPr>
          <p:spPr>
            <a:xfrm>
              <a:off x="1416150" y="1913206"/>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0</a:t>
              </a:r>
            </a:p>
          </p:txBody>
        </p:sp>
        <p:sp>
          <p:nvSpPr>
            <p:cNvPr id="19" name="73 Dikdörtgen"/>
            <p:cNvSpPr/>
            <p:nvPr/>
          </p:nvSpPr>
          <p:spPr>
            <a:xfrm>
              <a:off x="1416150" y="2419643"/>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1</a:t>
              </a:r>
            </a:p>
          </p:txBody>
        </p:sp>
        <p:sp>
          <p:nvSpPr>
            <p:cNvPr id="20" name="74 Dikdörtgen"/>
            <p:cNvSpPr/>
            <p:nvPr/>
          </p:nvSpPr>
          <p:spPr>
            <a:xfrm>
              <a:off x="1416150" y="2926080"/>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2</a:t>
              </a:r>
            </a:p>
          </p:txBody>
        </p:sp>
        <p:sp>
          <p:nvSpPr>
            <p:cNvPr id="21" name="75 Dikdörtgen"/>
            <p:cNvSpPr/>
            <p:nvPr/>
          </p:nvSpPr>
          <p:spPr>
            <a:xfrm>
              <a:off x="1416150" y="3432517"/>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3</a:t>
              </a:r>
            </a:p>
          </p:txBody>
        </p:sp>
        <p:sp>
          <p:nvSpPr>
            <p:cNvPr id="22" name="76 Dikdörtgen"/>
            <p:cNvSpPr/>
            <p:nvPr/>
          </p:nvSpPr>
          <p:spPr>
            <a:xfrm>
              <a:off x="1416150" y="3938954"/>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4</a:t>
              </a:r>
            </a:p>
          </p:txBody>
        </p:sp>
        <p:sp>
          <p:nvSpPr>
            <p:cNvPr id="23" name="77 Dikdörtgen"/>
            <p:cNvSpPr/>
            <p:nvPr/>
          </p:nvSpPr>
          <p:spPr>
            <a:xfrm>
              <a:off x="1416150" y="4445391"/>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5</a:t>
              </a:r>
            </a:p>
          </p:txBody>
        </p:sp>
        <p:sp>
          <p:nvSpPr>
            <p:cNvPr id="24" name="78 Metin kutusu"/>
            <p:cNvSpPr txBox="1"/>
            <p:nvPr/>
          </p:nvSpPr>
          <p:spPr>
            <a:xfrm>
              <a:off x="647114" y="1728540"/>
              <a:ext cx="769036" cy="369332"/>
            </a:xfrm>
            <a:prstGeom prst="rect">
              <a:avLst/>
            </a:prstGeom>
            <a:noFill/>
          </p:spPr>
          <p:txBody>
            <a:bodyPr wrap="square" rtlCol="0">
              <a:spAutoFit/>
            </a:bodyPr>
            <a:lstStyle/>
            <a:p>
              <a:r>
                <a:rPr lang="tr-TR" dirty="0">
                  <a:solidFill>
                    <a:schemeClr val="accent2">
                      <a:lumMod val="50000"/>
                    </a:schemeClr>
                  </a:solidFill>
                </a:rPr>
                <a:t>00000</a:t>
              </a:r>
            </a:p>
          </p:txBody>
        </p:sp>
        <p:sp>
          <p:nvSpPr>
            <p:cNvPr id="26" name="80 Dikdörtgen"/>
            <p:cNvSpPr/>
            <p:nvPr/>
          </p:nvSpPr>
          <p:spPr>
            <a:xfrm>
              <a:off x="4072597" y="2291024"/>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2</a:t>
              </a:r>
            </a:p>
          </p:txBody>
        </p:sp>
        <p:sp>
          <p:nvSpPr>
            <p:cNvPr id="27" name="81 Dikdörtgen"/>
            <p:cNvSpPr/>
            <p:nvPr/>
          </p:nvSpPr>
          <p:spPr>
            <a:xfrm>
              <a:off x="4072597" y="2604309"/>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3</a:t>
              </a:r>
            </a:p>
          </p:txBody>
        </p:sp>
        <p:sp>
          <p:nvSpPr>
            <p:cNvPr id="28" name="82 Dikdörtgen"/>
            <p:cNvSpPr/>
            <p:nvPr/>
          </p:nvSpPr>
          <p:spPr>
            <a:xfrm>
              <a:off x="4072597" y="2926080"/>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4</a:t>
              </a:r>
            </a:p>
          </p:txBody>
        </p:sp>
        <p:sp>
          <p:nvSpPr>
            <p:cNvPr id="29" name="85 Dikdörtgen"/>
            <p:cNvSpPr/>
            <p:nvPr/>
          </p:nvSpPr>
          <p:spPr>
            <a:xfrm>
              <a:off x="4072597" y="3247851"/>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7</a:t>
              </a:r>
            </a:p>
          </p:txBody>
        </p:sp>
        <p:sp>
          <p:nvSpPr>
            <p:cNvPr id="30" name="84 Dikdörtgen"/>
            <p:cNvSpPr/>
            <p:nvPr/>
          </p:nvSpPr>
          <p:spPr>
            <a:xfrm>
              <a:off x="4072597" y="3569622"/>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8</a:t>
              </a:r>
            </a:p>
          </p:txBody>
        </p:sp>
        <p:sp>
          <p:nvSpPr>
            <p:cNvPr id="31" name="87 Dikdörtgen"/>
            <p:cNvSpPr/>
            <p:nvPr/>
          </p:nvSpPr>
          <p:spPr>
            <a:xfrm>
              <a:off x="4072597" y="3891393"/>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9</a:t>
              </a:r>
            </a:p>
          </p:txBody>
        </p:sp>
        <p:sp>
          <p:nvSpPr>
            <p:cNvPr id="32" name="86 Dikdörtgen"/>
            <p:cNvSpPr/>
            <p:nvPr/>
          </p:nvSpPr>
          <p:spPr>
            <a:xfrm>
              <a:off x="4072597" y="4213164"/>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0</a:t>
              </a:r>
            </a:p>
          </p:txBody>
        </p:sp>
        <p:sp>
          <p:nvSpPr>
            <p:cNvPr id="33" name="83 Dikdörtgen"/>
            <p:cNvSpPr/>
            <p:nvPr/>
          </p:nvSpPr>
          <p:spPr>
            <a:xfrm>
              <a:off x="4072597" y="4534935"/>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0</a:t>
              </a:r>
            </a:p>
          </p:txBody>
        </p:sp>
        <p:sp>
          <p:nvSpPr>
            <p:cNvPr id="34" name="88 Dikdörtgen"/>
            <p:cNvSpPr/>
            <p:nvPr/>
          </p:nvSpPr>
          <p:spPr>
            <a:xfrm>
              <a:off x="4452425" y="2291024"/>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v</a:t>
              </a:r>
            </a:p>
          </p:txBody>
        </p:sp>
        <p:sp>
          <p:nvSpPr>
            <p:cNvPr id="35" name="89 Dikdörtgen"/>
            <p:cNvSpPr/>
            <p:nvPr/>
          </p:nvSpPr>
          <p:spPr>
            <a:xfrm>
              <a:off x="4452425" y="2604309"/>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v</a:t>
              </a:r>
            </a:p>
          </p:txBody>
        </p:sp>
        <p:sp>
          <p:nvSpPr>
            <p:cNvPr id="36" name="90 Dikdörtgen"/>
            <p:cNvSpPr/>
            <p:nvPr/>
          </p:nvSpPr>
          <p:spPr>
            <a:xfrm>
              <a:off x="4452425" y="2926080"/>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v</a:t>
              </a:r>
            </a:p>
          </p:txBody>
        </p:sp>
        <p:sp>
          <p:nvSpPr>
            <p:cNvPr id="37" name="91 Dikdörtgen"/>
            <p:cNvSpPr/>
            <p:nvPr/>
          </p:nvSpPr>
          <p:spPr>
            <a:xfrm>
              <a:off x="4452425" y="3247851"/>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v</a:t>
              </a:r>
            </a:p>
          </p:txBody>
        </p:sp>
        <p:sp>
          <p:nvSpPr>
            <p:cNvPr id="38" name="92 Dikdörtgen"/>
            <p:cNvSpPr/>
            <p:nvPr/>
          </p:nvSpPr>
          <p:spPr>
            <a:xfrm>
              <a:off x="4452425" y="3569622"/>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v</a:t>
              </a:r>
            </a:p>
          </p:txBody>
        </p:sp>
        <p:sp>
          <p:nvSpPr>
            <p:cNvPr id="39" name="93 Dikdörtgen"/>
            <p:cNvSpPr/>
            <p:nvPr/>
          </p:nvSpPr>
          <p:spPr>
            <a:xfrm>
              <a:off x="4452425" y="3891393"/>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v</a:t>
              </a:r>
            </a:p>
          </p:txBody>
        </p:sp>
        <p:sp>
          <p:nvSpPr>
            <p:cNvPr id="40" name="94 Dikdörtgen"/>
            <p:cNvSpPr/>
            <p:nvPr/>
          </p:nvSpPr>
          <p:spPr>
            <a:xfrm>
              <a:off x="4452425" y="4213164"/>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i</a:t>
              </a:r>
            </a:p>
          </p:txBody>
        </p:sp>
        <p:sp>
          <p:nvSpPr>
            <p:cNvPr id="41" name="95 Dikdörtgen"/>
            <p:cNvSpPr/>
            <p:nvPr/>
          </p:nvSpPr>
          <p:spPr>
            <a:xfrm>
              <a:off x="4452425" y="4534935"/>
              <a:ext cx="379828" cy="32177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i</a:t>
              </a:r>
            </a:p>
          </p:txBody>
        </p:sp>
        <p:sp>
          <p:nvSpPr>
            <p:cNvPr id="42" name="96 Metin kutusu"/>
            <p:cNvSpPr txBox="1"/>
            <p:nvPr/>
          </p:nvSpPr>
          <p:spPr>
            <a:xfrm>
              <a:off x="3756074" y="2291023"/>
              <a:ext cx="316523" cy="2554545"/>
            </a:xfrm>
            <a:prstGeom prst="rect">
              <a:avLst/>
            </a:prstGeom>
            <a:noFill/>
          </p:spPr>
          <p:txBody>
            <a:bodyPr wrap="square" rtlCol="0">
              <a:spAutoFit/>
            </a:bodyPr>
            <a:lstStyle/>
            <a:p>
              <a:r>
                <a:rPr lang="tr-TR" sz="2000" dirty="0">
                  <a:solidFill>
                    <a:schemeClr val="accent2">
                      <a:lumMod val="50000"/>
                    </a:schemeClr>
                  </a:solidFill>
                </a:rPr>
                <a:t>0</a:t>
              </a:r>
            </a:p>
            <a:p>
              <a:r>
                <a:rPr lang="tr-TR" sz="2000" dirty="0">
                  <a:solidFill>
                    <a:schemeClr val="accent2">
                      <a:lumMod val="50000"/>
                    </a:schemeClr>
                  </a:solidFill>
                </a:rPr>
                <a:t>1</a:t>
              </a:r>
            </a:p>
            <a:p>
              <a:r>
                <a:rPr lang="tr-TR" sz="2000" dirty="0">
                  <a:solidFill>
                    <a:schemeClr val="accent2">
                      <a:lumMod val="50000"/>
                    </a:schemeClr>
                  </a:solidFill>
                </a:rPr>
                <a:t>2</a:t>
              </a:r>
            </a:p>
            <a:p>
              <a:r>
                <a:rPr lang="tr-TR" sz="2000" dirty="0">
                  <a:solidFill>
                    <a:schemeClr val="accent2">
                      <a:lumMod val="50000"/>
                    </a:schemeClr>
                  </a:solidFill>
                </a:rPr>
                <a:t>3</a:t>
              </a:r>
            </a:p>
            <a:p>
              <a:r>
                <a:rPr lang="tr-TR" sz="2000" dirty="0">
                  <a:solidFill>
                    <a:schemeClr val="accent2">
                      <a:lumMod val="50000"/>
                    </a:schemeClr>
                  </a:solidFill>
                </a:rPr>
                <a:t>4</a:t>
              </a:r>
            </a:p>
            <a:p>
              <a:r>
                <a:rPr lang="tr-TR" sz="2000" dirty="0">
                  <a:solidFill>
                    <a:schemeClr val="accent2">
                      <a:lumMod val="50000"/>
                    </a:schemeClr>
                  </a:solidFill>
                </a:rPr>
                <a:t>5</a:t>
              </a:r>
            </a:p>
            <a:p>
              <a:r>
                <a:rPr lang="tr-TR" sz="2000" dirty="0">
                  <a:solidFill>
                    <a:schemeClr val="accent2">
                      <a:lumMod val="50000"/>
                    </a:schemeClr>
                  </a:solidFill>
                </a:rPr>
                <a:t>6</a:t>
              </a:r>
            </a:p>
            <a:p>
              <a:r>
                <a:rPr lang="tr-TR" sz="2000" dirty="0">
                  <a:solidFill>
                    <a:schemeClr val="accent2">
                      <a:lumMod val="50000"/>
                    </a:schemeClr>
                  </a:solidFill>
                </a:rPr>
                <a:t>7</a:t>
              </a:r>
            </a:p>
          </p:txBody>
        </p:sp>
        <p:cxnSp>
          <p:nvCxnSpPr>
            <p:cNvPr id="43" name="98 Düz Ok Bağlayıcısı"/>
            <p:cNvCxnSpPr>
              <a:endCxn id="26" idx="0"/>
            </p:cNvCxnSpPr>
            <p:nvPr/>
          </p:nvCxnSpPr>
          <p:spPr>
            <a:xfrm>
              <a:off x="3756074" y="1728540"/>
              <a:ext cx="506437" cy="56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99 Metin kutusu"/>
            <p:cNvSpPr txBox="1"/>
            <p:nvPr/>
          </p:nvSpPr>
          <p:spPr>
            <a:xfrm>
              <a:off x="3123028" y="1082209"/>
              <a:ext cx="1329397" cy="646331"/>
            </a:xfrm>
            <a:prstGeom prst="rect">
              <a:avLst/>
            </a:prstGeom>
            <a:noFill/>
          </p:spPr>
          <p:txBody>
            <a:bodyPr wrap="square" rtlCol="0">
              <a:spAutoFit/>
            </a:bodyPr>
            <a:lstStyle/>
            <a:p>
              <a:r>
                <a:rPr lang="tr-TR" dirty="0" err="1">
                  <a:solidFill>
                    <a:schemeClr val="accent2">
                      <a:lumMod val="50000"/>
                    </a:schemeClr>
                  </a:solidFill>
                </a:rPr>
                <a:t>Free</a:t>
              </a:r>
              <a:r>
                <a:rPr lang="tr-TR" dirty="0">
                  <a:solidFill>
                    <a:schemeClr val="accent2">
                      <a:lumMod val="50000"/>
                    </a:schemeClr>
                  </a:solidFill>
                </a:rPr>
                <a:t> </a:t>
              </a:r>
              <a:r>
                <a:rPr lang="tr-TR" dirty="0" err="1">
                  <a:solidFill>
                    <a:schemeClr val="accent2">
                      <a:lumMod val="50000"/>
                    </a:schemeClr>
                  </a:solidFill>
                </a:rPr>
                <a:t>number</a:t>
              </a:r>
              <a:endParaRPr lang="tr-TR" dirty="0">
                <a:solidFill>
                  <a:schemeClr val="accent2">
                    <a:lumMod val="50000"/>
                  </a:schemeClr>
                </a:solidFill>
              </a:endParaRPr>
            </a:p>
          </p:txBody>
        </p:sp>
        <p:cxnSp>
          <p:nvCxnSpPr>
            <p:cNvPr id="45" name="101 Düz Ok Bağlayıcısı"/>
            <p:cNvCxnSpPr/>
            <p:nvPr/>
          </p:nvCxnSpPr>
          <p:spPr>
            <a:xfrm flipH="1">
              <a:off x="4638822" y="1728540"/>
              <a:ext cx="386861" cy="562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102 Metin kutusu"/>
            <p:cNvSpPr txBox="1"/>
            <p:nvPr/>
          </p:nvSpPr>
          <p:spPr>
            <a:xfrm>
              <a:off x="4452425" y="1359208"/>
              <a:ext cx="1779563" cy="369332"/>
            </a:xfrm>
            <a:prstGeom prst="rect">
              <a:avLst/>
            </a:prstGeom>
            <a:noFill/>
          </p:spPr>
          <p:txBody>
            <a:bodyPr wrap="square" rtlCol="0">
              <a:spAutoFit/>
            </a:bodyPr>
            <a:lstStyle/>
            <a:p>
              <a:r>
                <a:rPr lang="tr-TR" dirty="0" err="1">
                  <a:solidFill>
                    <a:schemeClr val="accent2">
                      <a:lumMod val="50000"/>
                    </a:schemeClr>
                  </a:solidFill>
                </a:rPr>
                <a:t>Valid</a:t>
              </a:r>
              <a:r>
                <a:rPr lang="tr-TR" dirty="0">
                  <a:solidFill>
                    <a:schemeClr val="accent2">
                      <a:lumMod val="50000"/>
                    </a:schemeClr>
                  </a:solidFill>
                </a:rPr>
                <a:t>-</a:t>
              </a:r>
              <a:r>
                <a:rPr lang="tr-TR" dirty="0" err="1">
                  <a:solidFill>
                    <a:schemeClr val="accent2">
                      <a:lumMod val="50000"/>
                    </a:schemeClr>
                  </a:solidFill>
                </a:rPr>
                <a:t>invalid</a:t>
              </a:r>
              <a:r>
                <a:rPr lang="tr-TR" dirty="0">
                  <a:solidFill>
                    <a:schemeClr val="accent2">
                      <a:lumMod val="50000"/>
                    </a:schemeClr>
                  </a:solidFill>
                </a:rPr>
                <a:t> bit</a:t>
              </a:r>
            </a:p>
          </p:txBody>
        </p:sp>
        <p:sp>
          <p:nvSpPr>
            <p:cNvPr id="47" name="103 Metin kutusu"/>
            <p:cNvSpPr txBox="1"/>
            <p:nvPr/>
          </p:nvSpPr>
          <p:spPr>
            <a:xfrm>
              <a:off x="3865099" y="4856706"/>
              <a:ext cx="1174652" cy="369332"/>
            </a:xfrm>
            <a:prstGeom prst="rect">
              <a:avLst/>
            </a:prstGeom>
            <a:noFill/>
          </p:spPr>
          <p:txBody>
            <a:bodyPr wrap="square" rtlCol="0">
              <a:spAutoFit/>
            </a:bodyPr>
            <a:lstStyle/>
            <a:p>
              <a:r>
                <a:rPr lang="tr-TR" dirty="0" err="1">
                  <a:solidFill>
                    <a:schemeClr val="accent2">
                      <a:lumMod val="50000"/>
                    </a:schemeClr>
                  </a:solidFill>
                </a:rPr>
                <a:t>Page</a:t>
              </a:r>
              <a:r>
                <a:rPr lang="tr-TR" dirty="0">
                  <a:solidFill>
                    <a:schemeClr val="accent2">
                      <a:lumMod val="50000"/>
                    </a:schemeClr>
                  </a:solidFill>
                </a:rPr>
                <a:t> </a:t>
              </a:r>
              <a:r>
                <a:rPr lang="tr-TR" dirty="0" err="1">
                  <a:solidFill>
                    <a:schemeClr val="accent2">
                      <a:lumMod val="50000"/>
                    </a:schemeClr>
                  </a:solidFill>
                </a:rPr>
                <a:t>table</a:t>
              </a:r>
              <a:endParaRPr lang="tr-TR" dirty="0">
                <a:solidFill>
                  <a:schemeClr val="accent2">
                    <a:lumMod val="50000"/>
                  </a:schemeClr>
                </a:solidFill>
              </a:endParaRPr>
            </a:p>
          </p:txBody>
        </p:sp>
        <p:sp>
          <p:nvSpPr>
            <p:cNvPr id="48" name="105 Metin kutusu"/>
            <p:cNvSpPr txBox="1"/>
            <p:nvPr/>
          </p:nvSpPr>
          <p:spPr>
            <a:xfrm>
              <a:off x="6506308" y="393895"/>
              <a:ext cx="548640" cy="369332"/>
            </a:xfrm>
            <a:prstGeom prst="rect">
              <a:avLst/>
            </a:prstGeom>
            <a:noFill/>
          </p:spPr>
          <p:txBody>
            <a:bodyPr wrap="square" rtlCol="0">
              <a:spAutoFit/>
            </a:bodyPr>
            <a:lstStyle/>
            <a:p>
              <a:r>
                <a:rPr lang="tr-TR" dirty="0">
                  <a:solidFill>
                    <a:schemeClr val="accent2">
                      <a:lumMod val="50000"/>
                    </a:schemeClr>
                  </a:solidFill>
                </a:rPr>
                <a:t>0</a:t>
              </a:r>
            </a:p>
          </p:txBody>
        </p:sp>
        <p:sp>
          <p:nvSpPr>
            <p:cNvPr id="49" name="107 Metin kutusu"/>
            <p:cNvSpPr txBox="1"/>
            <p:nvPr/>
          </p:nvSpPr>
          <p:spPr>
            <a:xfrm>
              <a:off x="6506308" y="989876"/>
              <a:ext cx="548640" cy="369332"/>
            </a:xfrm>
            <a:prstGeom prst="rect">
              <a:avLst/>
            </a:prstGeom>
            <a:noFill/>
          </p:spPr>
          <p:txBody>
            <a:bodyPr wrap="square" rtlCol="0">
              <a:spAutoFit/>
            </a:bodyPr>
            <a:lstStyle/>
            <a:p>
              <a:r>
                <a:rPr lang="tr-TR" dirty="0">
                  <a:solidFill>
                    <a:schemeClr val="accent2">
                      <a:lumMod val="50000"/>
                    </a:schemeClr>
                  </a:solidFill>
                </a:rPr>
                <a:t>1</a:t>
              </a:r>
            </a:p>
          </p:txBody>
        </p:sp>
        <p:sp>
          <p:nvSpPr>
            <p:cNvPr id="50" name="108 Metin kutusu"/>
            <p:cNvSpPr txBox="1"/>
            <p:nvPr/>
          </p:nvSpPr>
          <p:spPr>
            <a:xfrm>
              <a:off x="6506308" y="1406769"/>
              <a:ext cx="548640" cy="369332"/>
            </a:xfrm>
            <a:prstGeom prst="rect">
              <a:avLst/>
            </a:prstGeom>
            <a:noFill/>
          </p:spPr>
          <p:txBody>
            <a:bodyPr wrap="square" rtlCol="0">
              <a:spAutoFit/>
            </a:bodyPr>
            <a:lstStyle/>
            <a:p>
              <a:r>
                <a:rPr lang="tr-TR" dirty="0">
                  <a:solidFill>
                    <a:schemeClr val="accent2">
                      <a:lumMod val="50000"/>
                    </a:schemeClr>
                  </a:solidFill>
                </a:rPr>
                <a:t>2</a:t>
              </a:r>
            </a:p>
          </p:txBody>
        </p:sp>
        <p:sp>
          <p:nvSpPr>
            <p:cNvPr id="51" name="109 Metin kutusu"/>
            <p:cNvSpPr txBox="1"/>
            <p:nvPr/>
          </p:nvSpPr>
          <p:spPr>
            <a:xfrm>
              <a:off x="6506308" y="1913206"/>
              <a:ext cx="548640" cy="369332"/>
            </a:xfrm>
            <a:prstGeom prst="rect">
              <a:avLst/>
            </a:prstGeom>
            <a:noFill/>
          </p:spPr>
          <p:txBody>
            <a:bodyPr wrap="square" rtlCol="0">
              <a:spAutoFit/>
            </a:bodyPr>
            <a:lstStyle/>
            <a:p>
              <a:r>
                <a:rPr lang="tr-TR" dirty="0">
                  <a:solidFill>
                    <a:schemeClr val="accent2">
                      <a:lumMod val="50000"/>
                    </a:schemeClr>
                  </a:solidFill>
                </a:rPr>
                <a:t>3</a:t>
              </a:r>
            </a:p>
          </p:txBody>
        </p:sp>
        <p:sp>
          <p:nvSpPr>
            <p:cNvPr id="52" name="110 Metin kutusu"/>
            <p:cNvSpPr txBox="1"/>
            <p:nvPr/>
          </p:nvSpPr>
          <p:spPr>
            <a:xfrm>
              <a:off x="6506308" y="2419643"/>
              <a:ext cx="794824" cy="369332"/>
            </a:xfrm>
            <a:prstGeom prst="rect">
              <a:avLst/>
            </a:prstGeom>
            <a:noFill/>
          </p:spPr>
          <p:txBody>
            <a:bodyPr wrap="square" rtlCol="0">
              <a:spAutoFit/>
            </a:bodyPr>
            <a:lstStyle/>
            <a:p>
              <a:r>
                <a:rPr lang="tr-TR" dirty="0">
                  <a:solidFill>
                    <a:schemeClr val="accent2">
                      <a:lumMod val="50000"/>
                    </a:schemeClr>
                  </a:solidFill>
                </a:rPr>
                <a:t>4</a:t>
              </a:r>
            </a:p>
          </p:txBody>
        </p:sp>
        <p:sp>
          <p:nvSpPr>
            <p:cNvPr id="53" name="111 Metin kutusu"/>
            <p:cNvSpPr txBox="1"/>
            <p:nvPr/>
          </p:nvSpPr>
          <p:spPr>
            <a:xfrm>
              <a:off x="6506308" y="2926080"/>
              <a:ext cx="794824" cy="369332"/>
            </a:xfrm>
            <a:prstGeom prst="rect">
              <a:avLst/>
            </a:prstGeom>
            <a:noFill/>
          </p:spPr>
          <p:txBody>
            <a:bodyPr wrap="square" rtlCol="0">
              <a:spAutoFit/>
            </a:bodyPr>
            <a:lstStyle/>
            <a:p>
              <a:r>
                <a:rPr lang="tr-TR" dirty="0">
                  <a:solidFill>
                    <a:schemeClr val="accent2">
                      <a:lumMod val="50000"/>
                    </a:schemeClr>
                  </a:solidFill>
                </a:rPr>
                <a:t>5</a:t>
              </a:r>
            </a:p>
          </p:txBody>
        </p:sp>
        <p:sp>
          <p:nvSpPr>
            <p:cNvPr id="54" name="112 Metin kutusu"/>
            <p:cNvSpPr txBox="1"/>
            <p:nvPr/>
          </p:nvSpPr>
          <p:spPr>
            <a:xfrm>
              <a:off x="6506308" y="3432517"/>
              <a:ext cx="991772" cy="369332"/>
            </a:xfrm>
            <a:prstGeom prst="rect">
              <a:avLst/>
            </a:prstGeom>
            <a:noFill/>
          </p:spPr>
          <p:txBody>
            <a:bodyPr wrap="square" rtlCol="0">
              <a:spAutoFit/>
            </a:bodyPr>
            <a:lstStyle/>
            <a:p>
              <a:r>
                <a:rPr lang="tr-TR" dirty="0">
                  <a:solidFill>
                    <a:schemeClr val="accent2">
                      <a:lumMod val="50000"/>
                    </a:schemeClr>
                  </a:solidFill>
                </a:rPr>
                <a:t>6</a:t>
              </a:r>
            </a:p>
          </p:txBody>
        </p:sp>
        <p:sp>
          <p:nvSpPr>
            <p:cNvPr id="55" name="113 Metin kutusu"/>
            <p:cNvSpPr txBox="1"/>
            <p:nvPr/>
          </p:nvSpPr>
          <p:spPr>
            <a:xfrm>
              <a:off x="6506308" y="3938954"/>
              <a:ext cx="991772" cy="369332"/>
            </a:xfrm>
            <a:prstGeom prst="rect">
              <a:avLst/>
            </a:prstGeom>
            <a:noFill/>
          </p:spPr>
          <p:txBody>
            <a:bodyPr wrap="square" rtlCol="0">
              <a:spAutoFit/>
            </a:bodyPr>
            <a:lstStyle/>
            <a:p>
              <a:r>
                <a:rPr lang="tr-TR" dirty="0">
                  <a:solidFill>
                    <a:schemeClr val="accent2">
                      <a:lumMod val="50000"/>
                    </a:schemeClr>
                  </a:solidFill>
                </a:rPr>
                <a:t>7</a:t>
              </a:r>
            </a:p>
          </p:txBody>
        </p:sp>
        <p:sp>
          <p:nvSpPr>
            <p:cNvPr id="56" name="114 Metin kutusu"/>
            <p:cNvSpPr txBox="1"/>
            <p:nvPr/>
          </p:nvSpPr>
          <p:spPr>
            <a:xfrm>
              <a:off x="6506308" y="4534935"/>
              <a:ext cx="548640" cy="369332"/>
            </a:xfrm>
            <a:prstGeom prst="rect">
              <a:avLst/>
            </a:prstGeom>
            <a:noFill/>
          </p:spPr>
          <p:txBody>
            <a:bodyPr wrap="square" rtlCol="0">
              <a:spAutoFit/>
            </a:bodyPr>
            <a:lstStyle/>
            <a:p>
              <a:r>
                <a:rPr lang="tr-TR" dirty="0">
                  <a:solidFill>
                    <a:schemeClr val="accent2">
                      <a:lumMod val="50000"/>
                    </a:schemeClr>
                  </a:solidFill>
                </a:rPr>
                <a:t>8</a:t>
              </a:r>
            </a:p>
          </p:txBody>
        </p:sp>
        <p:sp>
          <p:nvSpPr>
            <p:cNvPr id="57" name="115 Metin kutusu"/>
            <p:cNvSpPr txBox="1"/>
            <p:nvPr/>
          </p:nvSpPr>
          <p:spPr>
            <a:xfrm>
              <a:off x="6506309" y="5090327"/>
              <a:ext cx="548640" cy="369332"/>
            </a:xfrm>
            <a:prstGeom prst="rect">
              <a:avLst/>
            </a:prstGeom>
            <a:noFill/>
          </p:spPr>
          <p:txBody>
            <a:bodyPr wrap="square" rtlCol="0">
              <a:spAutoFit/>
            </a:bodyPr>
            <a:lstStyle/>
            <a:p>
              <a:r>
                <a:rPr lang="tr-TR" dirty="0">
                  <a:solidFill>
                    <a:schemeClr val="accent2">
                      <a:lumMod val="50000"/>
                    </a:schemeClr>
                  </a:solidFill>
                </a:rPr>
                <a:t>9</a:t>
              </a:r>
            </a:p>
          </p:txBody>
        </p:sp>
        <p:sp>
          <p:nvSpPr>
            <p:cNvPr id="58" name="129 Metin kutusu"/>
            <p:cNvSpPr txBox="1"/>
            <p:nvPr/>
          </p:nvSpPr>
          <p:spPr>
            <a:xfrm>
              <a:off x="7301132" y="5459659"/>
              <a:ext cx="696349" cy="369332"/>
            </a:xfrm>
            <a:prstGeom prst="rect">
              <a:avLst/>
            </a:prstGeom>
            <a:noFill/>
          </p:spPr>
          <p:txBody>
            <a:bodyPr wrap="square" rtlCol="0">
              <a:spAutoFit/>
            </a:bodyPr>
            <a:lstStyle/>
            <a:p>
              <a:r>
                <a:rPr lang="tr-TR" dirty="0"/>
                <a:t>:</a:t>
              </a:r>
            </a:p>
          </p:txBody>
        </p:sp>
        <p:sp>
          <p:nvSpPr>
            <p:cNvPr id="59" name="130 Metin kutusu"/>
            <p:cNvSpPr txBox="1"/>
            <p:nvPr/>
          </p:nvSpPr>
          <p:spPr>
            <a:xfrm>
              <a:off x="7301132" y="5595370"/>
              <a:ext cx="344658" cy="369332"/>
            </a:xfrm>
            <a:prstGeom prst="rect">
              <a:avLst/>
            </a:prstGeom>
            <a:noFill/>
          </p:spPr>
          <p:txBody>
            <a:bodyPr wrap="square" rtlCol="0">
              <a:spAutoFit/>
            </a:bodyPr>
            <a:lstStyle/>
            <a:p>
              <a:r>
                <a:rPr lang="tr-TR" dirty="0"/>
                <a:t>.</a:t>
              </a:r>
            </a:p>
          </p:txBody>
        </p:sp>
      </p:grpSp>
    </p:spTree>
    <p:extLst>
      <p:ext uri="{BB962C8B-B14F-4D97-AF65-F5344CB8AC3E}">
        <p14:creationId xmlns:p14="http://schemas.microsoft.com/office/powerpoint/2010/main" val="3900336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685800"/>
          </a:xfrm>
        </p:spPr>
        <p:txBody>
          <a:bodyPr/>
          <a:lstStyle/>
          <a:p>
            <a:pPr eaLnBrk="1" hangingPunct="1"/>
            <a:r>
              <a:rPr lang="en-US"/>
              <a:t>Shared Pages Example</a:t>
            </a:r>
            <a:endParaRPr lang="en-US" sz="3600"/>
          </a:p>
        </p:txBody>
      </p:sp>
      <p:grpSp>
        <p:nvGrpSpPr>
          <p:cNvPr id="5" name="Group 4"/>
          <p:cNvGrpSpPr/>
          <p:nvPr/>
        </p:nvGrpSpPr>
        <p:grpSpPr>
          <a:xfrm>
            <a:off x="800882" y="736795"/>
            <a:ext cx="7427741" cy="5787739"/>
            <a:chOff x="661182" y="393895"/>
            <a:chExt cx="7427741" cy="5787739"/>
          </a:xfrm>
        </p:grpSpPr>
        <p:sp>
          <p:nvSpPr>
            <p:cNvPr id="6" name="5 Dikdörtgen"/>
            <p:cNvSpPr/>
            <p:nvPr/>
          </p:nvSpPr>
          <p:spPr>
            <a:xfrm>
              <a:off x="6780628" y="393895"/>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 name="6 Dikdörtgen"/>
            <p:cNvSpPr/>
            <p:nvPr/>
          </p:nvSpPr>
          <p:spPr>
            <a:xfrm>
              <a:off x="6780628" y="900332"/>
              <a:ext cx="1308295" cy="506437"/>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Data 1</a:t>
              </a:r>
            </a:p>
          </p:txBody>
        </p:sp>
        <p:sp>
          <p:nvSpPr>
            <p:cNvPr id="8" name="7 Dikdörtgen"/>
            <p:cNvSpPr/>
            <p:nvPr/>
          </p:nvSpPr>
          <p:spPr>
            <a:xfrm>
              <a:off x="6780628" y="1406769"/>
              <a:ext cx="1308295" cy="506437"/>
            </a:xfrm>
            <a:prstGeom prst="rect">
              <a:avLst/>
            </a:prstGeom>
            <a:solidFill>
              <a:srgbClr val="E6B9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Data 3</a:t>
              </a:r>
            </a:p>
          </p:txBody>
        </p:sp>
        <p:sp>
          <p:nvSpPr>
            <p:cNvPr id="9" name="8 Dikdörtgen"/>
            <p:cNvSpPr/>
            <p:nvPr/>
          </p:nvSpPr>
          <p:spPr>
            <a:xfrm>
              <a:off x="6780628" y="1913206"/>
              <a:ext cx="1308295" cy="506437"/>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1</a:t>
              </a:r>
            </a:p>
          </p:txBody>
        </p:sp>
        <p:sp>
          <p:nvSpPr>
            <p:cNvPr id="10" name="9 Dikdörtgen"/>
            <p:cNvSpPr/>
            <p:nvPr/>
          </p:nvSpPr>
          <p:spPr>
            <a:xfrm>
              <a:off x="6780628" y="2419643"/>
              <a:ext cx="1308295" cy="506437"/>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2</a:t>
              </a:r>
            </a:p>
          </p:txBody>
        </p:sp>
        <p:sp>
          <p:nvSpPr>
            <p:cNvPr id="11" name="10 Dikdörtgen"/>
            <p:cNvSpPr/>
            <p:nvPr/>
          </p:nvSpPr>
          <p:spPr>
            <a:xfrm>
              <a:off x="6780628" y="2926080"/>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2" name="11 Dikdörtgen"/>
            <p:cNvSpPr/>
            <p:nvPr/>
          </p:nvSpPr>
          <p:spPr>
            <a:xfrm>
              <a:off x="6780628" y="3432517"/>
              <a:ext cx="1308295" cy="506437"/>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3</a:t>
              </a:r>
            </a:p>
          </p:txBody>
        </p:sp>
        <p:sp>
          <p:nvSpPr>
            <p:cNvPr id="13" name="12 Dikdörtgen"/>
            <p:cNvSpPr/>
            <p:nvPr/>
          </p:nvSpPr>
          <p:spPr>
            <a:xfrm>
              <a:off x="6780628" y="3938954"/>
              <a:ext cx="1308295" cy="5064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Data 2</a:t>
              </a:r>
            </a:p>
          </p:txBody>
        </p:sp>
        <p:sp>
          <p:nvSpPr>
            <p:cNvPr id="14" name="13 Dikdörtgen"/>
            <p:cNvSpPr/>
            <p:nvPr/>
          </p:nvSpPr>
          <p:spPr>
            <a:xfrm>
              <a:off x="6780628" y="4445391"/>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dirty="0">
                <a:solidFill>
                  <a:srgbClr val="002060"/>
                </a:solidFill>
              </a:endParaRPr>
            </a:p>
          </p:txBody>
        </p:sp>
        <p:sp>
          <p:nvSpPr>
            <p:cNvPr id="15" name="14 Dikdörtgen"/>
            <p:cNvSpPr/>
            <p:nvPr/>
          </p:nvSpPr>
          <p:spPr>
            <a:xfrm>
              <a:off x="6780628" y="4951828"/>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dirty="0">
                <a:solidFill>
                  <a:srgbClr val="002060"/>
                </a:solidFill>
              </a:endParaRPr>
            </a:p>
          </p:txBody>
        </p:sp>
        <p:sp>
          <p:nvSpPr>
            <p:cNvPr id="16" name="15 Dikdörtgen"/>
            <p:cNvSpPr/>
            <p:nvPr/>
          </p:nvSpPr>
          <p:spPr>
            <a:xfrm>
              <a:off x="6780628" y="5458265"/>
              <a:ext cx="1308295" cy="506437"/>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8" name="25 Dikdörtgen"/>
            <p:cNvSpPr/>
            <p:nvPr/>
          </p:nvSpPr>
          <p:spPr>
            <a:xfrm>
              <a:off x="5064369" y="2419643"/>
              <a:ext cx="379828" cy="3217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3</a:t>
              </a:r>
            </a:p>
          </p:txBody>
        </p:sp>
        <p:sp>
          <p:nvSpPr>
            <p:cNvPr id="19" name="26 Dikdörtgen"/>
            <p:cNvSpPr/>
            <p:nvPr/>
          </p:nvSpPr>
          <p:spPr>
            <a:xfrm>
              <a:off x="5064369" y="2732928"/>
              <a:ext cx="379828" cy="3217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4</a:t>
              </a:r>
            </a:p>
          </p:txBody>
        </p:sp>
        <p:sp>
          <p:nvSpPr>
            <p:cNvPr id="20" name="27 Dikdörtgen"/>
            <p:cNvSpPr/>
            <p:nvPr/>
          </p:nvSpPr>
          <p:spPr>
            <a:xfrm>
              <a:off x="5064369" y="3054699"/>
              <a:ext cx="379828" cy="3217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6</a:t>
              </a:r>
            </a:p>
          </p:txBody>
        </p:sp>
        <p:sp>
          <p:nvSpPr>
            <p:cNvPr id="21" name="35 Dikdörtgen"/>
            <p:cNvSpPr/>
            <p:nvPr/>
          </p:nvSpPr>
          <p:spPr>
            <a:xfrm>
              <a:off x="5064369" y="3376470"/>
              <a:ext cx="379828" cy="3217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7</a:t>
              </a:r>
            </a:p>
          </p:txBody>
        </p:sp>
        <p:sp>
          <p:nvSpPr>
            <p:cNvPr id="22" name="47 Metin kutusu"/>
            <p:cNvSpPr txBox="1"/>
            <p:nvPr/>
          </p:nvSpPr>
          <p:spPr>
            <a:xfrm>
              <a:off x="6506308" y="393895"/>
              <a:ext cx="548640" cy="369332"/>
            </a:xfrm>
            <a:prstGeom prst="rect">
              <a:avLst/>
            </a:prstGeom>
            <a:noFill/>
          </p:spPr>
          <p:txBody>
            <a:bodyPr wrap="square" rtlCol="0">
              <a:spAutoFit/>
            </a:bodyPr>
            <a:lstStyle/>
            <a:p>
              <a:r>
                <a:rPr lang="tr-TR" dirty="0">
                  <a:solidFill>
                    <a:schemeClr val="accent2">
                      <a:lumMod val="50000"/>
                    </a:schemeClr>
                  </a:solidFill>
                </a:rPr>
                <a:t>0</a:t>
              </a:r>
            </a:p>
          </p:txBody>
        </p:sp>
        <p:sp>
          <p:nvSpPr>
            <p:cNvPr id="23" name="48 Metin kutusu"/>
            <p:cNvSpPr txBox="1"/>
            <p:nvPr/>
          </p:nvSpPr>
          <p:spPr>
            <a:xfrm>
              <a:off x="6506308" y="989876"/>
              <a:ext cx="548640" cy="369332"/>
            </a:xfrm>
            <a:prstGeom prst="rect">
              <a:avLst/>
            </a:prstGeom>
            <a:noFill/>
          </p:spPr>
          <p:txBody>
            <a:bodyPr wrap="square" rtlCol="0">
              <a:spAutoFit/>
            </a:bodyPr>
            <a:lstStyle/>
            <a:p>
              <a:r>
                <a:rPr lang="tr-TR" dirty="0">
                  <a:solidFill>
                    <a:schemeClr val="accent2">
                      <a:lumMod val="50000"/>
                    </a:schemeClr>
                  </a:solidFill>
                </a:rPr>
                <a:t>1</a:t>
              </a:r>
            </a:p>
          </p:txBody>
        </p:sp>
        <p:sp>
          <p:nvSpPr>
            <p:cNvPr id="24" name="49 Metin kutusu"/>
            <p:cNvSpPr txBox="1"/>
            <p:nvPr/>
          </p:nvSpPr>
          <p:spPr>
            <a:xfrm>
              <a:off x="6506308" y="1406769"/>
              <a:ext cx="548640" cy="369332"/>
            </a:xfrm>
            <a:prstGeom prst="rect">
              <a:avLst/>
            </a:prstGeom>
            <a:noFill/>
          </p:spPr>
          <p:txBody>
            <a:bodyPr wrap="square" rtlCol="0">
              <a:spAutoFit/>
            </a:bodyPr>
            <a:lstStyle/>
            <a:p>
              <a:r>
                <a:rPr lang="tr-TR" dirty="0">
                  <a:solidFill>
                    <a:schemeClr val="accent2">
                      <a:lumMod val="50000"/>
                    </a:schemeClr>
                  </a:solidFill>
                </a:rPr>
                <a:t>2</a:t>
              </a:r>
            </a:p>
          </p:txBody>
        </p:sp>
        <p:sp>
          <p:nvSpPr>
            <p:cNvPr id="25" name="50 Metin kutusu"/>
            <p:cNvSpPr txBox="1"/>
            <p:nvPr/>
          </p:nvSpPr>
          <p:spPr>
            <a:xfrm>
              <a:off x="6506308" y="1913206"/>
              <a:ext cx="548640" cy="369332"/>
            </a:xfrm>
            <a:prstGeom prst="rect">
              <a:avLst/>
            </a:prstGeom>
            <a:noFill/>
          </p:spPr>
          <p:txBody>
            <a:bodyPr wrap="square" rtlCol="0">
              <a:spAutoFit/>
            </a:bodyPr>
            <a:lstStyle/>
            <a:p>
              <a:r>
                <a:rPr lang="tr-TR" dirty="0">
                  <a:solidFill>
                    <a:schemeClr val="accent2">
                      <a:lumMod val="50000"/>
                    </a:schemeClr>
                  </a:solidFill>
                </a:rPr>
                <a:t>3</a:t>
              </a:r>
            </a:p>
          </p:txBody>
        </p:sp>
        <p:sp>
          <p:nvSpPr>
            <p:cNvPr id="26" name="51 Metin kutusu"/>
            <p:cNvSpPr txBox="1"/>
            <p:nvPr/>
          </p:nvSpPr>
          <p:spPr>
            <a:xfrm>
              <a:off x="6506308" y="2419643"/>
              <a:ext cx="794824" cy="369332"/>
            </a:xfrm>
            <a:prstGeom prst="rect">
              <a:avLst/>
            </a:prstGeom>
            <a:noFill/>
          </p:spPr>
          <p:txBody>
            <a:bodyPr wrap="square" rtlCol="0">
              <a:spAutoFit/>
            </a:bodyPr>
            <a:lstStyle/>
            <a:p>
              <a:r>
                <a:rPr lang="tr-TR" dirty="0">
                  <a:solidFill>
                    <a:schemeClr val="accent2">
                      <a:lumMod val="50000"/>
                    </a:schemeClr>
                  </a:solidFill>
                </a:rPr>
                <a:t>4</a:t>
              </a:r>
            </a:p>
          </p:txBody>
        </p:sp>
        <p:sp>
          <p:nvSpPr>
            <p:cNvPr id="27" name="52 Metin kutusu"/>
            <p:cNvSpPr txBox="1"/>
            <p:nvPr/>
          </p:nvSpPr>
          <p:spPr>
            <a:xfrm>
              <a:off x="6506308" y="2926080"/>
              <a:ext cx="794824" cy="369332"/>
            </a:xfrm>
            <a:prstGeom prst="rect">
              <a:avLst/>
            </a:prstGeom>
            <a:noFill/>
          </p:spPr>
          <p:txBody>
            <a:bodyPr wrap="square" rtlCol="0">
              <a:spAutoFit/>
            </a:bodyPr>
            <a:lstStyle/>
            <a:p>
              <a:r>
                <a:rPr lang="tr-TR" dirty="0">
                  <a:solidFill>
                    <a:schemeClr val="accent2">
                      <a:lumMod val="50000"/>
                    </a:schemeClr>
                  </a:solidFill>
                </a:rPr>
                <a:t>5</a:t>
              </a:r>
            </a:p>
          </p:txBody>
        </p:sp>
        <p:sp>
          <p:nvSpPr>
            <p:cNvPr id="28" name="53 Metin kutusu"/>
            <p:cNvSpPr txBox="1"/>
            <p:nvPr/>
          </p:nvSpPr>
          <p:spPr>
            <a:xfrm>
              <a:off x="6506308" y="3432517"/>
              <a:ext cx="991772" cy="369332"/>
            </a:xfrm>
            <a:prstGeom prst="rect">
              <a:avLst/>
            </a:prstGeom>
            <a:noFill/>
          </p:spPr>
          <p:txBody>
            <a:bodyPr wrap="square" rtlCol="0">
              <a:spAutoFit/>
            </a:bodyPr>
            <a:lstStyle/>
            <a:p>
              <a:r>
                <a:rPr lang="tr-TR" dirty="0">
                  <a:solidFill>
                    <a:schemeClr val="accent2">
                      <a:lumMod val="50000"/>
                    </a:schemeClr>
                  </a:solidFill>
                </a:rPr>
                <a:t>6</a:t>
              </a:r>
            </a:p>
          </p:txBody>
        </p:sp>
        <p:sp>
          <p:nvSpPr>
            <p:cNvPr id="29" name="54 Metin kutusu"/>
            <p:cNvSpPr txBox="1"/>
            <p:nvPr/>
          </p:nvSpPr>
          <p:spPr>
            <a:xfrm>
              <a:off x="6506308" y="3938954"/>
              <a:ext cx="991772" cy="369332"/>
            </a:xfrm>
            <a:prstGeom prst="rect">
              <a:avLst/>
            </a:prstGeom>
            <a:noFill/>
          </p:spPr>
          <p:txBody>
            <a:bodyPr wrap="square" rtlCol="0">
              <a:spAutoFit/>
            </a:bodyPr>
            <a:lstStyle/>
            <a:p>
              <a:r>
                <a:rPr lang="tr-TR" dirty="0">
                  <a:solidFill>
                    <a:schemeClr val="accent2">
                      <a:lumMod val="50000"/>
                    </a:schemeClr>
                  </a:solidFill>
                </a:rPr>
                <a:t>7</a:t>
              </a:r>
            </a:p>
          </p:txBody>
        </p:sp>
        <p:sp>
          <p:nvSpPr>
            <p:cNvPr id="30" name="55 Metin kutusu"/>
            <p:cNvSpPr txBox="1"/>
            <p:nvPr/>
          </p:nvSpPr>
          <p:spPr>
            <a:xfrm>
              <a:off x="6506308" y="4534935"/>
              <a:ext cx="548640" cy="369332"/>
            </a:xfrm>
            <a:prstGeom prst="rect">
              <a:avLst/>
            </a:prstGeom>
            <a:noFill/>
          </p:spPr>
          <p:txBody>
            <a:bodyPr wrap="square" rtlCol="0">
              <a:spAutoFit/>
            </a:bodyPr>
            <a:lstStyle/>
            <a:p>
              <a:r>
                <a:rPr lang="tr-TR" dirty="0">
                  <a:solidFill>
                    <a:schemeClr val="accent2">
                      <a:lumMod val="50000"/>
                    </a:schemeClr>
                  </a:solidFill>
                </a:rPr>
                <a:t>8</a:t>
              </a:r>
            </a:p>
          </p:txBody>
        </p:sp>
        <p:sp>
          <p:nvSpPr>
            <p:cNvPr id="31" name="56 Metin kutusu"/>
            <p:cNvSpPr txBox="1"/>
            <p:nvPr/>
          </p:nvSpPr>
          <p:spPr>
            <a:xfrm>
              <a:off x="6506309" y="5090327"/>
              <a:ext cx="548640" cy="369332"/>
            </a:xfrm>
            <a:prstGeom prst="rect">
              <a:avLst/>
            </a:prstGeom>
            <a:noFill/>
          </p:spPr>
          <p:txBody>
            <a:bodyPr wrap="square" rtlCol="0">
              <a:spAutoFit/>
            </a:bodyPr>
            <a:lstStyle/>
            <a:p>
              <a:r>
                <a:rPr lang="tr-TR" dirty="0">
                  <a:solidFill>
                    <a:schemeClr val="accent2">
                      <a:lumMod val="50000"/>
                    </a:schemeClr>
                  </a:solidFill>
                </a:rPr>
                <a:t>9</a:t>
              </a:r>
            </a:p>
          </p:txBody>
        </p:sp>
        <p:sp>
          <p:nvSpPr>
            <p:cNvPr id="32" name="59 Metin kutusu"/>
            <p:cNvSpPr txBox="1"/>
            <p:nvPr/>
          </p:nvSpPr>
          <p:spPr>
            <a:xfrm>
              <a:off x="6309361" y="5595370"/>
              <a:ext cx="991771" cy="369332"/>
            </a:xfrm>
            <a:prstGeom prst="rect">
              <a:avLst/>
            </a:prstGeom>
            <a:noFill/>
          </p:spPr>
          <p:txBody>
            <a:bodyPr wrap="square" rtlCol="0">
              <a:spAutoFit/>
            </a:bodyPr>
            <a:lstStyle/>
            <a:p>
              <a:r>
                <a:rPr lang="tr-TR" dirty="0">
                  <a:solidFill>
                    <a:schemeClr val="accent2">
                      <a:lumMod val="50000"/>
                    </a:schemeClr>
                  </a:solidFill>
                </a:rPr>
                <a:t>10</a:t>
              </a:r>
            </a:p>
          </p:txBody>
        </p:sp>
        <p:sp>
          <p:nvSpPr>
            <p:cNvPr id="33" name="60 Dikdörtgen"/>
            <p:cNvSpPr/>
            <p:nvPr/>
          </p:nvSpPr>
          <p:spPr>
            <a:xfrm>
              <a:off x="3261360" y="1844653"/>
              <a:ext cx="1308295" cy="5064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1</a:t>
              </a:r>
            </a:p>
          </p:txBody>
        </p:sp>
        <p:sp>
          <p:nvSpPr>
            <p:cNvPr id="34" name="61 Dikdörtgen"/>
            <p:cNvSpPr/>
            <p:nvPr/>
          </p:nvSpPr>
          <p:spPr>
            <a:xfrm>
              <a:off x="3261360" y="2351090"/>
              <a:ext cx="1308295" cy="5064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2</a:t>
              </a:r>
            </a:p>
          </p:txBody>
        </p:sp>
        <p:sp>
          <p:nvSpPr>
            <p:cNvPr id="35" name="62 Dikdörtgen"/>
            <p:cNvSpPr/>
            <p:nvPr/>
          </p:nvSpPr>
          <p:spPr>
            <a:xfrm>
              <a:off x="3261360" y="2857527"/>
              <a:ext cx="1308295" cy="5064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3</a:t>
              </a:r>
            </a:p>
          </p:txBody>
        </p:sp>
        <p:sp>
          <p:nvSpPr>
            <p:cNvPr id="36" name="63 Dikdörtgen"/>
            <p:cNvSpPr/>
            <p:nvPr/>
          </p:nvSpPr>
          <p:spPr>
            <a:xfrm>
              <a:off x="3261360" y="3363964"/>
              <a:ext cx="1308295" cy="5064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Data 2</a:t>
              </a:r>
            </a:p>
          </p:txBody>
        </p:sp>
        <p:sp>
          <p:nvSpPr>
            <p:cNvPr id="37" name="64 Metin kutusu"/>
            <p:cNvSpPr txBox="1"/>
            <p:nvPr/>
          </p:nvSpPr>
          <p:spPr>
            <a:xfrm>
              <a:off x="4867421" y="3661955"/>
              <a:ext cx="1441940" cy="646331"/>
            </a:xfrm>
            <a:prstGeom prst="rect">
              <a:avLst/>
            </a:prstGeom>
            <a:noFill/>
          </p:spPr>
          <p:txBody>
            <a:bodyPr wrap="square" rtlCol="0">
              <a:spAutoFit/>
            </a:bodyPr>
            <a:lstStyle/>
            <a:p>
              <a:r>
                <a:rPr lang="tr-TR" dirty="0" err="1">
                  <a:solidFill>
                    <a:schemeClr val="accent2">
                      <a:lumMod val="50000"/>
                    </a:schemeClr>
                  </a:solidFill>
                </a:rPr>
                <a:t>Page</a:t>
              </a:r>
              <a:r>
                <a:rPr lang="tr-TR" dirty="0">
                  <a:solidFill>
                    <a:schemeClr val="accent2">
                      <a:lumMod val="50000"/>
                    </a:schemeClr>
                  </a:solidFill>
                </a:rPr>
                <a:t> </a:t>
              </a:r>
              <a:r>
                <a:rPr lang="tr-TR" dirty="0" err="1">
                  <a:solidFill>
                    <a:schemeClr val="accent2">
                      <a:lumMod val="50000"/>
                    </a:schemeClr>
                  </a:solidFill>
                </a:rPr>
                <a:t>table</a:t>
              </a:r>
              <a:r>
                <a:rPr lang="tr-TR" dirty="0">
                  <a:solidFill>
                    <a:schemeClr val="accent2">
                      <a:lumMod val="50000"/>
                    </a:schemeClr>
                  </a:solidFill>
                </a:rPr>
                <a:t> </a:t>
              </a:r>
              <a:r>
                <a:rPr lang="tr-TR" dirty="0" err="1">
                  <a:solidFill>
                    <a:schemeClr val="accent2">
                      <a:lumMod val="50000"/>
                    </a:schemeClr>
                  </a:solidFill>
                </a:rPr>
                <a:t>for</a:t>
              </a:r>
              <a:r>
                <a:rPr lang="tr-TR" dirty="0">
                  <a:solidFill>
                    <a:schemeClr val="accent2">
                      <a:lumMod val="50000"/>
                    </a:schemeClr>
                  </a:solidFill>
                </a:rPr>
                <a:t> p2</a:t>
              </a:r>
            </a:p>
          </p:txBody>
        </p:sp>
        <p:sp>
          <p:nvSpPr>
            <p:cNvPr id="38" name="65 Metin kutusu"/>
            <p:cNvSpPr txBox="1"/>
            <p:nvPr/>
          </p:nvSpPr>
          <p:spPr>
            <a:xfrm>
              <a:off x="3261360" y="3870401"/>
              <a:ext cx="1308295" cy="369332"/>
            </a:xfrm>
            <a:prstGeom prst="rect">
              <a:avLst/>
            </a:prstGeom>
            <a:noFill/>
          </p:spPr>
          <p:txBody>
            <a:bodyPr wrap="square" rtlCol="0">
              <a:spAutoFit/>
            </a:bodyPr>
            <a:lstStyle/>
            <a:p>
              <a:r>
                <a:rPr lang="tr-TR" dirty="0" err="1">
                  <a:solidFill>
                    <a:schemeClr val="accent2">
                      <a:lumMod val="50000"/>
                    </a:schemeClr>
                  </a:solidFill>
                </a:rPr>
                <a:t>Process</a:t>
              </a:r>
              <a:r>
                <a:rPr lang="tr-TR" dirty="0">
                  <a:solidFill>
                    <a:schemeClr val="accent2">
                      <a:lumMod val="50000"/>
                    </a:schemeClr>
                  </a:solidFill>
                </a:rPr>
                <a:t> p2</a:t>
              </a:r>
            </a:p>
          </p:txBody>
        </p:sp>
        <p:sp>
          <p:nvSpPr>
            <p:cNvPr id="39" name="66 Dikdörtgen"/>
            <p:cNvSpPr/>
            <p:nvPr/>
          </p:nvSpPr>
          <p:spPr>
            <a:xfrm>
              <a:off x="2344617" y="837476"/>
              <a:ext cx="379828" cy="32177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3</a:t>
              </a:r>
            </a:p>
          </p:txBody>
        </p:sp>
        <p:sp>
          <p:nvSpPr>
            <p:cNvPr id="40" name="67 Dikdörtgen"/>
            <p:cNvSpPr/>
            <p:nvPr/>
          </p:nvSpPr>
          <p:spPr>
            <a:xfrm>
              <a:off x="2344617" y="1150761"/>
              <a:ext cx="379828" cy="32177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4</a:t>
              </a:r>
            </a:p>
          </p:txBody>
        </p:sp>
        <p:sp>
          <p:nvSpPr>
            <p:cNvPr id="41" name="68 Dikdörtgen"/>
            <p:cNvSpPr/>
            <p:nvPr/>
          </p:nvSpPr>
          <p:spPr>
            <a:xfrm>
              <a:off x="2344617" y="1472532"/>
              <a:ext cx="379828" cy="32177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6</a:t>
              </a:r>
            </a:p>
          </p:txBody>
        </p:sp>
        <p:sp>
          <p:nvSpPr>
            <p:cNvPr id="42" name="69 Dikdörtgen"/>
            <p:cNvSpPr/>
            <p:nvPr/>
          </p:nvSpPr>
          <p:spPr>
            <a:xfrm>
              <a:off x="2344617" y="1794303"/>
              <a:ext cx="379828" cy="32177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1</a:t>
              </a:r>
            </a:p>
          </p:txBody>
        </p:sp>
        <p:sp>
          <p:nvSpPr>
            <p:cNvPr id="43" name="70 Dikdörtgen"/>
            <p:cNvSpPr/>
            <p:nvPr/>
          </p:nvSpPr>
          <p:spPr>
            <a:xfrm>
              <a:off x="2344617" y="3971220"/>
              <a:ext cx="379828" cy="321771"/>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3</a:t>
              </a:r>
            </a:p>
          </p:txBody>
        </p:sp>
        <p:sp>
          <p:nvSpPr>
            <p:cNvPr id="44" name="71 Dikdörtgen"/>
            <p:cNvSpPr/>
            <p:nvPr/>
          </p:nvSpPr>
          <p:spPr>
            <a:xfrm>
              <a:off x="2344617" y="4284505"/>
              <a:ext cx="379828" cy="321771"/>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4</a:t>
              </a:r>
            </a:p>
          </p:txBody>
        </p:sp>
        <p:sp>
          <p:nvSpPr>
            <p:cNvPr id="45" name="72 Dikdörtgen"/>
            <p:cNvSpPr/>
            <p:nvPr/>
          </p:nvSpPr>
          <p:spPr>
            <a:xfrm>
              <a:off x="2344617" y="4606276"/>
              <a:ext cx="379828" cy="321771"/>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6</a:t>
              </a:r>
            </a:p>
          </p:txBody>
        </p:sp>
        <p:sp>
          <p:nvSpPr>
            <p:cNvPr id="46" name="73 Dikdörtgen"/>
            <p:cNvSpPr/>
            <p:nvPr/>
          </p:nvSpPr>
          <p:spPr>
            <a:xfrm>
              <a:off x="2344617" y="4928047"/>
              <a:ext cx="379828" cy="321771"/>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2</a:t>
              </a:r>
            </a:p>
          </p:txBody>
        </p:sp>
        <p:sp>
          <p:nvSpPr>
            <p:cNvPr id="47" name="74 Metin kutusu"/>
            <p:cNvSpPr txBox="1"/>
            <p:nvPr/>
          </p:nvSpPr>
          <p:spPr>
            <a:xfrm>
              <a:off x="1969477" y="2116074"/>
              <a:ext cx="1291883" cy="646331"/>
            </a:xfrm>
            <a:prstGeom prst="rect">
              <a:avLst/>
            </a:prstGeom>
            <a:noFill/>
          </p:spPr>
          <p:txBody>
            <a:bodyPr wrap="square" rtlCol="0">
              <a:spAutoFit/>
            </a:bodyPr>
            <a:lstStyle/>
            <a:p>
              <a:r>
                <a:rPr lang="tr-TR" dirty="0" err="1">
                  <a:solidFill>
                    <a:schemeClr val="accent2">
                      <a:lumMod val="50000"/>
                    </a:schemeClr>
                  </a:solidFill>
                </a:rPr>
                <a:t>Page</a:t>
              </a:r>
              <a:r>
                <a:rPr lang="tr-TR" dirty="0">
                  <a:solidFill>
                    <a:schemeClr val="accent2">
                      <a:lumMod val="50000"/>
                    </a:schemeClr>
                  </a:solidFill>
                </a:rPr>
                <a:t> </a:t>
              </a:r>
              <a:r>
                <a:rPr lang="tr-TR" dirty="0" err="1">
                  <a:solidFill>
                    <a:schemeClr val="accent2">
                      <a:lumMod val="50000"/>
                    </a:schemeClr>
                  </a:solidFill>
                </a:rPr>
                <a:t>table</a:t>
              </a:r>
              <a:r>
                <a:rPr lang="tr-TR" dirty="0">
                  <a:solidFill>
                    <a:schemeClr val="accent2">
                      <a:lumMod val="50000"/>
                    </a:schemeClr>
                  </a:solidFill>
                </a:rPr>
                <a:t> </a:t>
              </a:r>
              <a:r>
                <a:rPr lang="tr-TR" dirty="0" err="1">
                  <a:solidFill>
                    <a:schemeClr val="accent2">
                      <a:lumMod val="50000"/>
                    </a:schemeClr>
                  </a:solidFill>
                </a:rPr>
                <a:t>for</a:t>
              </a:r>
              <a:r>
                <a:rPr lang="tr-TR" dirty="0">
                  <a:solidFill>
                    <a:schemeClr val="accent2">
                      <a:lumMod val="50000"/>
                    </a:schemeClr>
                  </a:solidFill>
                </a:rPr>
                <a:t> p1</a:t>
              </a:r>
            </a:p>
          </p:txBody>
        </p:sp>
        <p:sp>
          <p:nvSpPr>
            <p:cNvPr id="48" name="75 Metin kutusu"/>
            <p:cNvSpPr txBox="1"/>
            <p:nvPr/>
          </p:nvSpPr>
          <p:spPr>
            <a:xfrm>
              <a:off x="2138289" y="5249818"/>
              <a:ext cx="1364566" cy="646331"/>
            </a:xfrm>
            <a:prstGeom prst="rect">
              <a:avLst/>
            </a:prstGeom>
            <a:noFill/>
          </p:spPr>
          <p:txBody>
            <a:bodyPr wrap="square" rtlCol="0">
              <a:spAutoFit/>
            </a:bodyPr>
            <a:lstStyle/>
            <a:p>
              <a:r>
                <a:rPr lang="tr-TR" dirty="0" err="1">
                  <a:solidFill>
                    <a:schemeClr val="accent2">
                      <a:lumMod val="50000"/>
                    </a:schemeClr>
                  </a:solidFill>
                </a:rPr>
                <a:t>Page</a:t>
              </a:r>
              <a:r>
                <a:rPr lang="tr-TR" dirty="0">
                  <a:solidFill>
                    <a:schemeClr val="accent2">
                      <a:lumMod val="50000"/>
                    </a:schemeClr>
                  </a:solidFill>
                </a:rPr>
                <a:t> </a:t>
              </a:r>
              <a:r>
                <a:rPr lang="tr-TR" dirty="0" err="1">
                  <a:solidFill>
                    <a:schemeClr val="accent2">
                      <a:lumMod val="50000"/>
                    </a:schemeClr>
                  </a:solidFill>
                </a:rPr>
                <a:t>table</a:t>
              </a:r>
              <a:r>
                <a:rPr lang="tr-TR" dirty="0">
                  <a:solidFill>
                    <a:schemeClr val="accent2">
                      <a:lumMod val="50000"/>
                    </a:schemeClr>
                  </a:solidFill>
                </a:rPr>
                <a:t> </a:t>
              </a:r>
              <a:r>
                <a:rPr lang="tr-TR" dirty="0" err="1">
                  <a:solidFill>
                    <a:schemeClr val="accent2">
                      <a:lumMod val="50000"/>
                    </a:schemeClr>
                  </a:solidFill>
                </a:rPr>
                <a:t>for</a:t>
              </a:r>
              <a:r>
                <a:rPr lang="tr-TR" dirty="0">
                  <a:solidFill>
                    <a:schemeClr val="accent2">
                      <a:lumMod val="50000"/>
                    </a:schemeClr>
                  </a:solidFill>
                </a:rPr>
                <a:t> p3</a:t>
              </a:r>
            </a:p>
          </p:txBody>
        </p:sp>
        <p:sp>
          <p:nvSpPr>
            <p:cNvPr id="49" name="76 Dikdörtgen"/>
            <p:cNvSpPr/>
            <p:nvPr/>
          </p:nvSpPr>
          <p:spPr>
            <a:xfrm>
              <a:off x="661182" y="510008"/>
              <a:ext cx="1308295" cy="506437"/>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1</a:t>
              </a:r>
            </a:p>
          </p:txBody>
        </p:sp>
        <p:sp>
          <p:nvSpPr>
            <p:cNvPr id="50" name="77 Dikdörtgen"/>
            <p:cNvSpPr/>
            <p:nvPr/>
          </p:nvSpPr>
          <p:spPr>
            <a:xfrm>
              <a:off x="661182" y="1016445"/>
              <a:ext cx="1308295" cy="506437"/>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2</a:t>
              </a:r>
            </a:p>
          </p:txBody>
        </p:sp>
        <p:sp>
          <p:nvSpPr>
            <p:cNvPr id="51" name="78 Dikdörtgen"/>
            <p:cNvSpPr/>
            <p:nvPr/>
          </p:nvSpPr>
          <p:spPr>
            <a:xfrm>
              <a:off x="661182" y="1522882"/>
              <a:ext cx="1308295" cy="506437"/>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3</a:t>
              </a:r>
            </a:p>
          </p:txBody>
        </p:sp>
        <p:sp>
          <p:nvSpPr>
            <p:cNvPr id="52" name="79 Dikdörtgen"/>
            <p:cNvSpPr/>
            <p:nvPr/>
          </p:nvSpPr>
          <p:spPr>
            <a:xfrm>
              <a:off x="661182" y="2029319"/>
              <a:ext cx="1308295" cy="506437"/>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Data 1</a:t>
              </a:r>
            </a:p>
          </p:txBody>
        </p:sp>
        <p:sp>
          <p:nvSpPr>
            <p:cNvPr id="53" name="80 Metin kutusu"/>
            <p:cNvSpPr txBox="1"/>
            <p:nvPr/>
          </p:nvSpPr>
          <p:spPr>
            <a:xfrm>
              <a:off x="661182" y="2535756"/>
              <a:ext cx="1477107" cy="369332"/>
            </a:xfrm>
            <a:prstGeom prst="rect">
              <a:avLst/>
            </a:prstGeom>
            <a:noFill/>
          </p:spPr>
          <p:txBody>
            <a:bodyPr wrap="square" rtlCol="0">
              <a:spAutoFit/>
            </a:bodyPr>
            <a:lstStyle/>
            <a:p>
              <a:r>
                <a:rPr lang="tr-TR" dirty="0" err="1">
                  <a:solidFill>
                    <a:schemeClr val="accent2">
                      <a:lumMod val="50000"/>
                    </a:schemeClr>
                  </a:solidFill>
                </a:rPr>
                <a:t>Process</a:t>
              </a:r>
              <a:r>
                <a:rPr lang="tr-TR" dirty="0">
                  <a:solidFill>
                    <a:schemeClr val="accent2">
                      <a:lumMod val="50000"/>
                    </a:schemeClr>
                  </a:solidFill>
                </a:rPr>
                <a:t> p1</a:t>
              </a:r>
            </a:p>
          </p:txBody>
        </p:sp>
        <p:sp>
          <p:nvSpPr>
            <p:cNvPr id="54" name="81 Dikdörtgen"/>
            <p:cNvSpPr/>
            <p:nvPr/>
          </p:nvSpPr>
          <p:spPr>
            <a:xfrm>
              <a:off x="661182" y="3786554"/>
              <a:ext cx="1308295" cy="506437"/>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1</a:t>
              </a:r>
            </a:p>
          </p:txBody>
        </p:sp>
        <p:sp>
          <p:nvSpPr>
            <p:cNvPr id="55" name="82 Dikdörtgen"/>
            <p:cNvSpPr/>
            <p:nvPr/>
          </p:nvSpPr>
          <p:spPr>
            <a:xfrm>
              <a:off x="661182" y="4292991"/>
              <a:ext cx="1308295" cy="506437"/>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2</a:t>
              </a:r>
            </a:p>
          </p:txBody>
        </p:sp>
        <p:sp>
          <p:nvSpPr>
            <p:cNvPr id="56" name="83 Dikdörtgen"/>
            <p:cNvSpPr/>
            <p:nvPr/>
          </p:nvSpPr>
          <p:spPr>
            <a:xfrm>
              <a:off x="661182" y="4799428"/>
              <a:ext cx="1308295" cy="506437"/>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Ed 3</a:t>
              </a:r>
            </a:p>
          </p:txBody>
        </p:sp>
        <p:sp>
          <p:nvSpPr>
            <p:cNvPr id="57" name="84 Dikdörtgen"/>
            <p:cNvSpPr/>
            <p:nvPr/>
          </p:nvSpPr>
          <p:spPr>
            <a:xfrm>
              <a:off x="661182" y="5305865"/>
              <a:ext cx="1308295" cy="506437"/>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rgbClr val="002060"/>
                  </a:solidFill>
                </a:rPr>
                <a:t>Data 3</a:t>
              </a:r>
            </a:p>
          </p:txBody>
        </p:sp>
        <p:sp>
          <p:nvSpPr>
            <p:cNvPr id="58" name="85 Metin kutusu"/>
            <p:cNvSpPr txBox="1"/>
            <p:nvPr/>
          </p:nvSpPr>
          <p:spPr>
            <a:xfrm>
              <a:off x="661182" y="5812302"/>
              <a:ext cx="1308295" cy="369332"/>
            </a:xfrm>
            <a:prstGeom prst="rect">
              <a:avLst/>
            </a:prstGeom>
            <a:noFill/>
          </p:spPr>
          <p:txBody>
            <a:bodyPr wrap="square" rtlCol="0">
              <a:spAutoFit/>
            </a:bodyPr>
            <a:lstStyle/>
            <a:p>
              <a:r>
                <a:rPr lang="tr-TR" dirty="0" err="1">
                  <a:solidFill>
                    <a:schemeClr val="accent2">
                      <a:lumMod val="50000"/>
                    </a:schemeClr>
                  </a:solidFill>
                </a:rPr>
                <a:t>Process</a:t>
              </a:r>
              <a:r>
                <a:rPr lang="tr-TR" dirty="0">
                  <a:solidFill>
                    <a:schemeClr val="accent2">
                      <a:lumMod val="50000"/>
                    </a:schemeClr>
                  </a:solidFill>
                </a:rPr>
                <a:t> p3</a:t>
              </a:r>
            </a:p>
          </p:txBody>
        </p:sp>
      </p:grpSp>
    </p:spTree>
    <p:extLst>
      <p:ext uri="{BB962C8B-B14F-4D97-AF65-F5344CB8AC3E}">
        <p14:creationId xmlns:p14="http://schemas.microsoft.com/office/powerpoint/2010/main" val="3582821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0"/>
            <a:ext cx="9144000" cy="685800"/>
          </a:xfrm>
        </p:spPr>
        <p:txBody>
          <a:bodyPr/>
          <a:lstStyle/>
          <a:p>
            <a:pPr eaLnBrk="1" hangingPunct="1"/>
            <a:r>
              <a:rPr lang="en-US"/>
              <a:t>Two-Level Paging Example</a:t>
            </a:r>
          </a:p>
        </p:txBody>
      </p:sp>
      <p:sp>
        <p:nvSpPr>
          <p:cNvPr id="38915" name="Rectangle 3"/>
          <p:cNvSpPr>
            <a:spLocks noGrp="1" noChangeArrowheads="1"/>
          </p:cNvSpPr>
          <p:nvPr>
            <p:ph type="body" idx="1"/>
          </p:nvPr>
        </p:nvSpPr>
        <p:spPr>
          <a:xfrm>
            <a:off x="468313" y="981075"/>
            <a:ext cx="8064500" cy="2803525"/>
          </a:xfrm>
        </p:spPr>
        <p:txBody>
          <a:bodyPr>
            <a:noAutofit/>
          </a:bodyPr>
          <a:lstStyle/>
          <a:p>
            <a:pPr eaLnBrk="1" hangingPunct="1">
              <a:lnSpc>
                <a:spcPct val="90000"/>
              </a:lnSpc>
            </a:pPr>
            <a:r>
              <a:rPr lang="en-US" sz="1800" dirty="0">
                <a:latin typeface="Times New Roman" charset="0"/>
              </a:rPr>
              <a:t>A logical address (on 32-bit machine with 4K page size) is divided into:</a:t>
            </a:r>
          </a:p>
          <a:p>
            <a:pPr marL="628650" lvl="1" eaLnBrk="1" hangingPunct="1">
              <a:lnSpc>
                <a:spcPct val="90000"/>
              </a:lnSpc>
            </a:pPr>
            <a:r>
              <a:rPr lang="en-US" sz="1600" dirty="0">
                <a:latin typeface="Times New Roman" charset="0"/>
              </a:rPr>
              <a:t>a </a:t>
            </a:r>
            <a:r>
              <a:rPr lang="en-US" sz="1600" dirty="0">
                <a:solidFill>
                  <a:schemeClr val="accent2"/>
                </a:solidFill>
                <a:latin typeface="Times New Roman" charset="0"/>
              </a:rPr>
              <a:t>page number</a:t>
            </a:r>
            <a:r>
              <a:rPr lang="en-US" sz="1600" dirty="0">
                <a:latin typeface="Times New Roman" charset="0"/>
              </a:rPr>
              <a:t> consisting of 20 bits.</a:t>
            </a:r>
          </a:p>
          <a:p>
            <a:pPr marL="628650" lvl="1" eaLnBrk="1" hangingPunct="1">
              <a:lnSpc>
                <a:spcPct val="90000"/>
              </a:lnSpc>
            </a:pPr>
            <a:r>
              <a:rPr lang="en-US" sz="1600" dirty="0">
                <a:latin typeface="Times New Roman" charset="0"/>
              </a:rPr>
              <a:t>a </a:t>
            </a:r>
            <a:r>
              <a:rPr lang="en-US" sz="1600" dirty="0">
                <a:solidFill>
                  <a:schemeClr val="accent2"/>
                </a:solidFill>
                <a:latin typeface="Times New Roman" charset="0"/>
              </a:rPr>
              <a:t>page offset</a:t>
            </a:r>
            <a:r>
              <a:rPr lang="en-US" sz="1600" dirty="0">
                <a:latin typeface="Times New Roman" charset="0"/>
              </a:rPr>
              <a:t> consisting of 12 bits.</a:t>
            </a:r>
          </a:p>
          <a:p>
            <a:pPr eaLnBrk="1" hangingPunct="1">
              <a:lnSpc>
                <a:spcPct val="90000"/>
              </a:lnSpc>
            </a:pPr>
            <a:r>
              <a:rPr lang="en-US" sz="1800" dirty="0">
                <a:latin typeface="Times New Roman" charset="0"/>
              </a:rPr>
              <a:t>Since the page table is paged, the </a:t>
            </a:r>
            <a:r>
              <a:rPr lang="en-US" sz="1800" dirty="0">
                <a:solidFill>
                  <a:schemeClr val="accent2"/>
                </a:solidFill>
                <a:latin typeface="Times New Roman" charset="0"/>
              </a:rPr>
              <a:t>page number</a:t>
            </a:r>
            <a:r>
              <a:rPr lang="en-US" sz="1800" dirty="0">
                <a:latin typeface="Times New Roman" charset="0"/>
              </a:rPr>
              <a:t> is further divided into:</a:t>
            </a:r>
          </a:p>
          <a:p>
            <a:pPr marL="628650" lvl="1" eaLnBrk="1" hangingPunct="1">
              <a:lnSpc>
                <a:spcPct val="90000"/>
              </a:lnSpc>
            </a:pPr>
            <a:r>
              <a:rPr lang="en-US" sz="1600" dirty="0">
                <a:latin typeface="Times New Roman" charset="0"/>
              </a:rPr>
              <a:t>a 10-bit page number. </a:t>
            </a:r>
          </a:p>
          <a:p>
            <a:pPr marL="628650" lvl="1" eaLnBrk="1" hangingPunct="1">
              <a:lnSpc>
                <a:spcPct val="90000"/>
              </a:lnSpc>
            </a:pPr>
            <a:r>
              <a:rPr lang="en-US" sz="1600" dirty="0">
                <a:latin typeface="Times New Roman" charset="0"/>
              </a:rPr>
              <a:t>a 10-bit page offset.</a:t>
            </a:r>
          </a:p>
          <a:p>
            <a:pPr eaLnBrk="1" hangingPunct="1">
              <a:lnSpc>
                <a:spcPct val="90000"/>
              </a:lnSpc>
            </a:pPr>
            <a:r>
              <a:rPr lang="en-US" sz="1800" dirty="0">
                <a:latin typeface="Times New Roman" charset="0"/>
              </a:rPr>
              <a:t>Thus, a logical address is as follows:</a:t>
            </a:r>
            <a:br>
              <a:rPr lang="en-US" sz="1600" dirty="0">
                <a:latin typeface="Times New Roman" charset="0"/>
              </a:rPr>
            </a:br>
            <a:endParaRPr lang="en-US" sz="1600" dirty="0">
              <a:latin typeface="Times New Roman" charset="0"/>
            </a:endParaRPr>
          </a:p>
          <a:p>
            <a:pPr eaLnBrk="1" hangingPunct="1">
              <a:lnSpc>
                <a:spcPct val="90000"/>
              </a:lnSpc>
            </a:pPr>
            <a:endParaRPr lang="en-US" sz="1600" dirty="0">
              <a:latin typeface="Times New Roman" charset="0"/>
            </a:endParaRPr>
          </a:p>
          <a:p>
            <a:pPr eaLnBrk="1" hangingPunct="1">
              <a:lnSpc>
                <a:spcPct val="90000"/>
              </a:lnSpc>
            </a:pPr>
            <a:endParaRPr lang="en-US" sz="1600" dirty="0">
              <a:latin typeface="Times New Roman" charset="0"/>
            </a:endParaRPr>
          </a:p>
          <a:p>
            <a:pPr eaLnBrk="1" hangingPunct="1">
              <a:lnSpc>
                <a:spcPct val="90000"/>
              </a:lnSpc>
            </a:pPr>
            <a:endParaRPr lang="en-US" sz="1600" dirty="0">
              <a:latin typeface="Times New Roman" charset="0"/>
            </a:endParaRPr>
          </a:p>
          <a:p>
            <a:pPr eaLnBrk="1" hangingPunct="1">
              <a:lnSpc>
                <a:spcPct val="90000"/>
              </a:lnSpc>
            </a:pPr>
            <a:endParaRPr lang="en-US" sz="1600" dirty="0">
              <a:latin typeface="Times New Roman" charset="0"/>
            </a:endParaRPr>
          </a:p>
          <a:p>
            <a:pPr eaLnBrk="1" hangingPunct="1">
              <a:lnSpc>
                <a:spcPct val="90000"/>
              </a:lnSpc>
            </a:pPr>
            <a:endParaRPr lang="en-US" sz="1600" dirty="0">
              <a:latin typeface="Times New Roman" charset="0"/>
            </a:endParaRPr>
          </a:p>
          <a:p>
            <a:pPr eaLnBrk="1" hangingPunct="1">
              <a:lnSpc>
                <a:spcPct val="90000"/>
              </a:lnSpc>
            </a:pPr>
            <a:endParaRPr lang="en-US" sz="1600" dirty="0">
              <a:latin typeface="Times New Roman" charset="0"/>
            </a:endParaRPr>
          </a:p>
          <a:p>
            <a:pPr eaLnBrk="1" hangingPunct="1">
              <a:lnSpc>
                <a:spcPct val="90000"/>
              </a:lnSpc>
            </a:pPr>
            <a:endParaRPr lang="en-US" sz="1600" dirty="0">
              <a:latin typeface="Times New Roman" charset="0"/>
            </a:endParaRPr>
          </a:p>
          <a:p>
            <a:pPr eaLnBrk="1" hangingPunct="1">
              <a:lnSpc>
                <a:spcPct val="90000"/>
              </a:lnSpc>
            </a:pPr>
            <a:endParaRPr lang="en-US" sz="1600" dirty="0">
              <a:latin typeface="Times New Roman" charset="0"/>
            </a:endParaRPr>
          </a:p>
          <a:p>
            <a:pPr marL="0" indent="0" eaLnBrk="1" hangingPunct="1">
              <a:lnSpc>
                <a:spcPct val="90000"/>
              </a:lnSpc>
              <a:buNone/>
            </a:pPr>
            <a:r>
              <a:rPr lang="en-US" sz="1800" dirty="0">
                <a:latin typeface="Times New Roman" charset="0"/>
              </a:rPr>
              <a:t>where</a:t>
            </a:r>
            <a:r>
              <a:rPr lang="en-US" sz="1800" i="1" dirty="0">
                <a:latin typeface="Times New Roman" charset="0"/>
              </a:rPr>
              <a:t> p</a:t>
            </a:r>
            <a:r>
              <a:rPr lang="tr-TR" sz="1800" i="1" baseline="-25000" dirty="0">
                <a:latin typeface="Times New Roman" charset="0"/>
              </a:rPr>
              <a:t>1</a:t>
            </a:r>
            <a:r>
              <a:rPr lang="en-US" sz="1800" dirty="0">
                <a:latin typeface="Times New Roman" charset="0"/>
              </a:rPr>
              <a:t> is an index into the outer page table, and </a:t>
            </a:r>
            <a:r>
              <a:rPr lang="en-US" sz="1800" i="1" dirty="0">
                <a:latin typeface="Times New Roman" charset="0"/>
              </a:rPr>
              <a:t>p</a:t>
            </a:r>
            <a:r>
              <a:rPr lang="en-US" sz="1800" i="1" baseline="-25000" dirty="0">
                <a:latin typeface="Times New Roman" charset="0"/>
              </a:rPr>
              <a:t>2</a:t>
            </a:r>
            <a:r>
              <a:rPr lang="en-US" sz="1800" dirty="0">
                <a:latin typeface="Times New Roman" charset="0"/>
              </a:rPr>
              <a:t> is the displacement within the page of the outer page table.</a:t>
            </a:r>
          </a:p>
        </p:txBody>
      </p:sp>
      <p:grpSp>
        <p:nvGrpSpPr>
          <p:cNvPr id="38916" name="Group 15"/>
          <p:cNvGrpSpPr>
            <a:grpSpLocks/>
          </p:cNvGrpSpPr>
          <p:nvPr/>
        </p:nvGrpSpPr>
        <p:grpSpPr bwMode="auto">
          <a:xfrm>
            <a:off x="2771775" y="3241675"/>
            <a:ext cx="3321050" cy="1462088"/>
            <a:chOff x="1565" y="2478"/>
            <a:chExt cx="2092" cy="921"/>
          </a:xfrm>
        </p:grpSpPr>
        <p:sp>
          <p:nvSpPr>
            <p:cNvPr id="38917" name="Rectangle 4"/>
            <p:cNvSpPr>
              <a:spLocks noChangeArrowheads="1"/>
            </p:cNvSpPr>
            <p:nvPr/>
          </p:nvSpPr>
          <p:spPr bwMode="auto">
            <a:xfrm>
              <a:off x="1701" y="2750"/>
              <a:ext cx="1956" cy="276"/>
            </a:xfrm>
            <a:prstGeom prst="rect">
              <a:avLst/>
            </a:prstGeom>
            <a:solidFill>
              <a:schemeClr val="bg1"/>
            </a:solidFill>
            <a:ln w="9525">
              <a:solidFill>
                <a:schemeClr val="tx1"/>
              </a:solidFill>
              <a:miter lim="800000"/>
              <a:headEnd/>
              <a:tailEnd/>
            </a:ln>
          </p:spPr>
          <p:txBody>
            <a:bodyPr wrap="none" anchor="ctr"/>
            <a:lstStyle/>
            <a:p>
              <a:pPr eaLnBrk="1" hangingPunct="1"/>
              <a:endParaRPr lang="tr-TR"/>
            </a:p>
          </p:txBody>
        </p:sp>
        <p:sp>
          <p:nvSpPr>
            <p:cNvPr id="38918" name="Line 5"/>
            <p:cNvSpPr>
              <a:spLocks noChangeShapeType="1"/>
            </p:cNvSpPr>
            <p:nvPr/>
          </p:nvSpPr>
          <p:spPr bwMode="auto">
            <a:xfrm>
              <a:off x="2200" y="2750"/>
              <a:ext cx="0" cy="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8919" name="Line 6"/>
            <p:cNvSpPr>
              <a:spLocks noChangeShapeType="1"/>
            </p:cNvSpPr>
            <p:nvPr/>
          </p:nvSpPr>
          <p:spPr bwMode="auto">
            <a:xfrm>
              <a:off x="2709" y="2544"/>
              <a:ext cx="0" cy="48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8920" name="Text Box 7"/>
            <p:cNvSpPr txBox="1">
              <a:spLocks noChangeArrowheads="1"/>
            </p:cNvSpPr>
            <p:nvPr/>
          </p:nvSpPr>
          <p:spPr bwMode="auto">
            <a:xfrm>
              <a:off x="1565" y="2478"/>
              <a:ext cx="96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page number</a:t>
              </a:r>
            </a:p>
          </p:txBody>
        </p:sp>
        <p:sp>
          <p:nvSpPr>
            <p:cNvPr id="38921" name="Text Box 8"/>
            <p:cNvSpPr txBox="1">
              <a:spLocks noChangeArrowheads="1"/>
            </p:cNvSpPr>
            <p:nvPr/>
          </p:nvSpPr>
          <p:spPr bwMode="auto">
            <a:xfrm>
              <a:off x="2754" y="2496"/>
              <a:ext cx="82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page offset</a:t>
              </a:r>
            </a:p>
          </p:txBody>
        </p:sp>
        <p:sp>
          <p:nvSpPr>
            <p:cNvPr id="38922" name="Text Box 9"/>
            <p:cNvSpPr txBox="1">
              <a:spLocks noChangeArrowheads="1"/>
            </p:cNvSpPr>
            <p:nvPr/>
          </p:nvSpPr>
          <p:spPr bwMode="auto">
            <a:xfrm>
              <a:off x="1808" y="2777"/>
              <a:ext cx="249"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i="1">
                  <a:latin typeface="Helvetica" charset="0"/>
                </a:rPr>
                <a:t>p</a:t>
              </a:r>
              <a:r>
                <a:rPr lang="tr-TR" sz="1800" baseline="-25000">
                  <a:latin typeface="Helvetica" charset="0"/>
                </a:rPr>
                <a:t>1</a:t>
              </a:r>
              <a:endParaRPr lang="en-US" sz="1800">
                <a:latin typeface="Helvetica" charset="0"/>
              </a:endParaRPr>
            </a:p>
          </p:txBody>
        </p:sp>
        <p:sp>
          <p:nvSpPr>
            <p:cNvPr id="38923" name="Text Box 10"/>
            <p:cNvSpPr txBox="1">
              <a:spLocks noChangeArrowheads="1"/>
            </p:cNvSpPr>
            <p:nvPr/>
          </p:nvSpPr>
          <p:spPr bwMode="auto">
            <a:xfrm>
              <a:off x="2312" y="2772"/>
              <a:ext cx="249"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i="1">
                  <a:latin typeface="Helvetica" charset="0"/>
                </a:rPr>
                <a:t>p</a:t>
              </a:r>
              <a:r>
                <a:rPr lang="en-US" sz="1800" baseline="-25000">
                  <a:latin typeface="Helvetica" charset="0"/>
                </a:rPr>
                <a:t>2</a:t>
              </a:r>
              <a:endParaRPr lang="en-US" sz="1800">
                <a:latin typeface="Helvetica" charset="0"/>
              </a:endParaRPr>
            </a:p>
          </p:txBody>
        </p:sp>
        <p:sp>
          <p:nvSpPr>
            <p:cNvPr id="38924" name="Text Box 11"/>
            <p:cNvSpPr txBox="1">
              <a:spLocks noChangeArrowheads="1"/>
            </p:cNvSpPr>
            <p:nvPr/>
          </p:nvSpPr>
          <p:spPr bwMode="auto">
            <a:xfrm>
              <a:off x="2942" y="279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i="1">
                  <a:latin typeface="Helvetica" charset="0"/>
                </a:rPr>
                <a:t>d</a:t>
              </a:r>
              <a:endParaRPr lang="en-US" sz="1800">
                <a:latin typeface="Helvetica" charset="0"/>
              </a:endParaRPr>
            </a:p>
          </p:txBody>
        </p:sp>
        <p:sp>
          <p:nvSpPr>
            <p:cNvPr id="38925" name="Text Box 12"/>
            <p:cNvSpPr txBox="1">
              <a:spLocks noChangeArrowheads="1"/>
            </p:cNvSpPr>
            <p:nvPr/>
          </p:nvSpPr>
          <p:spPr bwMode="auto">
            <a:xfrm>
              <a:off x="1872" y="3165"/>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dirty="0">
                  <a:latin typeface="Helvetica" charset="0"/>
                </a:rPr>
                <a:t>10</a:t>
              </a:r>
            </a:p>
          </p:txBody>
        </p:sp>
        <p:sp>
          <p:nvSpPr>
            <p:cNvPr id="38926" name="Text Box 13"/>
            <p:cNvSpPr txBox="1">
              <a:spLocks noChangeArrowheads="1"/>
            </p:cNvSpPr>
            <p:nvPr/>
          </p:nvSpPr>
          <p:spPr bwMode="auto">
            <a:xfrm>
              <a:off x="2292" y="3168"/>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10</a:t>
              </a:r>
            </a:p>
          </p:txBody>
        </p:sp>
        <p:sp>
          <p:nvSpPr>
            <p:cNvPr id="38927" name="Text Box 14"/>
            <p:cNvSpPr txBox="1">
              <a:spLocks noChangeArrowheads="1"/>
            </p:cNvSpPr>
            <p:nvPr/>
          </p:nvSpPr>
          <p:spPr bwMode="auto">
            <a:xfrm>
              <a:off x="2971" y="3158"/>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12</a:t>
              </a:r>
            </a:p>
          </p:txBody>
        </p:sp>
      </p:grpSp>
    </p:spTree>
    <p:extLst>
      <p:ext uri="{BB962C8B-B14F-4D97-AF65-F5344CB8AC3E}">
        <p14:creationId xmlns:p14="http://schemas.microsoft.com/office/powerpoint/2010/main" val="411611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lnSpcReduction="10000"/>
          </a:bodyPr>
          <a:lstStyle/>
          <a:p>
            <a:pPr>
              <a:lnSpc>
                <a:spcPct val="90000"/>
              </a:lnSpc>
            </a:pPr>
            <a:r>
              <a:rPr lang="en-US" dirty="0"/>
              <a:t>Program must be brought (from disk)  into memory and placed within a process for it to be run</a:t>
            </a:r>
          </a:p>
          <a:p>
            <a:pPr>
              <a:lnSpc>
                <a:spcPct val="90000"/>
              </a:lnSpc>
            </a:pPr>
            <a:endParaRPr lang="en-US" dirty="0"/>
          </a:p>
          <a:p>
            <a:pPr>
              <a:lnSpc>
                <a:spcPct val="90000"/>
              </a:lnSpc>
            </a:pPr>
            <a:r>
              <a:rPr lang="en-US" dirty="0">
                <a:solidFill>
                  <a:schemeClr val="accent2"/>
                </a:solidFill>
              </a:rPr>
              <a:t>Main memory</a:t>
            </a:r>
            <a:r>
              <a:rPr lang="en-US" dirty="0"/>
              <a:t> and </a:t>
            </a:r>
            <a:r>
              <a:rPr lang="en-US" dirty="0">
                <a:solidFill>
                  <a:schemeClr val="accent2"/>
                </a:solidFill>
              </a:rPr>
              <a:t>registers</a:t>
            </a:r>
            <a:r>
              <a:rPr lang="en-US" dirty="0"/>
              <a:t> are only storage</a:t>
            </a:r>
            <a:r>
              <a:rPr lang="tr-TR" dirty="0"/>
              <a:t> </a:t>
            </a:r>
            <a:r>
              <a:rPr lang="en-US" dirty="0"/>
              <a:t>CPU can access directly</a:t>
            </a:r>
          </a:p>
          <a:p>
            <a:pPr>
              <a:lnSpc>
                <a:spcPct val="90000"/>
              </a:lnSpc>
            </a:pPr>
            <a:endParaRPr lang="en-US" dirty="0"/>
          </a:p>
          <a:p>
            <a:pPr>
              <a:lnSpc>
                <a:spcPct val="90000"/>
              </a:lnSpc>
            </a:pPr>
            <a:r>
              <a:rPr lang="en-US" dirty="0"/>
              <a:t>Register access in one CPU clock (or less)</a:t>
            </a:r>
          </a:p>
          <a:p>
            <a:pPr>
              <a:lnSpc>
                <a:spcPct val="90000"/>
              </a:lnSpc>
            </a:pPr>
            <a:endParaRPr lang="en-US" dirty="0"/>
          </a:p>
          <a:p>
            <a:pPr>
              <a:lnSpc>
                <a:spcPct val="90000"/>
              </a:lnSpc>
            </a:pPr>
            <a:r>
              <a:rPr lang="en-US" dirty="0"/>
              <a:t>Main memory can take many cycles, causing a </a:t>
            </a:r>
            <a:r>
              <a:rPr lang="en-US" dirty="0">
                <a:solidFill>
                  <a:schemeClr val="accent2"/>
                </a:solidFill>
              </a:rPr>
              <a:t>stall</a:t>
            </a:r>
          </a:p>
          <a:p>
            <a:pPr>
              <a:lnSpc>
                <a:spcPct val="90000"/>
              </a:lnSpc>
            </a:pPr>
            <a:endParaRPr lang="en-US" b="1" dirty="0">
              <a:solidFill>
                <a:schemeClr val="accent2"/>
              </a:solidFill>
            </a:endParaRPr>
          </a:p>
          <a:p>
            <a:pPr>
              <a:lnSpc>
                <a:spcPct val="90000"/>
              </a:lnSpc>
            </a:pPr>
            <a:r>
              <a:rPr lang="en-US" b="1" dirty="0">
                <a:solidFill>
                  <a:schemeClr val="accent2"/>
                </a:solidFill>
              </a:rPr>
              <a:t>Cache</a:t>
            </a:r>
            <a:r>
              <a:rPr lang="en-US" dirty="0"/>
              <a:t> sits between main memory and CPU registers</a:t>
            </a:r>
          </a:p>
          <a:p>
            <a:pPr>
              <a:lnSpc>
                <a:spcPct val="90000"/>
              </a:lnSpc>
            </a:pPr>
            <a:endParaRPr lang="en-US" dirty="0"/>
          </a:p>
          <a:p>
            <a:pPr>
              <a:lnSpc>
                <a:spcPct val="90000"/>
              </a:lnSpc>
            </a:pPr>
            <a:r>
              <a:rPr lang="en-US" dirty="0"/>
              <a:t>Protection of memory required to ensure correct operation</a:t>
            </a:r>
          </a:p>
          <a:p>
            <a:endParaRPr lang="en-US" dirty="0"/>
          </a:p>
        </p:txBody>
      </p:sp>
      <p:sp>
        <p:nvSpPr>
          <p:cNvPr id="4" name="Footer Placeholder 3"/>
          <p:cNvSpPr>
            <a:spLocks noGrp="1"/>
          </p:cNvSpPr>
          <p:nvPr>
            <p:ph type="ftr" sz="quarter" idx="11"/>
          </p:nvPr>
        </p:nvSpPr>
        <p:spPr/>
        <p:txBody>
          <a:bodyPr/>
          <a:lstStyle/>
          <a:p>
            <a:r>
              <a:rPr lang="en-US"/>
              <a:t>Operating Systems-COMP 304</a:t>
            </a:r>
            <a:endParaRPr lang="en-US" dirty="0"/>
          </a:p>
        </p:txBody>
      </p:sp>
      <p:sp>
        <p:nvSpPr>
          <p:cNvPr id="5" name="Slide Number Placeholder 4"/>
          <p:cNvSpPr>
            <a:spLocks noGrp="1"/>
          </p:cNvSpPr>
          <p:nvPr>
            <p:ph type="sldNum" sz="quarter" idx="12"/>
          </p:nvPr>
        </p:nvSpPr>
        <p:spPr/>
        <p:txBody>
          <a:bodyPr/>
          <a:lstStyle/>
          <a:p>
            <a:fld id="{7C498DDC-E19A-3A4A-A0E1-4DF8B8C13340}" type="slidenum">
              <a:rPr lang="en-US" smtClean="0"/>
              <a:t>3</a:t>
            </a:fld>
            <a:endParaRPr lang="en-US"/>
          </a:p>
        </p:txBody>
      </p:sp>
    </p:spTree>
    <p:extLst>
      <p:ext uri="{BB962C8B-B14F-4D97-AF65-F5344CB8AC3E}">
        <p14:creationId xmlns:p14="http://schemas.microsoft.com/office/powerpoint/2010/main" val="285673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Memory Usage</a:t>
            </a:r>
          </a:p>
        </p:txBody>
      </p:sp>
      <p:sp>
        <p:nvSpPr>
          <p:cNvPr id="566275" name="Rectangle 3"/>
          <p:cNvSpPr>
            <a:spLocks noGrp="1" noChangeArrowheads="1"/>
          </p:cNvSpPr>
          <p:nvPr>
            <p:ph type="body" idx="1"/>
          </p:nvPr>
        </p:nvSpPr>
        <p:spPr>
          <a:xfrm>
            <a:off x="684213" y="981074"/>
            <a:ext cx="7772400" cy="4860925"/>
          </a:xfrm>
        </p:spPr>
        <p:txBody>
          <a:bodyPr>
            <a:normAutofit lnSpcReduction="10000"/>
          </a:bodyPr>
          <a:lstStyle/>
          <a:p>
            <a:pPr eaLnBrk="1" hangingPunct="1"/>
            <a:r>
              <a:rPr lang="en-US" b="1" dirty="0">
                <a:solidFill>
                  <a:srgbClr val="CC3300"/>
                </a:solidFill>
                <a:latin typeface="+mj-lt"/>
              </a:rPr>
              <a:t>What happens if a process needs more memory than there is available physical memory?</a:t>
            </a:r>
          </a:p>
          <a:p>
            <a:pPr eaLnBrk="1" hangingPunct="1"/>
            <a:endParaRPr lang="en-US" b="1" dirty="0">
              <a:solidFill>
                <a:srgbClr val="CC3300"/>
              </a:solidFill>
              <a:latin typeface="+mj-lt"/>
            </a:endParaRPr>
          </a:p>
          <a:p>
            <a:r>
              <a:rPr lang="en-US" b="1" dirty="0">
                <a:solidFill>
                  <a:srgbClr val="CC3300"/>
                </a:solidFill>
              </a:rPr>
              <a:t>Virtual memory</a:t>
            </a:r>
            <a:r>
              <a:rPr lang="tr-TR" dirty="0"/>
              <a:t>:</a:t>
            </a:r>
            <a:r>
              <a:rPr lang="en-US" dirty="0"/>
              <a:t> separation of user logical memory from physical memory.</a:t>
            </a:r>
          </a:p>
          <a:p>
            <a:pPr lvl="1"/>
            <a:r>
              <a:rPr lang="en-US" sz="2400" dirty="0"/>
              <a:t>Only part of the program needs to be in memory for execution.</a:t>
            </a:r>
          </a:p>
          <a:p>
            <a:pPr lvl="1"/>
            <a:r>
              <a:rPr lang="en-US" sz="2400" dirty="0"/>
              <a:t>Logical address space can therefore be </a:t>
            </a:r>
            <a:r>
              <a:rPr lang="en-US" sz="2400" b="1" dirty="0"/>
              <a:t>much larger than </a:t>
            </a:r>
            <a:r>
              <a:rPr lang="en-US" sz="2400" dirty="0"/>
              <a:t>physical address space.</a:t>
            </a:r>
          </a:p>
          <a:p>
            <a:pPr lvl="1"/>
            <a:r>
              <a:rPr lang="en-US" sz="2400" dirty="0"/>
              <a:t>Allows address spaces to be shared by several processes.</a:t>
            </a:r>
          </a:p>
          <a:p>
            <a:pPr lvl="1"/>
            <a:r>
              <a:rPr lang="en-US" sz="2400" dirty="0"/>
              <a:t>Allows for more efficient process creation.</a:t>
            </a:r>
            <a:br>
              <a:rPr lang="en-US" sz="2400" dirty="0"/>
            </a:br>
            <a:endParaRPr lang="en-US" sz="2400" dirty="0"/>
          </a:p>
          <a:p>
            <a:pPr eaLnBrk="1" hangingPunct="1"/>
            <a:endParaRPr lang="en-US" sz="2800" b="1" dirty="0">
              <a:solidFill>
                <a:srgbClr val="CC3300"/>
              </a:solidFill>
              <a:latin typeface="+mj-lt"/>
            </a:endParaRPr>
          </a:p>
          <a:p>
            <a:pPr marL="0" indent="0" eaLnBrk="1" hangingPunct="1">
              <a:buNone/>
            </a:pPr>
            <a:endParaRPr lang="en-US" sz="2800" b="1" dirty="0">
              <a:solidFill>
                <a:schemeClr val="tx1"/>
              </a:solidFill>
              <a:latin typeface="+mj-lt"/>
            </a:endParaRPr>
          </a:p>
        </p:txBody>
      </p:sp>
    </p:spTree>
    <p:extLst>
      <p:ext uri="{BB962C8B-B14F-4D97-AF65-F5344CB8AC3E}">
        <p14:creationId xmlns:p14="http://schemas.microsoft.com/office/powerpoint/2010/main" val="166353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27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6275">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627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6275">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62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685800"/>
          </a:xfrm>
        </p:spPr>
        <p:txBody>
          <a:bodyPr/>
          <a:lstStyle/>
          <a:p>
            <a:pPr eaLnBrk="1" hangingPunct="1"/>
            <a:r>
              <a:rPr lang="en-US">
                <a:solidFill>
                  <a:srgbClr val="FFFFFF"/>
                </a:solidFill>
              </a:rPr>
              <a:t>Demand Paging</a:t>
            </a:r>
          </a:p>
        </p:txBody>
      </p:sp>
      <p:sp>
        <p:nvSpPr>
          <p:cNvPr id="568323" name="Rectangle 3"/>
          <p:cNvSpPr>
            <a:spLocks noGrp="1" noChangeArrowheads="1"/>
          </p:cNvSpPr>
          <p:nvPr>
            <p:ph type="body" idx="1"/>
          </p:nvPr>
        </p:nvSpPr>
        <p:spPr>
          <a:xfrm>
            <a:off x="755650" y="981075"/>
            <a:ext cx="8137525" cy="5616575"/>
          </a:xfrm>
        </p:spPr>
        <p:txBody>
          <a:bodyPr/>
          <a:lstStyle/>
          <a:p>
            <a:pPr eaLnBrk="1" hangingPunct="1"/>
            <a:r>
              <a:rPr lang="tr-TR" sz="2800" dirty="0" err="1">
                <a:latin typeface="+mj-lt"/>
              </a:rPr>
              <a:t>Similar</a:t>
            </a:r>
            <a:r>
              <a:rPr lang="tr-TR" sz="2800" dirty="0">
                <a:latin typeface="+mj-lt"/>
              </a:rPr>
              <a:t> </a:t>
            </a:r>
            <a:r>
              <a:rPr lang="tr-TR" sz="2800" dirty="0" err="1">
                <a:latin typeface="+mj-lt"/>
              </a:rPr>
              <a:t>to</a:t>
            </a:r>
            <a:r>
              <a:rPr lang="tr-TR" sz="2800" dirty="0">
                <a:latin typeface="+mj-lt"/>
              </a:rPr>
              <a:t> a </a:t>
            </a:r>
            <a:r>
              <a:rPr lang="tr-TR" sz="2800" dirty="0" err="1">
                <a:latin typeface="+mj-lt"/>
              </a:rPr>
              <a:t>paging</a:t>
            </a:r>
            <a:r>
              <a:rPr lang="tr-TR" sz="2800" dirty="0">
                <a:latin typeface="+mj-lt"/>
              </a:rPr>
              <a:t> </a:t>
            </a:r>
            <a:r>
              <a:rPr lang="tr-TR" sz="2800" dirty="0" err="1">
                <a:latin typeface="+mj-lt"/>
              </a:rPr>
              <a:t>system</a:t>
            </a:r>
            <a:r>
              <a:rPr lang="tr-TR" sz="2800" dirty="0">
                <a:latin typeface="+mj-lt"/>
              </a:rPr>
              <a:t> </a:t>
            </a:r>
            <a:r>
              <a:rPr lang="tr-TR" sz="2800" dirty="0" err="1">
                <a:latin typeface="+mj-lt"/>
              </a:rPr>
              <a:t>with</a:t>
            </a:r>
            <a:r>
              <a:rPr lang="tr-TR" sz="2800" dirty="0">
                <a:latin typeface="+mj-lt"/>
              </a:rPr>
              <a:t> </a:t>
            </a:r>
            <a:r>
              <a:rPr lang="tr-TR" sz="2800" dirty="0" err="1">
                <a:latin typeface="+mj-lt"/>
              </a:rPr>
              <a:t>swapping</a:t>
            </a:r>
            <a:endParaRPr lang="tr-TR" sz="2800" dirty="0">
              <a:latin typeface="+mj-lt"/>
            </a:endParaRPr>
          </a:p>
          <a:p>
            <a:pPr eaLnBrk="1" hangingPunct="1"/>
            <a:r>
              <a:rPr lang="en-US" sz="2800" dirty="0">
                <a:solidFill>
                  <a:srgbClr val="CC3300"/>
                </a:solidFill>
                <a:latin typeface="+mj-lt"/>
              </a:rPr>
              <a:t>Bring a page into memory only when it is needed.</a:t>
            </a:r>
          </a:p>
          <a:p>
            <a:pPr lvl="1" eaLnBrk="1" hangingPunct="1"/>
            <a:r>
              <a:rPr lang="en-US" sz="2400" dirty="0">
                <a:latin typeface="+mj-lt"/>
              </a:rPr>
              <a:t>Less I/O needed</a:t>
            </a:r>
          </a:p>
          <a:p>
            <a:pPr lvl="1" eaLnBrk="1" hangingPunct="1"/>
            <a:r>
              <a:rPr lang="en-US" sz="2400" dirty="0">
                <a:latin typeface="+mj-lt"/>
              </a:rPr>
              <a:t>Less memory needed </a:t>
            </a:r>
          </a:p>
          <a:p>
            <a:pPr lvl="1" eaLnBrk="1" hangingPunct="1"/>
            <a:r>
              <a:rPr lang="en-US" sz="2400" dirty="0">
                <a:latin typeface="+mj-lt"/>
              </a:rPr>
              <a:t>Faster response</a:t>
            </a:r>
          </a:p>
          <a:p>
            <a:pPr lvl="1" eaLnBrk="1" hangingPunct="1"/>
            <a:r>
              <a:rPr lang="en-US" sz="2400" dirty="0">
                <a:latin typeface="+mj-lt"/>
              </a:rPr>
              <a:t>More users</a:t>
            </a:r>
          </a:p>
          <a:p>
            <a:pPr eaLnBrk="1" hangingPunct="1"/>
            <a:r>
              <a:rPr lang="en-US" sz="2800" dirty="0">
                <a:latin typeface="+mj-lt"/>
              </a:rPr>
              <a:t>Page is needed </a:t>
            </a:r>
            <a:r>
              <a:rPr lang="en-US" sz="2800" dirty="0">
                <a:latin typeface="+mj-lt"/>
                <a:sym typeface="Symbol" charset="0"/>
              </a:rPr>
              <a:t> reference to it</a:t>
            </a:r>
          </a:p>
          <a:p>
            <a:pPr lvl="1" eaLnBrk="1" hangingPunct="1"/>
            <a:r>
              <a:rPr lang="en-US" sz="2400" dirty="0">
                <a:latin typeface="+mj-lt"/>
              </a:rPr>
              <a:t>invalid reference </a:t>
            </a:r>
            <a:r>
              <a:rPr lang="en-US" sz="2400" dirty="0">
                <a:latin typeface="+mj-lt"/>
                <a:sym typeface="Symbol" charset="0"/>
              </a:rPr>
              <a:t> abort</a:t>
            </a:r>
          </a:p>
          <a:p>
            <a:pPr lvl="1" eaLnBrk="1" hangingPunct="1"/>
            <a:r>
              <a:rPr lang="en-US" sz="2400" dirty="0">
                <a:solidFill>
                  <a:schemeClr val="accent2"/>
                </a:solidFill>
                <a:latin typeface="+mj-lt"/>
                <a:sym typeface="Symbol" charset="0"/>
              </a:rPr>
              <a:t>not-in-memory  bring it to memory</a:t>
            </a:r>
            <a:endParaRPr lang="tr-TR" sz="2400" dirty="0">
              <a:solidFill>
                <a:schemeClr val="accent2"/>
              </a:solidFill>
              <a:latin typeface="+mj-lt"/>
              <a:sym typeface="Symbol" charset="0"/>
            </a:endParaRPr>
          </a:p>
          <a:p>
            <a:pPr eaLnBrk="1" hangingPunct="1"/>
            <a:r>
              <a:rPr lang="en-US" sz="2800" b="1" dirty="0">
                <a:latin typeface="+mj-lt"/>
                <a:sym typeface="Symbol" charset="0"/>
              </a:rPr>
              <a:t>Lazy swapper</a:t>
            </a:r>
            <a:r>
              <a:rPr lang="en-US" sz="2800" dirty="0">
                <a:latin typeface="+mj-lt"/>
                <a:sym typeface="Symbol" charset="0"/>
              </a:rPr>
              <a:t> – never swaps a page into memory unless page will be needed</a:t>
            </a:r>
          </a:p>
        </p:txBody>
      </p:sp>
    </p:spTree>
    <p:extLst>
      <p:ext uri="{BB962C8B-B14F-4D97-AF65-F5344CB8AC3E}">
        <p14:creationId xmlns:p14="http://schemas.microsoft.com/office/powerpoint/2010/main" val="2069858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32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83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83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832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832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83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832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832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83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0"/>
            <a:ext cx="9144000" cy="685800"/>
          </a:xfrm>
        </p:spPr>
        <p:txBody>
          <a:bodyPr>
            <a:noAutofit/>
          </a:bodyPr>
          <a:lstStyle/>
          <a:p>
            <a:pPr eaLnBrk="1" hangingPunct="1"/>
            <a:r>
              <a:rPr lang="en-US" sz="4000">
                <a:latin typeface="+mn-lt"/>
              </a:rPr>
              <a:t>Valid-Invalid Bit</a:t>
            </a:r>
          </a:p>
        </p:txBody>
      </p:sp>
      <p:sp>
        <p:nvSpPr>
          <p:cNvPr id="10243" name="Rectangle 3"/>
          <p:cNvSpPr>
            <a:spLocks noGrp="1" noChangeArrowheads="1"/>
          </p:cNvSpPr>
          <p:nvPr>
            <p:ph type="body" idx="1"/>
          </p:nvPr>
        </p:nvSpPr>
        <p:spPr>
          <a:xfrm>
            <a:off x="827088" y="914400"/>
            <a:ext cx="7245350" cy="5633244"/>
          </a:xfrm>
        </p:spPr>
        <p:txBody>
          <a:bodyPr/>
          <a:lstStyle/>
          <a:p>
            <a:pPr eaLnBrk="1" hangingPunct="1">
              <a:lnSpc>
                <a:spcPct val="80000"/>
              </a:lnSpc>
            </a:pPr>
            <a:r>
              <a:rPr lang="en-US" sz="2000" dirty="0">
                <a:latin typeface="+mj-lt"/>
              </a:rPr>
              <a:t>With each page table entry a </a:t>
            </a:r>
            <a:r>
              <a:rPr lang="en-US" sz="2000" dirty="0">
                <a:solidFill>
                  <a:srgbClr val="CC3300"/>
                </a:solidFill>
                <a:latin typeface="+mj-lt"/>
              </a:rPr>
              <a:t>valid–invalid bit</a:t>
            </a:r>
            <a:r>
              <a:rPr lang="en-US" sz="2000" dirty="0">
                <a:latin typeface="+mj-lt"/>
              </a:rPr>
              <a:t> is associated</a:t>
            </a:r>
            <a:endParaRPr lang="tr-TR" sz="2000" dirty="0">
              <a:latin typeface="+mj-lt"/>
            </a:endParaRPr>
          </a:p>
          <a:p>
            <a:pPr eaLnBrk="1" hangingPunct="1">
              <a:lnSpc>
                <a:spcPct val="80000"/>
              </a:lnSpc>
              <a:buFontTx/>
              <a:buNone/>
            </a:pPr>
            <a:r>
              <a:rPr lang="en-US" sz="2000" dirty="0">
                <a:latin typeface="+mj-lt"/>
              </a:rPr>
              <a:t>      (</a:t>
            </a:r>
            <a:r>
              <a:rPr lang="en-US" sz="2000" b="1" dirty="0">
                <a:solidFill>
                  <a:srgbClr val="FF0000"/>
                </a:solidFill>
                <a:latin typeface="+mj-lt"/>
              </a:rPr>
              <a:t>v</a:t>
            </a:r>
            <a:r>
              <a:rPr lang="en-US" sz="2000" dirty="0">
                <a:latin typeface="+mj-lt"/>
              </a:rPr>
              <a:t> </a:t>
            </a:r>
            <a:r>
              <a:rPr lang="en-US" sz="2000" dirty="0">
                <a:latin typeface="+mj-lt"/>
                <a:sym typeface="Symbol" charset="0"/>
              </a:rPr>
              <a:t> in-memory,</a:t>
            </a:r>
            <a:r>
              <a:rPr lang="en-US" sz="2000" dirty="0">
                <a:solidFill>
                  <a:srgbClr val="FF0000"/>
                </a:solidFill>
                <a:latin typeface="+mj-lt"/>
                <a:sym typeface="Symbol" charset="0"/>
              </a:rPr>
              <a:t> </a:t>
            </a:r>
            <a:r>
              <a:rPr lang="en-US" sz="2000" b="1" dirty="0" err="1">
                <a:solidFill>
                  <a:srgbClr val="FF0000"/>
                </a:solidFill>
                <a:latin typeface="+mj-lt"/>
                <a:sym typeface="Symbol" charset="0"/>
              </a:rPr>
              <a:t>i</a:t>
            </a:r>
            <a:r>
              <a:rPr lang="en-US" sz="2000" dirty="0">
                <a:latin typeface="+mj-lt"/>
                <a:sym typeface="Symbol" charset="0"/>
              </a:rPr>
              <a:t>  not-in-memory)</a:t>
            </a:r>
          </a:p>
          <a:p>
            <a:pPr eaLnBrk="1" hangingPunct="1">
              <a:lnSpc>
                <a:spcPct val="80000"/>
              </a:lnSpc>
            </a:pPr>
            <a:r>
              <a:rPr lang="en-US" sz="2000" dirty="0">
                <a:latin typeface="+mj-lt"/>
                <a:sym typeface="Symbol" charset="0"/>
              </a:rPr>
              <a:t>Initially valid–invalid bit is set to</a:t>
            </a:r>
            <a:r>
              <a:rPr lang="en-US" sz="2000" b="1" dirty="0">
                <a:solidFill>
                  <a:srgbClr val="FF0000"/>
                </a:solidFill>
                <a:latin typeface="+mj-lt"/>
                <a:sym typeface="Symbol" charset="0"/>
              </a:rPr>
              <a:t> </a:t>
            </a:r>
            <a:r>
              <a:rPr lang="en-US" sz="2000" b="1" dirty="0" err="1">
                <a:solidFill>
                  <a:srgbClr val="FF0000"/>
                </a:solidFill>
                <a:latin typeface="+mj-lt"/>
                <a:sym typeface="Symbol" charset="0"/>
              </a:rPr>
              <a:t>i</a:t>
            </a:r>
            <a:r>
              <a:rPr lang="en-US" sz="2000" b="1" dirty="0">
                <a:solidFill>
                  <a:srgbClr val="FF0000"/>
                </a:solidFill>
                <a:latin typeface="+mj-lt"/>
                <a:sym typeface="Symbol" charset="0"/>
              </a:rPr>
              <a:t> </a:t>
            </a:r>
            <a:r>
              <a:rPr lang="en-US" sz="2000" dirty="0">
                <a:latin typeface="+mj-lt"/>
                <a:sym typeface="Symbol" charset="0"/>
              </a:rPr>
              <a:t>on all entries</a:t>
            </a:r>
          </a:p>
          <a:p>
            <a:pPr eaLnBrk="1" hangingPunct="1">
              <a:lnSpc>
                <a:spcPct val="80000"/>
              </a:lnSpc>
            </a:pPr>
            <a:r>
              <a:rPr lang="en-US" sz="2000" dirty="0">
                <a:latin typeface="+mj-lt"/>
                <a:sym typeface="Symbol" charset="0"/>
              </a:rPr>
              <a:t>Example of a page table snapshot:</a:t>
            </a:r>
            <a:br>
              <a:rPr lang="en-US" sz="2000" dirty="0">
                <a:latin typeface="+mj-lt"/>
                <a:sym typeface="Symbol" charset="0"/>
              </a:rPr>
            </a:br>
            <a:br>
              <a:rPr lang="en-US" sz="2000" dirty="0">
                <a:latin typeface="+mj-lt"/>
                <a:sym typeface="Symbol" charset="0"/>
              </a:rPr>
            </a:br>
            <a:br>
              <a:rPr lang="en-US" sz="2000" dirty="0">
                <a:latin typeface="+mj-lt"/>
                <a:sym typeface="Symbol" charset="0"/>
              </a:rPr>
            </a:br>
            <a:br>
              <a:rPr lang="en-US" sz="2000" dirty="0">
                <a:latin typeface="+mj-lt"/>
                <a:sym typeface="Symbol" charset="0"/>
              </a:rPr>
            </a:br>
            <a:br>
              <a:rPr lang="en-US" sz="2000" dirty="0">
                <a:latin typeface="+mj-lt"/>
                <a:sym typeface="Symbol" charset="0"/>
              </a:rPr>
            </a:br>
            <a:br>
              <a:rPr lang="en-US" sz="2000" dirty="0">
                <a:latin typeface="+mj-lt"/>
                <a:sym typeface="Symbol" charset="0"/>
              </a:rPr>
            </a:br>
            <a:br>
              <a:rPr lang="en-US" sz="2000" dirty="0">
                <a:latin typeface="+mj-lt"/>
                <a:sym typeface="Symbol" charset="0"/>
              </a:rPr>
            </a:br>
            <a:br>
              <a:rPr lang="en-US" sz="2000" dirty="0">
                <a:latin typeface="+mj-lt"/>
                <a:sym typeface="Symbol" charset="0"/>
              </a:rPr>
            </a:br>
            <a:br>
              <a:rPr lang="en-US" sz="2000" dirty="0">
                <a:latin typeface="+mj-lt"/>
                <a:sym typeface="Symbol" charset="0"/>
              </a:rPr>
            </a:br>
            <a:br>
              <a:rPr lang="en-US" sz="2000" dirty="0">
                <a:latin typeface="+mj-lt"/>
                <a:sym typeface="Symbol" charset="0"/>
              </a:rPr>
            </a:br>
            <a:br>
              <a:rPr lang="en-US" sz="2000" dirty="0">
                <a:latin typeface="+mj-lt"/>
                <a:sym typeface="Symbol" charset="0"/>
              </a:rPr>
            </a:br>
            <a:br>
              <a:rPr lang="en-US" sz="2000" dirty="0">
                <a:latin typeface="+mj-lt"/>
                <a:sym typeface="Symbol" charset="0"/>
              </a:rPr>
            </a:br>
            <a:br>
              <a:rPr lang="en-US" sz="2000" dirty="0">
                <a:latin typeface="+mj-lt"/>
                <a:sym typeface="Symbol" charset="0"/>
              </a:rPr>
            </a:br>
            <a:br>
              <a:rPr lang="en-US" sz="2000" dirty="0">
                <a:latin typeface="+mj-lt"/>
                <a:sym typeface="Symbol" charset="0"/>
              </a:rPr>
            </a:br>
            <a:endParaRPr lang="en-US" sz="2000" dirty="0">
              <a:latin typeface="+mj-lt"/>
              <a:sym typeface="Symbol" charset="0"/>
            </a:endParaRPr>
          </a:p>
          <a:p>
            <a:pPr eaLnBrk="1" hangingPunct="1">
              <a:lnSpc>
                <a:spcPct val="80000"/>
              </a:lnSpc>
            </a:pPr>
            <a:endParaRPr lang="en-US" sz="2000" dirty="0">
              <a:latin typeface="+mj-lt"/>
              <a:sym typeface="Symbol" charset="0"/>
            </a:endParaRPr>
          </a:p>
          <a:p>
            <a:pPr eaLnBrk="1" hangingPunct="1">
              <a:lnSpc>
                <a:spcPct val="80000"/>
              </a:lnSpc>
            </a:pPr>
            <a:r>
              <a:rPr lang="en-US" sz="2000" dirty="0">
                <a:latin typeface="+mj-lt"/>
                <a:sym typeface="Symbol" charset="0"/>
              </a:rPr>
              <a:t>During address translation, if valid–invalid bit in page table entry</a:t>
            </a:r>
          </a:p>
          <a:p>
            <a:pPr eaLnBrk="1" hangingPunct="1">
              <a:lnSpc>
                <a:spcPct val="80000"/>
              </a:lnSpc>
              <a:buFontTx/>
              <a:buNone/>
            </a:pPr>
            <a:r>
              <a:rPr lang="en-US" sz="2000" dirty="0">
                <a:latin typeface="+mj-lt"/>
                <a:sym typeface="Symbol" charset="0"/>
              </a:rPr>
              <a:t>      is</a:t>
            </a:r>
            <a:r>
              <a:rPr lang="en-US" sz="2000" b="1" dirty="0">
                <a:solidFill>
                  <a:srgbClr val="FF0000"/>
                </a:solidFill>
                <a:latin typeface="+mj-lt"/>
                <a:sym typeface="Symbol" charset="0"/>
              </a:rPr>
              <a:t> </a:t>
            </a:r>
            <a:r>
              <a:rPr lang="tr-TR" sz="2000" b="1" dirty="0">
                <a:solidFill>
                  <a:srgbClr val="FF0000"/>
                </a:solidFill>
                <a:latin typeface="+mj-lt"/>
                <a:sym typeface="Symbol" charset="0"/>
              </a:rPr>
              <a:t>i</a:t>
            </a:r>
            <a:r>
              <a:rPr lang="en-US" sz="2000" dirty="0">
                <a:latin typeface="+mj-lt"/>
                <a:sym typeface="Symbol" charset="0"/>
              </a:rPr>
              <a:t>  </a:t>
            </a:r>
            <a:r>
              <a:rPr lang="en-US" sz="2000" b="1" dirty="0">
                <a:solidFill>
                  <a:srgbClr val="CC3300"/>
                </a:solidFill>
                <a:latin typeface="+mj-lt"/>
                <a:sym typeface="Symbol" charset="0"/>
              </a:rPr>
              <a:t>page fault</a:t>
            </a:r>
          </a:p>
        </p:txBody>
      </p:sp>
      <p:sp>
        <p:nvSpPr>
          <p:cNvPr id="10244" name="Rectangle 4"/>
          <p:cNvSpPr>
            <a:spLocks noChangeArrowheads="1"/>
          </p:cNvSpPr>
          <p:nvPr/>
        </p:nvSpPr>
        <p:spPr bwMode="auto">
          <a:xfrm>
            <a:off x="2955926" y="2603500"/>
            <a:ext cx="1878012" cy="2667000"/>
          </a:xfrm>
          <a:prstGeom prst="rect">
            <a:avLst/>
          </a:prstGeom>
          <a:solidFill>
            <a:schemeClr val="bg1"/>
          </a:solidFill>
          <a:ln w="57150" cmpd="thickThin">
            <a:solidFill>
              <a:schemeClr val="tx1"/>
            </a:solidFill>
            <a:miter lim="800000"/>
            <a:headEnd/>
            <a:tailEnd/>
          </a:ln>
        </p:spPr>
        <p:txBody>
          <a:bodyPr wrap="none" anchor="ctr"/>
          <a:lstStyle/>
          <a:p>
            <a:pPr eaLnBrk="1" hangingPunct="1"/>
            <a:endParaRPr lang="tr-TR"/>
          </a:p>
        </p:txBody>
      </p:sp>
      <p:sp>
        <p:nvSpPr>
          <p:cNvPr id="10245" name="Line 5"/>
          <p:cNvSpPr>
            <a:spLocks noChangeShapeType="1"/>
          </p:cNvSpPr>
          <p:nvPr/>
        </p:nvSpPr>
        <p:spPr bwMode="auto">
          <a:xfrm>
            <a:off x="2906713" y="2887663"/>
            <a:ext cx="1905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6" name="Line 6"/>
          <p:cNvSpPr>
            <a:spLocks noChangeShapeType="1"/>
          </p:cNvSpPr>
          <p:nvPr/>
        </p:nvSpPr>
        <p:spPr bwMode="auto">
          <a:xfrm>
            <a:off x="2906713" y="3192463"/>
            <a:ext cx="1905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7" name="Line 7"/>
          <p:cNvSpPr>
            <a:spLocks noChangeShapeType="1"/>
          </p:cNvSpPr>
          <p:nvPr/>
        </p:nvSpPr>
        <p:spPr bwMode="auto">
          <a:xfrm>
            <a:off x="2906713" y="3497263"/>
            <a:ext cx="1905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8" name="Line 8"/>
          <p:cNvSpPr>
            <a:spLocks noChangeShapeType="1"/>
          </p:cNvSpPr>
          <p:nvPr/>
        </p:nvSpPr>
        <p:spPr bwMode="auto">
          <a:xfrm>
            <a:off x="2906713" y="3802063"/>
            <a:ext cx="1905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9" name="Line 9"/>
          <p:cNvSpPr>
            <a:spLocks noChangeShapeType="1"/>
          </p:cNvSpPr>
          <p:nvPr/>
        </p:nvSpPr>
        <p:spPr bwMode="auto">
          <a:xfrm>
            <a:off x="2906713" y="4106863"/>
            <a:ext cx="1905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50" name="Line 10"/>
          <p:cNvSpPr>
            <a:spLocks noChangeShapeType="1"/>
          </p:cNvSpPr>
          <p:nvPr/>
        </p:nvSpPr>
        <p:spPr bwMode="auto">
          <a:xfrm>
            <a:off x="2906713" y="4664075"/>
            <a:ext cx="1905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51" name="Line 11"/>
          <p:cNvSpPr>
            <a:spLocks noChangeShapeType="1"/>
          </p:cNvSpPr>
          <p:nvPr/>
        </p:nvSpPr>
        <p:spPr bwMode="auto">
          <a:xfrm>
            <a:off x="2906713" y="4945063"/>
            <a:ext cx="1905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52" name="Line 12"/>
          <p:cNvSpPr>
            <a:spLocks noChangeShapeType="1"/>
          </p:cNvSpPr>
          <p:nvPr/>
        </p:nvSpPr>
        <p:spPr bwMode="auto">
          <a:xfrm>
            <a:off x="4354513" y="2278063"/>
            <a:ext cx="0" cy="2971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53" name="Text Box 13"/>
          <p:cNvSpPr txBox="1">
            <a:spLocks noChangeArrowheads="1"/>
          </p:cNvSpPr>
          <p:nvPr/>
        </p:nvSpPr>
        <p:spPr bwMode="auto">
          <a:xfrm>
            <a:off x="4432301" y="2554288"/>
            <a:ext cx="3079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b="1">
                <a:solidFill>
                  <a:srgbClr val="FF0000"/>
                </a:solidFill>
                <a:latin typeface="Helvetica" charset="0"/>
              </a:rPr>
              <a:t>v</a:t>
            </a:r>
          </a:p>
        </p:txBody>
      </p:sp>
      <p:sp>
        <p:nvSpPr>
          <p:cNvPr id="10254" name="Text Box 14"/>
          <p:cNvSpPr txBox="1">
            <a:spLocks noChangeArrowheads="1"/>
          </p:cNvSpPr>
          <p:nvPr/>
        </p:nvSpPr>
        <p:spPr bwMode="auto">
          <a:xfrm>
            <a:off x="4433888" y="2854325"/>
            <a:ext cx="3079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b="1">
                <a:solidFill>
                  <a:srgbClr val="FF0000"/>
                </a:solidFill>
                <a:latin typeface="Helvetica" charset="0"/>
              </a:rPr>
              <a:t>v</a:t>
            </a:r>
          </a:p>
        </p:txBody>
      </p:sp>
      <p:sp>
        <p:nvSpPr>
          <p:cNvPr id="10255" name="Text Box 15"/>
          <p:cNvSpPr txBox="1">
            <a:spLocks noChangeArrowheads="1"/>
          </p:cNvSpPr>
          <p:nvPr/>
        </p:nvSpPr>
        <p:spPr bwMode="auto">
          <a:xfrm>
            <a:off x="4432301" y="3154363"/>
            <a:ext cx="3079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b="1">
                <a:solidFill>
                  <a:srgbClr val="FF0000"/>
                </a:solidFill>
                <a:latin typeface="Helvetica" charset="0"/>
              </a:rPr>
              <a:t>v</a:t>
            </a:r>
          </a:p>
        </p:txBody>
      </p:sp>
      <p:sp>
        <p:nvSpPr>
          <p:cNvPr id="10256" name="Text Box 16"/>
          <p:cNvSpPr txBox="1">
            <a:spLocks noChangeArrowheads="1"/>
          </p:cNvSpPr>
          <p:nvPr/>
        </p:nvSpPr>
        <p:spPr bwMode="auto">
          <a:xfrm>
            <a:off x="4433888" y="3482975"/>
            <a:ext cx="3079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b="1">
                <a:solidFill>
                  <a:srgbClr val="FF0000"/>
                </a:solidFill>
                <a:latin typeface="Helvetica" charset="0"/>
              </a:rPr>
              <a:t>v</a:t>
            </a:r>
          </a:p>
        </p:txBody>
      </p:sp>
      <p:sp>
        <p:nvSpPr>
          <p:cNvPr id="10257" name="Text Box 17"/>
          <p:cNvSpPr txBox="1">
            <a:spLocks noChangeArrowheads="1"/>
          </p:cNvSpPr>
          <p:nvPr/>
        </p:nvSpPr>
        <p:spPr bwMode="auto">
          <a:xfrm>
            <a:off x="4462463" y="3802063"/>
            <a:ext cx="24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b="1">
                <a:solidFill>
                  <a:srgbClr val="FF0000"/>
                </a:solidFill>
                <a:latin typeface="Helvetica" charset="0"/>
              </a:rPr>
              <a:t>i</a:t>
            </a:r>
          </a:p>
        </p:txBody>
      </p:sp>
      <p:sp>
        <p:nvSpPr>
          <p:cNvPr id="10258" name="Text Box 18"/>
          <p:cNvSpPr txBox="1">
            <a:spLocks noChangeArrowheads="1"/>
          </p:cNvSpPr>
          <p:nvPr/>
        </p:nvSpPr>
        <p:spPr bwMode="auto">
          <a:xfrm>
            <a:off x="4462463" y="4640263"/>
            <a:ext cx="24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b="1">
                <a:solidFill>
                  <a:srgbClr val="FF0000"/>
                </a:solidFill>
                <a:latin typeface="Helvetica" charset="0"/>
              </a:rPr>
              <a:t>i</a:t>
            </a:r>
          </a:p>
        </p:txBody>
      </p:sp>
      <p:sp>
        <p:nvSpPr>
          <p:cNvPr id="10259" name="Text Box 19"/>
          <p:cNvSpPr txBox="1">
            <a:spLocks noChangeArrowheads="1"/>
          </p:cNvSpPr>
          <p:nvPr/>
        </p:nvSpPr>
        <p:spPr bwMode="auto">
          <a:xfrm>
            <a:off x="4462463" y="4945063"/>
            <a:ext cx="24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b="1">
                <a:solidFill>
                  <a:srgbClr val="FF0000"/>
                </a:solidFill>
                <a:latin typeface="Helvetica" charset="0"/>
              </a:rPr>
              <a:t>i</a:t>
            </a:r>
          </a:p>
        </p:txBody>
      </p:sp>
      <p:sp>
        <p:nvSpPr>
          <p:cNvPr id="10260" name="Text Box 20"/>
          <p:cNvSpPr txBox="1">
            <a:spLocks noChangeArrowheads="1"/>
          </p:cNvSpPr>
          <p:nvPr/>
        </p:nvSpPr>
        <p:spPr bwMode="auto">
          <a:xfrm>
            <a:off x="3408363" y="4183063"/>
            <a:ext cx="4762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a:t>
            </a:r>
          </a:p>
        </p:txBody>
      </p:sp>
      <p:sp>
        <p:nvSpPr>
          <p:cNvPr id="10261" name="Text Box 21"/>
          <p:cNvSpPr txBox="1">
            <a:spLocks noChangeArrowheads="1"/>
          </p:cNvSpPr>
          <p:nvPr/>
        </p:nvSpPr>
        <p:spPr bwMode="auto">
          <a:xfrm>
            <a:off x="3262313" y="2278063"/>
            <a:ext cx="8429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400">
                <a:latin typeface="Helvetica" charset="0"/>
              </a:rPr>
              <a:t>Frame #</a:t>
            </a:r>
          </a:p>
        </p:txBody>
      </p:sp>
      <p:sp>
        <p:nvSpPr>
          <p:cNvPr id="10262" name="Text Box 22"/>
          <p:cNvSpPr txBox="1">
            <a:spLocks noChangeArrowheads="1"/>
          </p:cNvSpPr>
          <p:nvPr/>
        </p:nvSpPr>
        <p:spPr bwMode="auto">
          <a:xfrm>
            <a:off x="4378326" y="2278063"/>
            <a:ext cx="13477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400">
                <a:latin typeface="Helvetica" charset="0"/>
              </a:rPr>
              <a:t>valid-invalid bit</a:t>
            </a:r>
          </a:p>
        </p:txBody>
      </p:sp>
      <p:sp>
        <p:nvSpPr>
          <p:cNvPr id="10263" name="Text Box 23"/>
          <p:cNvSpPr txBox="1">
            <a:spLocks noChangeArrowheads="1"/>
          </p:cNvSpPr>
          <p:nvPr/>
        </p:nvSpPr>
        <p:spPr bwMode="auto">
          <a:xfrm>
            <a:off x="3457576" y="5249863"/>
            <a:ext cx="10112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400">
                <a:latin typeface="Helvetica" charset="0"/>
              </a:rPr>
              <a:t>page table</a:t>
            </a:r>
          </a:p>
        </p:txBody>
      </p:sp>
    </p:spTree>
    <p:extLst>
      <p:ext uri="{BB962C8B-B14F-4D97-AF65-F5344CB8AC3E}">
        <p14:creationId xmlns:p14="http://schemas.microsoft.com/office/powerpoint/2010/main" val="3198705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6350"/>
            <a:ext cx="9232900" cy="844550"/>
          </a:xfrm>
          <a:solidFill>
            <a:srgbClr val="800000"/>
          </a:solidFill>
        </p:spPr>
        <p:txBody>
          <a:bodyPr>
            <a:normAutofit fontScale="90000"/>
          </a:bodyPr>
          <a:lstStyle/>
          <a:p>
            <a:pPr eaLnBrk="1" hangingPunct="1"/>
            <a:r>
              <a:rPr lang="en-US" sz="3600" dirty="0">
                <a:solidFill>
                  <a:schemeClr val="bg1"/>
                </a:solidFill>
              </a:rPr>
              <a:t>Page Table </a:t>
            </a:r>
            <a:r>
              <a:rPr lang="tr-TR" sz="3600" dirty="0">
                <a:solidFill>
                  <a:schemeClr val="bg1"/>
                </a:solidFill>
              </a:rPr>
              <a:t>w</a:t>
            </a:r>
            <a:r>
              <a:rPr lang="en-US" sz="3600" dirty="0">
                <a:solidFill>
                  <a:schemeClr val="bg1"/>
                </a:solidFill>
              </a:rPr>
              <a:t>hen </a:t>
            </a:r>
            <a:r>
              <a:rPr lang="tr-TR" sz="3600" dirty="0">
                <a:solidFill>
                  <a:schemeClr val="bg1"/>
                </a:solidFill>
              </a:rPr>
              <a:t>s</a:t>
            </a:r>
            <a:r>
              <a:rPr lang="en-US" sz="3600" dirty="0" err="1">
                <a:solidFill>
                  <a:schemeClr val="bg1"/>
                </a:solidFill>
              </a:rPr>
              <a:t>ome</a:t>
            </a:r>
            <a:r>
              <a:rPr lang="en-US" sz="3600" dirty="0">
                <a:solidFill>
                  <a:schemeClr val="bg1"/>
                </a:solidFill>
              </a:rPr>
              <a:t> </a:t>
            </a:r>
            <a:r>
              <a:rPr lang="tr-TR" sz="3600" dirty="0">
                <a:solidFill>
                  <a:schemeClr val="bg1"/>
                </a:solidFill>
              </a:rPr>
              <a:t>p</a:t>
            </a:r>
            <a:r>
              <a:rPr lang="en-US" sz="3600" dirty="0">
                <a:solidFill>
                  <a:schemeClr val="bg1"/>
                </a:solidFill>
              </a:rPr>
              <a:t>ages </a:t>
            </a:r>
            <a:r>
              <a:rPr lang="tr-TR" sz="3600" dirty="0">
                <a:solidFill>
                  <a:schemeClr val="bg1"/>
                </a:solidFill>
              </a:rPr>
              <a:t>a</a:t>
            </a:r>
            <a:r>
              <a:rPr lang="en-US" sz="3600" dirty="0">
                <a:solidFill>
                  <a:schemeClr val="bg1"/>
                </a:solidFill>
              </a:rPr>
              <a:t>re </a:t>
            </a:r>
            <a:r>
              <a:rPr lang="tr-TR" sz="3600" dirty="0">
                <a:solidFill>
                  <a:schemeClr val="bg1"/>
                </a:solidFill>
              </a:rPr>
              <a:t>n</a:t>
            </a:r>
            <a:r>
              <a:rPr lang="en-US" sz="3600" dirty="0" err="1">
                <a:solidFill>
                  <a:schemeClr val="bg1"/>
                </a:solidFill>
              </a:rPr>
              <a:t>ot</a:t>
            </a:r>
            <a:r>
              <a:rPr lang="en-US" sz="3600" dirty="0">
                <a:solidFill>
                  <a:schemeClr val="bg1"/>
                </a:solidFill>
              </a:rPr>
              <a:t> in Main Memory</a:t>
            </a: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l="10106" t="1575" r="9581" b="919"/>
          <a:stretch>
            <a:fillRect/>
          </a:stretch>
        </p:blipFill>
        <p:spPr bwMode="auto">
          <a:xfrm>
            <a:off x="1331913" y="1196975"/>
            <a:ext cx="6048375" cy="551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cmpd="thickThin">
                <a:solidFill>
                  <a:srgbClr val="000000"/>
                </a:solidFill>
                <a:miter lim="800000"/>
                <a:headEnd/>
                <a:tailEnd/>
              </a14:hiddenLine>
            </a:ext>
          </a:extLst>
        </p:spPr>
      </p:pic>
    </p:spTree>
    <p:extLst>
      <p:ext uri="{BB962C8B-B14F-4D97-AF65-F5344CB8AC3E}">
        <p14:creationId xmlns:p14="http://schemas.microsoft.com/office/powerpoint/2010/main" val="1273604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Page Fault</a:t>
            </a:r>
          </a:p>
        </p:txBody>
      </p:sp>
      <p:sp>
        <p:nvSpPr>
          <p:cNvPr id="12291" name="Rectangle 3"/>
          <p:cNvSpPr>
            <a:spLocks noGrp="1" noChangeArrowheads="1"/>
          </p:cNvSpPr>
          <p:nvPr>
            <p:ph type="body" idx="1"/>
          </p:nvPr>
        </p:nvSpPr>
        <p:spPr>
          <a:xfrm>
            <a:off x="468313" y="960437"/>
            <a:ext cx="8351837" cy="5260253"/>
          </a:xfrm>
        </p:spPr>
        <p:txBody>
          <a:bodyPr>
            <a:normAutofit fontScale="92500"/>
          </a:bodyPr>
          <a:lstStyle/>
          <a:p>
            <a:pPr eaLnBrk="1" hangingPunct="1">
              <a:lnSpc>
                <a:spcPct val="90000"/>
              </a:lnSpc>
            </a:pPr>
            <a:r>
              <a:rPr lang="en-US" sz="2800" dirty="0">
                <a:latin typeface="+mj-lt"/>
              </a:rPr>
              <a:t>If there is a reference to a page, first reference to that page will trap to operating system: </a:t>
            </a:r>
            <a:r>
              <a:rPr lang="en-US" sz="2800" b="1" dirty="0">
                <a:solidFill>
                  <a:srgbClr val="CC3300"/>
                </a:solidFill>
                <a:latin typeface="+mj-lt"/>
                <a:sym typeface="Symbol" charset="0"/>
              </a:rPr>
              <a:t>page fault</a:t>
            </a:r>
          </a:p>
          <a:p>
            <a:pPr marL="0" indent="0" eaLnBrk="1" hangingPunct="1">
              <a:lnSpc>
                <a:spcPct val="90000"/>
              </a:lnSpc>
              <a:buNone/>
            </a:pPr>
            <a:endParaRPr lang="en-US" sz="2800" b="1" dirty="0">
              <a:solidFill>
                <a:srgbClr val="CC3300"/>
              </a:solidFill>
              <a:latin typeface="+mj-lt"/>
              <a:sym typeface="Symbol" charset="0"/>
            </a:endParaRPr>
          </a:p>
          <a:p>
            <a:pPr marL="914400" lvl="1" indent="-514350">
              <a:lnSpc>
                <a:spcPct val="90000"/>
              </a:lnSpc>
              <a:buFont typeface="+mj-lt"/>
              <a:buAutoNum type="arabicPeriod"/>
            </a:pPr>
            <a:r>
              <a:rPr lang="en-US" sz="2400" dirty="0">
                <a:latin typeface="+mj-lt"/>
                <a:sym typeface="Symbol" charset="0"/>
              </a:rPr>
              <a:t>Operating system looks at table (kept in Process Control Block) to decide:</a:t>
            </a:r>
          </a:p>
          <a:p>
            <a:pPr marL="1314450" lvl="2" indent="-457200">
              <a:lnSpc>
                <a:spcPct val="90000"/>
              </a:lnSpc>
            </a:pPr>
            <a:r>
              <a:rPr lang="en-US" sz="2400" dirty="0">
                <a:latin typeface="+mj-lt"/>
              </a:rPr>
              <a:t>Invalid reference </a:t>
            </a:r>
            <a:r>
              <a:rPr lang="en-US" sz="2400" dirty="0">
                <a:latin typeface="+mj-lt"/>
                <a:sym typeface="Symbol" charset="0"/>
              </a:rPr>
              <a:t> abort </a:t>
            </a:r>
          </a:p>
          <a:p>
            <a:pPr marL="1771650" lvl="3" indent="-457200">
              <a:lnSpc>
                <a:spcPct val="90000"/>
              </a:lnSpc>
            </a:pPr>
            <a:r>
              <a:rPr lang="en-US" sz="2200" dirty="0">
                <a:latin typeface="+mj-lt"/>
                <a:sym typeface="Symbol" charset="0"/>
              </a:rPr>
              <a:t>out of process’s allowed address space</a:t>
            </a:r>
          </a:p>
          <a:p>
            <a:pPr marL="1314450" lvl="2" indent="-457200">
              <a:lnSpc>
                <a:spcPct val="90000"/>
              </a:lnSpc>
            </a:pPr>
            <a:r>
              <a:rPr lang="en-US" sz="2400" dirty="0">
                <a:latin typeface="+mj-lt"/>
                <a:sym typeface="Symbol" charset="0"/>
              </a:rPr>
              <a:t>Just not in memory</a:t>
            </a:r>
          </a:p>
          <a:p>
            <a:pPr marL="1771650" lvl="3" indent="-457200">
              <a:lnSpc>
                <a:spcPct val="90000"/>
              </a:lnSpc>
            </a:pPr>
            <a:r>
              <a:rPr lang="en-US" sz="2200" dirty="0">
                <a:latin typeface="+mj-lt"/>
                <a:sym typeface="Symbol" charset="0"/>
              </a:rPr>
              <a:t>The page is in the disk</a:t>
            </a:r>
          </a:p>
          <a:p>
            <a:pPr marL="914400" lvl="1" indent="-514350">
              <a:lnSpc>
                <a:spcPct val="90000"/>
              </a:lnSpc>
              <a:buFont typeface="+mj-lt"/>
              <a:buAutoNum type="arabicPeriod"/>
            </a:pPr>
            <a:r>
              <a:rPr lang="en-US" sz="2400" dirty="0">
                <a:latin typeface="+mj-lt"/>
                <a:sym typeface="Symbol" charset="0"/>
              </a:rPr>
              <a:t>Get an empty frame</a:t>
            </a:r>
          </a:p>
          <a:p>
            <a:pPr marL="914400" lvl="1" indent="-514350">
              <a:lnSpc>
                <a:spcPct val="90000"/>
              </a:lnSpc>
              <a:buFont typeface="+mj-lt"/>
              <a:buAutoNum type="arabicPeriod"/>
            </a:pPr>
            <a:r>
              <a:rPr lang="en-US" sz="2400" dirty="0">
                <a:latin typeface="+mj-lt"/>
                <a:sym typeface="Symbol" charset="0"/>
              </a:rPr>
              <a:t>Swap page into frame</a:t>
            </a:r>
          </a:p>
          <a:p>
            <a:pPr marL="914400" lvl="1" indent="-514350">
              <a:lnSpc>
                <a:spcPct val="90000"/>
              </a:lnSpc>
              <a:buFont typeface="+mj-lt"/>
              <a:buAutoNum type="arabicPeriod"/>
            </a:pPr>
            <a:r>
              <a:rPr lang="en-US" sz="2400" dirty="0">
                <a:latin typeface="+mj-lt"/>
                <a:sym typeface="Symbol" charset="0"/>
              </a:rPr>
              <a:t>Reset table</a:t>
            </a:r>
          </a:p>
          <a:p>
            <a:pPr marL="914400" lvl="1" indent="-514350">
              <a:lnSpc>
                <a:spcPct val="90000"/>
              </a:lnSpc>
              <a:buFont typeface="+mj-lt"/>
              <a:buAutoNum type="arabicPeriod"/>
            </a:pPr>
            <a:r>
              <a:rPr lang="en-US" sz="2400" dirty="0">
                <a:latin typeface="+mj-lt"/>
                <a:sym typeface="Symbol" charset="0"/>
              </a:rPr>
              <a:t>Set validation bit = </a:t>
            </a:r>
            <a:r>
              <a:rPr lang="en-US" sz="2400" b="1" dirty="0">
                <a:solidFill>
                  <a:srgbClr val="FF0000"/>
                </a:solidFill>
                <a:latin typeface="+mj-lt"/>
                <a:sym typeface="Symbol" charset="0"/>
              </a:rPr>
              <a:t>v</a:t>
            </a:r>
            <a:endParaRPr lang="en-US" sz="2400" dirty="0">
              <a:latin typeface="+mj-lt"/>
              <a:sym typeface="Symbol" charset="0"/>
            </a:endParaRPr>
          </a:p>
          <a:p>
            <a:pPr marL="914400" lvl="1" indent="-514350">
              <a:lnSpc>
                <a:spcPct val="90000"/>
              </a:lnSpc>
              <a:buFont typeface="+mj-lt"/>
              <a:buAutoNum type="arabicPeriod"/>
            </a:pPr>
            <a:r>
              <a:rPr lang="en-US" sz="2400" dirty="0">
                <a:latin typeface="+mj-lt"/>
                <a:sym typeface="Symbol" charset="0"/>
              </a:rPr>
              <a:t>Restart the instruction of the process that caused the page fault</a:t>
            </a:r>
          </a:p>
        </p:txBody>
      </p:sp>
    </p:spTree>
    <p:extLst>
      <p:ext uri="{BB962C8B-B14F-4D97-AF65-F5344CB8AC3E}">
        <p14:creationId xmlns:p14="http://schemas.microsoft.com/office/powerpoint/2010/main" val="181235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0"/>
            <a:ext cx="9144000" cy="685800"/>
          </a:xfrm>
        </p:spPr>
        <p:txBody>
          <a:bodyPr/>
          <a:lstStyle/>
          <a:p>
            <a:pPr eaLnBrk="1" hangingPunct="1"/>
            <a:r>
              <a:rPr lang="en-US"/>
              <a:t>Steps in </a:t>
            </a:r>
            <a:r>
              <a:rPr lang="tr-TR"/>
              <a:t>H</a:t>
            </a:r>
            <a:r>
              <a:rPr lang="en-US"/>
              <a:t>andling a Page Fault</a:t>
            </a:r>
          </a:p>
        </p:txBody>
      </p:sp>
      <p:pic>
        <p:nvPicPr>
          <p:cNvPr id="5" name="Picture 4" descr="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977" y="850900"/>
            <a:ext cx="7684661" cy="5699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98266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9144000" cy="736600"/>
          </a:xfrm>
        </p:spPr>
        <p:txBody>
          <a:bodyPr>
            <a:normAutofit/>
          </a:bodyPr>
          <a:lstStyle/>
          <a:p>
            <a:pPr marL="0" indent="0">
              <a:tabLst>
                <a:tab pos="2164715" algn="l"/>
                <a:tab pos="2857024" algn="l"/>
              </a:tabLst>
            </a:pPr>
            <a:r>
              <a:rPr lang="en-US" dirty="0">
                <a:ea typeface="MS PGothic" charset="0"/>
              </a:rPr>
              <a:t>Page Fault (more in detailed)</a:t>
            </a:r>
          </a:p>
        </p:txBody>
      </p:sp>
      <p:sp>
        <p:nvSpPr>
          <p:cNvPr id="20483" name="Rectangle 3"/>
          <p:cNvSpPr>
            <a:spLocks noGrp="1" noChangeArrowheads="1"/>
          </p:cNvSpPr>
          <p:nvPr>
            <p:ph type="body" idx="1"/>
          </p:nvPr>
        </p:nvSpPr>
        <p:spPr>
          <a:xfrm>
            <a:off x="342900" y="901700"/>
            <a:ext cx="8229600" cy="5097463"/>
          </a:xfrm>
        </p:spPr>
        <p:txBody>
          <a:bodyPr>
            <a:noAutofit/>
          </a:bodyPr>
          <a:lstStyle/>
          <a:p>
            <a:pPr>
              <a:buFont typeface="Arial" charset="0"/>
              <a:buAutoNum type="arabicPeriod"/>
              <a:tabLst>
                <a:tab pos="2164715" algn="l"/>
                <a:tab pos="2857024" algn="l"/>
              </a:tabLst>
            </a:pPr>
            <a:r>
              <a:rPr lang="en-US" sz="1800" dirty="0">
                <a:latin typeface="+mj-lt"/>
                <a:ea typeface="MS PGothic" charset="0"/>
              </a:rPr>
              <a:t>Trap to the operating system</a:t>
            </a:r>
          </a:p>
          <a:p>
            <a:pPr>
              <a:buFont typeface="Arial" charset="0"/>
              <a:buAutoNum type="arabicPeriod"/>
              <a:tabLst>
                <a:tab pos="2164715" algn="l"/>
                <a:tab pos="2857024" algn="l"/>
              </a:tabLst>
            </a:pPr>
            <a:r>
              <a:rPr lang="en-US" sz="1800" dirty="0">
                <a:latin typeface="+mj-lt"/>
                <a:ea typeface="MS PGothic" charset="0"/>
              </a:rPr>
              <a:t>Save the user registers and process state</a:t>
            </a:r>
          </a:p>
          <a:p>
            <a:pPr>
              <a:buFont typeface="Arial" charset="0"/>
              <a:buAutoNum type="arabicPeriod"/>
              <a:tabLst>
                <a:tab pos="2164715" algn="l"/>
                <a:tab pos="2857024" algn="l"/>
              </a:tabLst>
            </a:pPr>
            <a:r>
              <a:rPr lang="en-US" sz="1800" dirty="0">
                <a:latin typeface="+mj-lt"/>
                <a:ea typeface="MS PGothic" charset="0"/>
              </a:rPr>
              <a:t>Determine that the interrupt was a page fault</a:t>
            </a:r>
          </a:p>
          <a:p>
            <a:pPr>
              <a:buFont typeface="Arial" charset="0"/>
              <a:buAutoNum type="arabicPeriod"/>
              <a:tabLst>
                <a:tab pos="2164715" algn="l"/>
                <a:tab pos="2857024" algn="l"/>
              </a:tabLst>
            </a:pPr>
            <a:r>
              <a:rPr lang="en-US" sz="1800" dirty="0">
                <a:latin typeface="+mj-lt"/>
                <a:ea typeface="MS PGothic" charset="0"/>
              </a:rPr>
              <a:t>Check that the page reference was legal and determine the location of the page on the disk</a:t>
            </a:r>
          </a:p>
          <a:p>
            <a:pPr>
              <a:buFont typeface="Arial" charset="0"/>
              <a:buAutoNum type="arabicPeriod"/>
              <a:tabLst>
                <a:tab pos="2164715" algn="l"/>
                <a:tab pos="2857024" algn="l"/>
              </a:tabLst>
            </a:pPr>
            <a:r>
              <a:rPr lang="en-US" sz="1800" dirty="0">
                <a:latin typeface="+mj-lt"/>
                <a:ea typeface="MS PGothic" charset="0"/>
              </a:rPr>
              <a:t>Issue a read from the disk to a free frame:</a:t>
            </a:r>
          </a:p>
          <a:p>
            <a:pPr marL="798989" lvl="1" indent="-342265">
              <a:buFont typeface="Arial" charset="0"/>
              <a:buAutoNum type="arabicPeriod"/>
              <a:tabLst>
                <a:tab pos="2164715" algn="l"/>
                <a:tab pos="2857024" algn="l"/>
              </a:tabLst>
            </a:pPr>
            <a:r>
              <a:rPr lang="en-US" sz="1800" dirty="0">
                <a:latin typeface="+mj-lt"/>
                <a:ea typeface="MS PGothic" charset="0"/>
              </a:rPr>
              <a:t>Wait in a queue for this device until the read request is serviced</a:t>
            </a:r>
          </a:p>
          <a:p>
            <a:pPr marL="798989" lvl="1" indent="-342265">
              <a:buFont typeface="Arial" charset="0"/>
              <a:buAutoNum type="arabicPeriod"/>
              <a:tabLst>
                <a:tab pos="2164715" algn="l"/>
                <a:tab pos="2857024" algn="l"/>
              </a:tabLst>
            </a:pPr>
            <a:r>
              <a:rPr lang="en-US" sz="1800" dirty="0">
                <a:latin typeface="+mj-lt"/>
                <a:ea typeface="MS PGothic" charset="0"/>
              </a:rPr>
              <a:t>Wait for the device seek and/or latency time</a:t>
            </a:r>
          </a:p>
          <a:p>
            <a:pPr marL="798989" lvl="1" indent="-342265">
              <a:buFont typeface="Arial" charset="0"/>
              <a:buAutoNum type="arabicPeriod"/>
              <a:tabLst>
                <a:tab pos="2164715" algn="l"/>
                <a:tab pos="2857024" algn="l"/>
              </a:tabLst>
            </a:pPr>
            <a:r>
              <a:rPr lang="en-US" sz="1800" dirty="0">
                <a:latin typeface="+mj-lt"/>
                <a:ea typeface="MS PGothic" charset="0"/>
              </a:rPr>
              <a:t>Begin the transfer of the page to a free frame</a:t>
            </a:r>
          </a:p>
          <a:p>
            <a:pPr>
              <a:buFont typeface="Arial" charset="0"/>
              <a:buAutoNum type="arabicPeriod"/>
              <a:tabLst>
                <a:tab pos="2164715" algn="l"/>
                <a:tab pos="2857024" algn="l"/>
              </a:tabLst>
            </a:pPr>
            <a:r>
              <a:rPr lang="en-US" sz="1800" dirty="0">
                <a:latin typeface="+mj-lt"/>
                <a:ea typeface="MS PGothic" charset="0"/>
              </a:rPr>
              <a:t>While waiting, allocate the CPU to some other process</a:t>
            </a:r>
          </a:p>
          <a:p>
            <a:pPr>
              <a:buFont typeface="Arial" charset="0"/>
              <a:buAutoNum type="arabicPeriod"/>
              <a:tabLst>
                <a:tab pos="2164715" algn="l"/>
                <a:tab pos="2857024" algn="l"/>
              </a:tabLst>
            </a:pPr>
            <a:r>
              <a:rPr lang="en-US" sz="1800" dirty="0">
                <a:latin typeface="+mj-lt"/>
                <a:ea typeface="MS PGothic" charset="0"/>
              </a:rPr>
              <a:t>Receive an interrupt from the disk I/O subsystem (I/O completed)</a:t>
            </a:r>
          </a:p>
          <a:p>
            <a:pPr>
              <a:buFont typeface="Arial" charset="0"/>
              <a:buAutoNum type="arabicPeriod"/>
              <a:tabLst>
                <a:tab pos="2164715" algn="l"/>
                <a:tab pos="2857024" algn="l"/>
              </a:tabLst>
            </a:pPr>
            <a:r>
              <a:rPr lang="en-US" sz="1800" dirty="0">
                <a:latin typeface="+mj-lt"/>
                <a:ea typeface="MS PGothic" charset="0"/>
              </a:rPr>
              <a:t>Save the registers and process state for the other process</a:t>
            </a:r>
          </a:p>
          <a:p>
            <a:pPr>
              <a:buFont typeface="Arial" charset="0"/>
              <a:buAutoNum type="arabicPeriod"/>
              <a:tabLst>
                <a:tab pos="2164715" algn="l"/>
                <a:tab pos="2857024" algn="l"/>
              </a:tabLst>
            </a:pPr>
            <a:r>
              <a:rPr lang="en-US" sz="1800" dirty="0">
                <a:latin typeface="+mj-lt"/>
                <a:ea typeface="MS PGothic" charset="0"/>
              </a:rPr>
              <a:t>Determine that the interrupt was from the disk</a:t>
            </a:r>
          </a:p>
          <a:p>
            <a:pPr>
              <a:buFont typeface="Arial" charset="0"/>
              <a:buAutoNum type="arabicPeriod"/>
              <a:tabLst>
                <a:tab pos="2164715" algn="l"/>
                <a:tab pos="2857024" algn="l"/>
              </a:tabLst>
            </a:pPr>
            <a:r>
              <a:rPr lang="en-US" sz="1800" dirty="0">
                <a:latin typeface="+mj-lt"/>
                <a:ea typeface="MS PGothic" charset="0"/>
              </a:rPr>
              <a:t>Correct the page table and other tables to show page is now in memory</a:t>
            </a:r>
          </a:p>
          <a:p>
            <a:pPr>
              <a:buFont typeface="Arial" charset="0"/>
              <a:buAutoNum type="arabicPeriod"/>
              <a:tabLst>
                <a:tab pos="2164715" algn="l"/>
                <a:tab pos="2857024" algn="l"/>
              </a:tabLst>
            </a:pPr>
            <a:r>
              <a:rPr lang="en-US" sz="1800" dirty="0">
                <a:latin typeface="+mj-lt"/>
                <a:ea typeface="MS PGothic" charset="0"/>
              </a:rPr>
              <a:t>Wait for the CPU to be allocated to this process again</a:t>
            </a:r>
          </a:p>
          <a:p>
            <a:pPr>
              <a:buFont typeface="Arial" charset="0"/>
              <a:buAutoNum type="arabicPeriod"/>
              <a:tabLst>
                <a:tab pos="2164715" algn="l"/>
                <a:tab pos="2857024" algn="l"/>
              </a:tabLst>
            </a:pPr>
            <a:r>
              <a:rPr lang="en-US" sz="1800" dirty="0">
                <a:latin typeface="+mj-lt"/>
                <a:ea typeface="MS PGothic" charset="0"/>
              </a:rPr>
              <a:t>Restore the user registers, process state, and new page table, and then resume the interrupted instruction</a:t>
            </a:r>
          </a:p>
          <a:p>
            <a:pPr>
              <a:tabLst>
                <a:tab pos="2164715" algn="l"/>
                <a:tab pos="2857024" algn="l"/>
              </a:tabLst>
            </a:pPr>
            <a:endParaRPr lang="en-US" sz="3200" dirty="0">
              <a:latin typeface="+mj-lt"/>
              <a:ea typeface="MS PGothic" charset="0"/>
              <a:sym typeface="Symbol" charset="0"/>
            </a:endParaRPr>
          </a:p>
        </p:txBody>
      </p:sp>
    </p:spTree>
    <p:extLst>
      <p:ext uri="{BB962C8B-B14F-4D97-AF65-F5344CB8AC3E}">
        <p14:creationId xmlns:p14="http://schemas.microsoft.com/office/powerpoint/2010/main" val="3523020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normAutofit fontScale="92500" lnSpcReduction="10000"/>
          </a:bodyPr>
          <a:lstStyle/>
          <a:p>
            <a:r>
              <a:rPr lang="en-US" dirty="0"/>
              <a:t>A thread states </a:t>
            </a:r>
            <a:r>
              <a:rPr lang="en-US" b="1" i="1" dirty="0"/>
              <a:t>are Ready, Running, and Blocked</a:t>
            </a:r>
            <a:r>
              <a:rPr lang="en-US" dirty="0"/>
              <a:t>, </a:t>
            </a:r>
          </a:p>
          <a:p>
            <a:pPr lvl="1"/>
            <a:r>
              <a:rPr lang="en-US" dirty="0"/>
              <a:t>where a thread is either ready and waiting to be scheduled, </a:t>
            </a:r>
          </a:p>
          <a:p>
            <a:pPr lvl="1"/>
            <a:r>
              <a:rPr lang="en-US" dirty="0"/>
              <a:t>is running on the processor, or</a:t>
            </a:r>
          </a:p>
          <a:p>
            <a:pPr lvl="1"/>
            <a:r>
              <a:rPr lang="en-US" dirty="0"/>
              <a:t>is blocked (for example, waiting for I/O). </a:t>
            </a:r>
          </a:p>
          <a:p>
            <a:r>
              <a:rPr lang="en-US" dirty="0"/>
              <a:t>Assuming a thread is in the Running state</a:t>
            </a:r>
          </a:p>
          <a:p>
            <a:pPr lvl="1"/>
            <a:r>
              <a:rPr lang="en-US" dirty="0"/>
              <a:t>Will the thread change state if it incurs a page fault? </a:t>
            </a:r>
          </a:p>
          <a:p>
            <a:pPr lvl="2"/>
            <a:r>
              <a:rPr lang="en-US" dirty="0"/>
              <a:t>If so, to what new state? </a:t>
            </a:r>
          </a:p>
          <a:p>
            <a:pPr lvl="1"/>
            <a:r>
              <a:rPr lang="en-US" dirty="0"/>
              <a:t>Will the thread change state if it generates a TLB miss that is resolved in the page table? </a:t>
            </a:r>
          </a:p>
          <a:p>
            <a:pPr lvl="2"/>
            <a:r>
              <a:rPr lang="en-US" dirty="0"/>
              <a:t>If so, to what new state? </a:t>
            </a:r>
          </a:p>
          <a:p>
            <a:pPr marL="0" indent="0">
              <a:buNone/>
            </a:pPr>
            <a:endParaRPr lang="en-US" dirty="0"/>
          </a:p>
          <a:p>
            <a:r>
              <a:rPr lang="en-US" sz="2200" dirty="0"/>
              <a:t>On a page fault the thread state is set to blocked as an I/O operation is required to bring the new page into memory. </a:t>
            </a:r>
          </a:p>
          <a:p>
            <a:r>
              <a:rPr lang="en-US" sz="2200" dirty="0"/>
              <a:t>On a TLB-miss, the thread continues running if the address is resolved in the page table. </a:t>
            </a:r>
          </a:p>
          <a:p>
            <a:pPr marL="0" indent="0">
              <a:buNone/>
            </a:pPr>
            <a:endParaRPr lang="en-US" dirty="0"/>
          </a:p>
        </p:txBody>
      </p:sp>
      <p:sp>
        <p:nvSpPr>
          <p:cNvPr id="4" name="Footer Placeholder 3"/>
          <p:cNvSpPr>
            <a:spLocks noGrp="1"/>
          </p:cNvSpPr>
          <p:nvPr>
            <p:ph type="ftr" sz="quarter" idx="11"/>
          </p:nvPr>
        </p:nvSpPr>
        <p:spPr/>
        <p:txBody>
          <a:bodyPr/>
          <a:lstStyle/>
          <a:p>
            <a:r>
              <a:rPr lang="en-US"/>
              <a:t>Operating Systems-COMP 304</a:t>
            </a:r>
            <a:endParaRPr lang="en-US" dirty="0"/>
          </a:p>
        </p:txBody>
      </p:sp>
      <p:sp>
        <p:nvSpPr>
          <p:cNvPr id="5" name="Slide Number Placeholder 4"/>
          <p:cNvSpPr>
            <a:spLocks noGrp="1"/>
          </p:cNvSpPr>
          <p:nvPr>
            <p:ph type="sldNum" sz="quarter" idx="12"/>
          </p:nvPr>
        </p:nvSpPr>
        <p:spPr/>
        <p:txBody>
          <a:bodyPr/>
          <a:lstStyle/>
          <a:p>
            <a:fld id="{7C498DDC-E19A-3A4A-A0E1-4DF8B8C13340}" type="slidenum">
              <a:rPr lang="en-US" smtClean="0"/>
              <a:t>37</a:t>
            </a:fld>
            <a:endParaRPr lang="en-US"/>
          </a:p>
        </p:txBody>
      </p:sp>
    </p:spTree>
    <p:extLst>
      <p:ext uri="{BB962C8B-B14F-4D97-AF65-F5344CB8AC3E}">
        <p14:creationId xmlns:p14="http://schemas.microsoft.com/office/powerpoint/2010/main" val="266616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ea typeface="MS PGothic" charset="0"/>
              </a:rPr>
              <a:t>Copy-on-Write</a:t>
            </a:r>
          </a:p>
        </p:txBody>
      </p:sp>
      <p:sp>
        <p:nvSpPr>
          <p:cNvPr id="24579" name="Rectangle 3"/>
          <p:cNvSpPr>
            <a:spLocks noGrp="1" noChangeArrowheads="1"/>
          </p:cNvSpPr>
          <p:nvPr>
            <p:ph type="body" idx="1"/>
          </p:nvPr>
        </p:nvSpPr>
        <p:spPr>
          <a:xfrm>
            <a:off x="654050" y="1106487"/>
            <a:ext cx="8045450" cy="5053013"/>
          </a:xfrm>
        </p:spPr>
        <p:txBody>
          <a:bodyPr>
            <a:normAutofit/>
          </a:bodyPr>
          <a:lstStyle/>
          <a:p>
            <a:r>
              <a:rPr lang="en-US" b="1" dirty="0">
                <a:solidFill>
                  <a:srgbClr val="3366FF"/>
                </a:solidFill>
                <a:latin typeface="+mj-lt"/>
                <a:ea typeface="MS PGothic" charset="0"/>
              </a:rPr>
              <a:t>Copy-on-Write </a:t>
            </a:r>
            <a:r>
              <a:rPr lang="en-US" dirty="0">
                <a:latin typeface="+mj-lt"/>
                <a:ea typeface="MS PGothic" charset="0"/>
              </a:rPr>
              <a:t>(COW) allows both parent and child processes to initially </a:t>
            </a:r>
            <a:r>
              <a:rPr lang="en-US" i="1" dirty="0">
                <a:latin typeface="+mj-lt"/>
                <a:ea typeface="MS PGothic" charset="0"/>
              </a:rPr>
              <a:t>share</a:t>
            </a:r>
            <a:r>
              <a:rPr lang="en-US" dirty="0">
                <a:latin typeface="+mj-lt"/>
                <a:ea typeface="MS PGothic" charset="0"/>
              </a:rPr>
              <a:t> the same pages in memory</a:t>
            </a:r>
          </a:p>
          <a:p>
            <a:pPr lvl="1"/>
            <a:r>
              <a:rPr lang="en-US" sz="2400" dirty="0">
                <a:latin typeface="+mj-lt"/>
                <a:ea typeface="MS PGothic" charset="0"/>
              </a:rPr>
              <a:t>If either process modifies a shared page, only then is the page copied</a:t>
            </a:r>
          </a:p>
          <a:p>
            <a:r>
              <a:rPr lang="en-US" dirty="0">
                <a:latin typeface="+mj-lt"/>
                <a:ea typeface="MS PGothic" charset="0"/>
              </a:rPr>
              <a:t>COW allows more efficient process creation as only modified pages are copied</a:t>
            </a:r>
          </a:p>
          <a:p>
            <a:r>
              <a:rPr lang="en-US" dirty="0">
                <a:latin typeface="+mj-lt"/>
                <a:ea typeface="MS PGothic" charset="0"/>
              </a:rPr>
              <a:t>In general, free pages are allocated from a </a:t>
            </a:r>
            <a:r>
              <a:rPr lang="en-US" b="1" dirty="0">
                <a:solidFill>
                  <a:srgbClr val="3366FF"/>
                </a:solidFill>
                <a:latin typeface="+mj-lt"/>
                <a:ea typeface="MS PGothic" charset="0"/>
              </a:rPr>
              <a:t>pool</a:t>
            </a:r>
            <a:r>
              <a:rPr lang="en-US" dirty="0">
                <a:solidFill>
                  <a:srgbClr val="3366FF"/>
                </a:solidFill>
                <a:latin typeface="+mj-lt"/>
                <a:ea typeface="MS PGothic" charset="0"/>
              </a:rPr>
              <a:t> </a:t>
            </a:r>
            <a:r>
              <a:rPr lang="en-US" dirty="0">
                <a:latin typeface="+mj-lt"/>
                <a:ea typeface="MS PGothic" charset="0"/>
              </a:rPr>
              <a:t>of </a:t>
            </a:r>
            <a:r>
              <a:rPr lang="en-US" b="1" dirty="0">
                <a:solidFill>
                  <a:srgbClr val="3366FF"/>
                </a:solidFill>
                <a:latin typeface="+mj-lt"/>
                <a:ea typeface="MS PGothic" charset="0"/>
              </a:rPr>
              <a:t>zero-fill-on-demand </a:t>
            </a:r>
            <a:r>
              <a:rPr lang="en-US" dirty="0">
                <a:latin typeface="+mj-lt"/>
                <a:ea typeface="MS PGothic" charset="0"/>
              </a:rPr>
              <a:t>pages</a:t>
            </a:r>
          </a:p>
        </p:txBody>
      </p:sp>
    </p:spTree>
    <p:extLst>
      <p:ext uri="{BB962C8B-B14F-4D97-AF65-F5344CB8AC3E}">
        <p14:creationId xmlns:p14="http://schemas.microsoft.com/office/powerpoint/2010/main" val="2847781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0"/>
            <a:ext cx="9144000" cy="723900"/>
          </a:xfrm>
        </p:spPr>
        <p:txBody>
          <a:bodyPr>
            <a:normAutofit/>
          </a:bodyPr>
          <a:lstStyle/>
          <a:p>
            <a:pPr eaLnBrk="1" hangingPunct="1"/>
            <a:r>
              <a:rPr lang="en-US" dirty="0">
                <a:ea typeface="MS PGothic" charset="0"/>
              </a:rPr>
              <a:t>Before Process 2 Modifies Page C</a:t>
            </a:r>
          </a:p>
        </p:txBody>
      </p:sp>
      <p:sp>
        <p:nvSpPr>
          <p:cNvPr id="4" name="2 Dikdörtgen"/>
          <p:cNvSpPr/>
          <p:nvPr/>
        </p:nvSpPr>
        <p:spPr>
          <a:xfrm>
            <a:off x="464235" y="2011681"/>
            <a:ext cx="2363372" cy="57677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 name="3 Dikdörtgen"/>
          <p:cNvSpPr/>
          <p:nvPr/>
        </p:nvSpPr>
        <p:spPr>
          <a:xfrm>
            <a:off x="464235" y="2588456"/>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 name="4 Dikdörtgen"/>
          <p:cNvSpPr/>
          <p:nvPr/>
        </p:nvSpPr>
        <p:spPr>
          <a:xfrm>
            <a:off x="464235" y="3024554"/>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 name="5 Dikdörtgen"/>
          <p:cNvSpPr/>
          <p:nvPr/>
        </p:nvSpPr>
        <p:spPr>
          <a:xfrm>
            <a:off x="464235" y="3460652"/>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 name="6 Dikdörtgen"/>
          <p:cNvSpPr/>
          <p:nvPr/>
        </p:nvSpPr>
        <p:spPr>
          <a:xfrm>
            <a:off x="464235" y="3896750"/>
            <a:ext cx="2363372" cy="123795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9" name="8 Dikdörtgen"/>
          <p:cNvSpPr/>
          <p:nvPr/>
        </p:nvSpPr>
        <p:spPr>
          <a:xfrm>
            <a:off x="4171070" y="4353934"/>
            <a:ext cx="1139483" cy="49002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C</a:t>
            </a:r>
          </a:p>
        </p:txBody>
      </p:sp>
      <p:sp>
        <p:nvSpPr>
          <p:cNvPr id="10" name="13 Dikdörtgen"/>
          <p:cNvSpPr/>
          <p:nvPr/>
        </p:nvSpPr>
        <p:spPr>
          <a:xfrm>
            <a:off x="4171070" y="1892092"/>
            <a:ext cx="1139483" cy="49002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 name="14 Dikdörtgen"/>
          <p:cNvSpPr/>
          <p:nvPr/>
        </p:nvSpPr>
        <p:spPr>
          <a:xfrm>
            <a:off x="6539133" y="2011681"/>
            <a:ext cx="2363372" cy="91439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2" name="15 Dikdörtgen"/>
          <p:cNvSpPr/>
          <p:nvPr/>
        </p:nvSpPr>
        <p:spPr>
          <a:xfrm>
            <a:off x="6539133" y="2926078"/>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3" name="16 Dikdörtgen"/>
          <p:cNvSpPr/>
          <p:nvPr/>
        </p:nvSpPr>
        <p:spPr>
          <a:xfrm>
            <a:off x="6539133" y="3362176"/>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4" name="17 Dikdörtgen"/>
          <p:cNvSpPr/>
          <p:nvPr/>
        </p:nvSpPr>
        <p:spPr>
          <a:xfrm>
            <a:off x="6539133" y="3798274"/>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5" name="18 Dikdörtgen"/>
          <p:cNvSpPr/>
          <p:nvPr/>
        </p:nvSpPr>
        <p:spPr>
          <a:xfrm>
            <a:off x="6539133" y="4234372"/>
            <a:ext cx="2363372" cy="90033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6" name="19 Dikdörtgen"/>
          <p:cNvSpPr/>
          <p:nvPr/>
        </p:nvSpPr>
        <p:spPr>
          <a:xfrm>
            <a:off x="4171070" y="4843962"/>
            <a:ext cx="1139483" cy="49002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7" name="20 Dikdörtgen"/>
          <p:cNvSpPr/>
          <p:nvPr/>
        </p:nvSpPr>
        <p:spPr>
          <a:xfrm>
            <a:off x="4171070" y="3852204"/>
            <a:ext cx="1139483" cy="49002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8" name="21 Dikdörtgen"/>
          <p:cNvSpPr/>
          <p:nvPr/>
        </p:nvSpPr>
        <p:spPr>
          <a:xfrm>
            <a:off x="4171070" y="2872148"/>
            <a:ext cx="1139483" cy="49002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9" name="22 Dikdörtgen"/>
          <p:cNvSpPr/>
          <p:nvPr/>
        </p:nvSpPr>
        <p:spPr>
          <a:xfrm>
            <a:off x="4171070" y="3362176"/>
            <a:ext cx="1139483" cy="49002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B</a:t>
            </a:r>
          </a:p>
        </p:txBody>
      </p:sp>
      <p:sp>
        <p:nvSpPr>
          <p:cNvPr id="20" name="23 Dikdörtgen"/>
          <p:cNvSpPr/>
          <p:nvPr/>
        </p:nvSpPr>
        <p:spPr>
          <a:xfrm>
            <a:off x="4171070" y="2382120"/>
            <a:ext cx="1139483" cy="49002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A</a:t>
            </a:r>
          </a:p>
        </p:txBody>
      </p:sp>
      <p:sp>
        <p:nvSpPr>
          <p:cNvPr id="21" name="24 Metin kutusu"/>
          <p:cNvSpPr txBox="1"/>
          <p:nvPr/>
        </p:nvSpPr>
        <p:spPr>
          <a:xfrm>
            <a:off x="1167617" y="1659988"/>
            <a:ext cx="1659989" cy="369332"/>
          </a:xfrm>
          <a:prstGeom prst="rect">
            <a:avLst/>
          </a:prstGeom>
          <a:noFill/>
        </p:spPr>
        <p:txBody>
          <a:bodyPr wrap="square" rtlCol="0">
            <a:spAutoFit/>
          </a:bodyPr>
          <a:lstStyle/>
          <a:p>
            <a:r>
              <a:rPr lang="tr-TR" dirty="0">
                <a:solidFill>
                  <a:schemeClr val="accent2">
                    <a:lumMod val="50000"/>
                  </a:schemeClr>
                </a:solidFill>
              </a:rPr>
              <a:t>process1</a:t>
            </a:r>
          </a:p>
        </p:txBody>
      </p:sp>
      <p:sp>
        <p:nvSpPr>
          <p:cNvPr id="22" name="25 Metin kutusu"/>
          <p:cNvSpPr txBox="1"/>
          <p:nvPr/>
        </p:nvSpPr>
        <p:spPr>
          <a:xfrm>
            <a:off x="7301133" y="1659988"/>
            <a:ext cx="1601372" cy="369332"/>
          </a:xfrm>
          <a:prstGeom prst="rect">
            <a:avLst/>
          </a:prstGeom>
          <a:noFill/>
        </p:spPr>
        <p:txBody>
          <a:bodyPr wrap="square" rtlCol="0">
            <a:spAutoFit/>
          </a:bodyPr>
          <a:lstStyle/>
          <a:p>
            <a:r>
              <a:rPr lang="tr-TR" dirty="0">
                <a:solidFill>
                  <a:schemeClr val="accent2">
                    <a:lumMod val="50000"/>
                  </a:schemeClr>
                </a:solidFill>
              </a:rPr>
              <a:t>process2</a:t>
            </a:r>
          </a:p>
        </p:txBody>
      </p:sp>
      <p:sp>
        <p:nvSpPr>
          <p:cNvPr id="23" name="26 Metin kutusu"/>
          <p:cNvSpPr txBox="1"/>
          <p:nvPr/>
        </p:nvSpPr>
        <p:spPr>
          <a:xfrm>
            <a:off x="4171070" y="1245761"/>
            <a:ext cx="1139483" cy="646331"/>
          </a:xfrm>
          <a:prstGeom prst="rect">
            <a:avLst/>
          </a:prstGeom>
          <a:noFill/>
        </p:spPr>
        <p:txBody>
          <a:bodyPr wrap="square" rtlCol="0">
            <a:spAutoFit/>
          </a:bodyPr>
          <a:lstStyle/>
          <a:p>
            <a:r>
              <a:rPr lang="tr-TR" dirty="0" err="1">
                <a:solidFill>
                  <a:schemeClr val="accent2">
                    <a:lumMod val="50000"/>
                  </a:schemeClr>
                </a:solidFill>
              </a:rPr>
              <a:t>Physical</a:t>
            </a:r>
            <a:r>
              <a:rPr lang="tr-TR" dirty="0">
                <a:solidFill>
                  <a:schemeClr val="accent2">
                    <a:lumMod val="50000"/>
                  </a:schemeClr>
                </a:solidFill>
              </a:rPr>
              <a:t> </a:t>
            </a:r>
            <a:r>
              <a:rPr lang="tr-TR" dirty="0" err="1">
                <a:solidFill>
                  <a:schemeClr val="accent2">
                    <a:lumMod val="50000"/>
                  </a:schemeClr>
                </a:solidFill>
              </a:rPr>
              <a:t>memory</a:t>
            </a:r>
            <a:endParaRPr lang="tr-TR" dirty="0">
              <a:solidFill>
                <a:schemeClr val="accent2">
                  <a:lumMod val="50000"/>
                </a:schemeClr>
              </a:solidFill>
            </a:endParaRPr>
          </a:p>
        </p:txBody>
      </p:sp>
      <p:cxnSp>
        <p:nvCxnSpPr>
          <p:cNvPr id="24" name="28 Düz Bağlayıcı"/>
          <p:cNvCxnSpPr>
            <a:stCxn id="5" idx="3"/>
          </p:cNvCxnSpPr>
          <p:nvPr/>
        </p:nvCxnSpPr>
        <p:spPr>
          <a:xfrm>
            <a:off x="2827607" y="2806505"/>
            <a:ext cx="6611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31 Düz Bağlayıcı"/>
          <p:cNvCxnSpPr/>
          <p:nvPr/>
        </p:nvCxnSpPr>
        <p:spPr>
          <a:xfrm>
            <a:off x="3488788" y="2588456"/>
            <a:ext cx="0" cy="21804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33 Düz Ok Bağlayıcısı"/>
          <p:cNvCxnSpPr/>
          <p:nvPr/>
        </p:nvCxnSpPr>
        <p:spPr>
          <a:xfrm>
            <a:off x="3488788" y="2588456"/>
            <a:ext cx="6822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36 Düz Bağlayıcı"/>
          <p:cNvCxnSpPr/>
          <p:nvPr/>
        </p:nvCxnSpPr>
        <p:spPr>
          <a:xfrm>
            <a:off x="2827606" y="3362176"/>
            <a:ext cx="661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38 Düz Bağlayıcı"/>
          <p:cNvCxnSpPr/>
          <p:nvPr/>
        </p:nvCxnSpPr>
        <p:spPr>
          <a:xfrm>
            <a:off x="3488788" y="3362176"/>
            <a:ext cx="0" cy="98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40 Düz Ok Bağlayıcısı"/>
          <p:cNvCxnSpPr/>
          <p:nvPr/>
        </p:nvCxnSpPr>
        <p:spPr>
          <a:xfrm>
            <a:off x="3488788" y="3460652"/>
            <a:ext cx="6822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42 Düz Bağlayıcı"/>
          <p:cNvCxnSpPr/>
          <p:nvPr/>
        </p:nvCxnSpPr>
        <p:spPr>
          <a:xfrm>
            <a:off x="2827606" y="3798274"/>
            <a:ext cx="661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48 Düz Bağlayıcı"/>
          <p:cNvCxnSpPr/>
          <p:nvPr/>
        </p:nvCxnSpPr>
        <p:spPr>
          <a:xfrm>
            <a:off x="3488788" y="3798274"/>
            <a:ext cx="0" cy="7315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50 Düz Ok Bağlayıcısı"/>
          <p:cNvCxnSpPr/>
          <p:nvPr/>
        </p:nvCxnSpPr>
        <p:spPr>
          <a:xfrm>
            <a:off x="3488788" y="4529797"/>
            <a:ext cx="6822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52 Düz Bağlayıcı"/>
          <p:cNvCxnSpPr/>
          <p:nvPr/>
        </p:nvCxnSpPr>
        <p:spPr>
          <a:xfrm flipH="1">
            <a:off x="5894363" y="3024554"/>
            <a:ext cx="64477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54 Düz Bağlayıcı"/>
          <p:cNvCxnSpPr/>
          <p:nvPr/>
        </p:nvCxnSpPr>
        <p:spPr>
          <a:xfrm flipV="1">
            <a:off x="5894363" y="2588456"/>
            <a:ext cx="0" cy="43609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56 Düz Ok Bağlayıcısı"/>
          <p:cNvCxnSpPr/>
          <p:nvPr/>
        </p:nvCxnSpPr>
        <p:spPr>
          <a:xfrm flipH="1">
            <a:off x="5310553" y="2588456"/>
            <a:ext cx="5838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61 Düz Bağlayıcı"/>
          <p:cNvCxnSpPr/>
          <p:nvPr/>
        </p:nvCxnSpPr>
        <p:spPr>
          <a:xfrm>
            <a:off x="5725551" y="3460652"/>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65 Düz Bağlayıcı"/>
          <p:cNvCxnSpPr/>
          <p:nvPr/>
        </p:nvCxnSpPr>
        <p:spPr>
          <a:xfrm flipH="1">
            <a:off x="5894363" y="3460652"/>
            <a:ext cx="64477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67 Düz Bağlayıcı"/>
          <p:cNvCxnSpPr/>
          <p:nvPr/>
        </p:nvCxnSpPr>
        <p:spPr>
          <a:xfrm>
            <a:off x="5894363" y="3460652"/>
            <a:ext cx="0" cy="33762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69 Düz Ok Bağlayıcısı"/>
          <p:cNvCxnSpPr/>
          <p:nvPr/>
        </p:nvCxnSpPr>
        <p:spPr>
          <a:xfrm flipH="1">
            <a:off x="5310553" y="3798274"/>
            <a:ext cx="5838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73 Düz Bağlayıcı"/>
          <p:cNvCxnSpPr/>
          <p:nvPr/>
        </p:nvCxnSpPr>
        <p:spPr>
          <a:xfrm flipH="1">
            <a:off x="5894363" y="3896750"/>
            <a:ext cx="64477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75 Düz Bağlayıcı"/>
          <p:cNvCxnSpPr/>
          <p:nvPr/>
        </p:nvCxnSpPr>
        <p:spPr>
          <a:xfrm>
            <a:off x="5894363" y="3896750"/>
            <a:ext cx="0" cy="63304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77 Düz Ok Bağlayıcısı"/>
          <p:cNvCxnSpPr/>
          <p:nvPr/>
        </p:nvCxnSpPr>
        <p:spPr>
          <a:xfrm flipH="1">
            <a:off x="5310553" y="4529797"/>
            <a:ext cx="5838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559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programs specify memory addresses?</a:t>
            </a:r>
          </a:p>
        </p:txBody>
      </p:sp>
      <p:sp>
        <p:nvSpPr>
          <p:cNvPr id="3" name="Content Placeholder 2"/>
          <p:cNvSpPr>
            <a:spLocks noGrp="1"/>
          </p:cNvSpPr>
          <p:nvPr>
            <p:ph idx="1"/>
          </p:nvPr>
        </p:nvSpPr>
        <p:spPr/>
        <p:txBody>
          <a:bodyPr/>
          <a:lstStyle/>
          <a:p>
            <a:r>
              <a:rPr lang="en-US" dirty="0"/>
              <a:t>Absolute code</a:t>
            </a:r>
          </a:p>
          <a:p>
            <a:pPr lvl="1"/>
            <a:r>
              <a:rPr lang="en-US" dirty="0"/>
              <a:t>If you know where the program gets loaded (any relocation is done at link time)</a:t>
            </a:r>
          </a:p>
          <a:p>
            <a:r>
              <a:rPr lang="en-US" dirty="0"/>
              <a:t>Position independent code </a:t>
            </a:r>
          </a:p>
          <a:p>
            <a:pPr lvl="1"/>
            <a:r>
              <a:rPr lang="en-US" dirty="0"/>
              <a:t>All addresses are relative </a:t>
            </a:r>
          </a:p>
          <a:p>
            <a:r>
              <a:rPr lang="en-US" dirty="0"/>
              <a:t>Dynamically </a:t>
            </a:r>
            <a:r>
              <a:rPr lang="en-US" dirty="0" err="1"/>
              <a:t>relocatable</a:t>
            </a:r>
            <a:r>
              <a:rPr lang="en-US" dirty="0"/>
              <a:t> code </a:t>
            </a:r>
          </a:p>
          <a:p>
            <a:pPr lvl="1"/>
            <a:r>
              <a:rPr lang="en-US" dirty="0"/>
              <a:t>Relocated at load time </a:t>
            </a:r>
          </a:p>
          <a:p>
            <a:r>
              <a:rPr lang="en-US" dirty="0"/>
              <a:t>Or ... use logical addresses</a:t>
            </a:r>
          </a:p>
          <a:p>
            <a:pPr lvl="1"/>
            <a:r>
              <a:rPr lang="en-US" dirty="0"/>
              <a:t>Absolute code with addresses translated at run time </a:t>
            </a:r>
          </a:p>
          <a:p>
            <a:pPr lvl="1"/>
            <a:r>
              <a:rPr lang="en-US" dirty="0"/>
              <a:t>Need special memory translation hardware </a:t>
            </a:r>
          </a:p>
          <a:p>
            <a:endParaRPr lang="en-US" dirty="0"/>
          </a:p>
        </p:txBody>
      </p:sp>
      <p:sp>
        <p:nvSpPr>
          <p:cNvPr id="4" name="Footer Placeholder 3"/>
          <p:cNvSpPr>
            <a:spLocks noGrp="1"/>
          </p:cNvSpPr>
          <p:nvPr>
            <p:ph type="ftr" sz="quarter" idx="11"/>
          </p:nvPr>
        </p:nvSpPr>
        <p:spPr/>
        <p:txBody>
          <a:bodyPr/>
          <a:lstStyle/>
          <a:p>
            <a:r>
              <a:rPr lang="en-US"/>
              <a:t>Operating Systems-COMP 304</a:t>
            </a:r>
            <a:endParaRPr lang="en-US" dirty="0"/>
          </a:p>
        </p:txBody>
      </p:sp>
      <p:sp>
        <p:nvSpPr>
          <p:cNvPr id="5" name="Slide Number Placeholder 4"/>
          <p:cNvSpPr>
            <a:spLocks noGrp="1"/>
          </p:cNvSpPr>
          <p:nvPr>
            <p:ph type="sldNum" sz="quarter" idx="12"/>
          </p:nvPr>
        </p:nvSpPr>
        <p:spPr/>
        <p:txBody>
          <a:bodyPr/>
          <a:lstStyle/>
          <a:p>
            <a:fld id="{7C498DDC-E19A-3A4A-A0E1-4DF8B8C13340}" type="slidenum">
              <a:rPr lang="en-US" smtClean="0"/>
              <a:t>4</a:t>
            </a:fld>
            <a:endParaRPr lang="en-US"/>
          </a:p>
        </p:txBody>
      </p:sp>
    </p:spTree>
    <p:extLst>
      <p:ext uri="{BB962C8B-B14F-4D97-AF65-F5344CB8AC3E}">
        <p14:creationId xmlns:p14="http://schemas.microsoft.com/office/powerpoint/2010/main" val="3597323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0"/>
            <a:ext cx="9144000" cy="723900"/>
          </a:xfrm>
        </p:spPr>
        <p:txBody>
          <a:bodyPr>
            <a:normAutofit/>
          </a:bodyPr>
          <a:lstStyle/>
          <a:p>
            <a:pPr eaLnBrk="1" hangingPunct="1"/>
            <a:r>
              <a:rPr lang="en-US" dirty="0">
                <a:ea typeface="MS PGothic" charset="0"/>
              </a:rPr>
              <a:t>After Process 2 Modifies Page C</a:t>
            </a:r>
          </a:p>
        </p:txBody>
      </p:sp>
      <p:sp>
        <p:nvSpPr>
          <p:cNvPr id="4" name="2 Dikdörtgen"/>
          <p:cNvSpPr/>
          <p:nvPr/>
        </p:nvSpPr>
        <p:spPr>
          <a:xfrm>
            <a:off x="464235" y="2011681"/>
            <a:ext cx="2363372" cy="57677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5" name="3 Dikdörtgen"/>
          <p:cNvSpPr/>
          <p:nvPr/>
        </p:nvSpPr>
        <p:spPr>
          <a:xfrm>
            <a:off x="464235" y="2588456"/>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6" name="4 Dikdörtgen"/>
          <p:cNvSpPr/>
          <p:nvPr/>
        </p:nvSpPr>
        <p:spPr>
          <a:xfrm>
            <a:off x="464235" y="3024554"/>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7" name="5 Dikdörtgen"/>
          <p:cNvSpPr/>
          <p:nvPr/>
        </p:nvSpPr>
        <p:spPr>
          <a:xfrm>
            <a:off x="464235" y="3460652"/>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8" name="6 Dikdörtgen"/>
          <p:cNvSpPr/>
          <p:nvPr/>
        </p:nvSpPr>
        <p:spPr>
          <a:xfrm>
            <a:off x="464235" y="3896750"/>
            <a:ext cx="2363372" cy="123795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9" name="8 Dikdörtgen"/>
          <p:cNvSpPr/>
          <p:nvPr/>
        </p:nvSpPr>
        <p:spPr>
          <a:xfrm>
            <a:off x="4171070" y="4353934"/>
            <a:ext cx="1139483" cy="49002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C</a:t>
            </a:r>
          </a:p>
        </p:txBody>
      </p:sp>
      <p:sp>
        <p:nvSpPr>
          <p:cNvPr id="10" name="13 Dikdörtgen"/>
          <p:cNvSpPr/>
          <p:nvPr/>
        </p:nvSpPr>
        <p:spPr>
          <a:xfrm>
            <a:off x="4171070" y="1892092"/>
            <a:ext cx="1139483" cy="49002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1" name="14 Dikdörtgen"/>
          <p:cNvSpPr/>
          <p:nvPr/>
        </p:nvSpPr>
        <p:spPr>
          <a:xfrm>
            <a:off x="6539133" y="2011681"/>
            <a:ext cx="2363372" cy="914397"/>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2" name="15 Dikdörtgen"/>
          <p:cNvSpPr/>
          <p:nvPr/>
        </p:nvSpPr>
        <p:spPr>
          <a:xfrm>
            <a:off x="6539133" y="2926078"/>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3" name="16 Dikdörtgen"/>
          <p:cNvSpPr/>
          <p:nvPr/>
        </p:nvSpPr>
        <p:spPr>
          <a:xfrm>
            <a:off x="6539133" y="3362176"/>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4" name="17 Dikdörtgen"/>
          <p:cNvSpPr/>
          <p:nvPr/>
        </p:nvSpPr>
        <p:spPr>
          <a:xfrm>
            <a:off x="6539133" y="3798274"/>
            <a:ext cx="2363372" cy="4360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5" name="18 Dikdörtgen"/>
          <p:cNvSpPr/>
          <p:nvPr/>
        </p:nvSpPr>
        <p:spPr>
          <a:xfrm>
            <a:off x="6539133" y="4234372"/>
            <a:ext cx="2363372" cy="900336"/>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6" name="19 Dikdörtgen"/>
          <p:cNvSpPr/>
          <p:nvPr/>
        </p:nvSpPr>
        <p:spPr>
          <a:xfrm>
            <a:off x="4171070" y="4843962"/>
            <a:ext cx="1139483" cy="49002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0000"/>
                </a:solidFill>
              </a:rPr>
              <a:t>Page</a:t>
            </a:r>
            <a:r>
              <a:rPr lang="tr-TR" dirty="0">
                <a:solidFill>
                  <a:srgbClr val="000000"/>
                </a:solidFill>
              </a:rPr>
              <a:t> C”</a:t>
            </a:r>
          </a:p>
        </p:txBody>
      </p:sp>
      <p:sp>
        <p:nvSpPr>
          <p:cNvPr id="17" name="20 Dikdörtgen"/>
          <p:cNvSpPr/>
          <p:nvPr/>
        </p:nvSpPr>
        <p:spPr>
          <a:xfrm>
            <a:off x="4171070" y="3852204"/>
            <a:ext cx="1139483" cy="49002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8" name="21 Dikdörtgen"/>
          <p:cNvSpPr/>
          <p:nvPr/>
        </p:nvSpPr>
        <p:spPr>
          <a:xfrm>
            <a:off x="4171070" y="2872148"/>
            <a:ext cx="1139483" cy="49002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9" name="22 Dikdörtgen"/>
          <p:cNvSpPr/>
          <p:nvPr/>
        </p:nvSpPr>
        <p:spPr>
          <a:xfrm>
            <a:off x="4171070" y="3362176"/>
            <a:ext cx="1139483" cy="49002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B</a:t>
            </a:r>
          </a:p>
        </p:txBody>
      </p:sp>
      <p:sp>
        <p:nvSpPr>
          <p:cNvPr id="20" name="23 Dikdörtgen"/>
          <p:cNvSpPr/>
          <p:nvPr/>
        </p:nvSpPr>
        <p:spPr>
          <a:xfrm>
            <a:off x="4171070" y="2382120"/>
            <a:ext cx="1139483" cy="49002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err="1">
                <a:solidFill>
                  <a:srgbClr val="002060"/>
                </a:solidFill>
              </a:rPr>
              <a:t>Page</a:t>
            </a:r>
            <a:r>
              <a:rPr lang="tr-TR" dirty="0">
                <a:solidFill>
                  <a:srgbClr val="002060"/>
                </a:solidFill>
              </a:rPr>
              <a:t> A</a:t>
            </a:r>
          </a:p>
        </p:txBody>
      </p:sp>
      <p:sp>
        <p:nvSpPr>
          <p:cNvPr id="21" name="24 Metin kutusu"/>
          <p:cNvSpPr txBox="1"/>
          <p:nvPr/>
        </p:nvSpPr>
        <p:spPr>
          <a:xfrm>
            <a:off x="1167617" y="1659988"/>
            <a:ext cx="1659989" cy="369332"/>
          </a:xfrm>
          <a:prstGeom prst="rect">
            <a:avLst/>
          </a:prstGeom>
          <a:noFill/>
        </p:spPr>
        <p:txBody>
          <a:bodyPr wrap="square" rtlCol="0">
            <a:spAutoFit/>
          </a:bodyPr>
          <a:lstStyle/>
          <a:p>
            <a:r>
              <a:rPr lang="tr-TR" dirty="0">
                <a:solidFill>
                  <a:schemeClr val="accent2">
                    <a:lumMod val="50000"/>
                  </a:schemeClr>
                </a:solidFill>
              </a:rPr>
              <a:t>process1</a:t>
            </a:r>
          </a:p>
        </p:txBody>
      </p:sp>
      <p:sp>
        <p:nvSpPr>
          <p:cNvPr id="22" name="25 Metin kutusu"/>
          <p:cNvSpPr txBox="1"/>
          <p:nvPr/>
        </p:nvSpPr>
        <p:spPr>
          <a:xfrm>
            <a:off x="7301133" y="1659988"/>
            <a:ext cx="1601372" cy="369332"/>
          </a:xfrm>
          <a:prstGeom prst="rect">
            <a:avLst/>
          </a:prstGeom>
          <a:noFill/>
        </p:spPr>
        <p:txBody>
          <a:bodyPr wrap="square" rtlCol="0">
            <a:spAutoFit/>
          </a:bodyPr>
          <a:lstStyle/>
          <a:p>
            <a:r>
              <a:rPr lang="tr-TR" dirty="0">
                <a:solidFill>
                  <a:schemeClr val="accent2">
                    <a:lumMod val="50000"/>
                  </a:schemeClr>
                </a:solidFill>
              </a:rPr>
              <a:t>process2</a:t>
            </a:r>
          </a:p>
        </p:txBody>
      </p:sp>
      <p:sp>
        <p:nvSpPr>
          <p:cNvPr id="23" name="26 Metin kutusu"/>
          <p:cNvSpPr txBox="1"/>
          <p:nvPr/>
        </p:nvSpPr>
        <p:spPr>
          <a:xfrm>
            <a:off x="4171070" y="1245761"/>
            <a:ext cx="1139483" cy="646331"/>
          </a:xfrm>
          <a:prstGeom prst="rect">
            <a:avLst/>
          </a:prstGeom>
          <a:noFill/>
        </p:spPr>
        <p:txBody>
          <a:bodyPr wrap="square" rtlCol="0">
            <a:spAutoFit/>
          </a:bodyPr>
          <a:lstStyle/>
          <a:p>
            <a:r>
              <a:rPr lang="tr-TR" dirty="0" err="1">
                <a:solidFill>
                  <a:schemeClr val="accent2">
                    <a:lumMod val="50000"/>
                  </a:schemeClr>
                </a:solidFill>
              </a:rPr>
              <a:t>Physical</a:t>
            </a:r>
            <a:r>
              <a:rPr lang="tr-TR" dirty="0">
                <a:solidFill>
                  <a:schemeClr val="accent2">
                    <a:lumMod val="50000"/>
                  </a:schemeClr>
                </a:solidFill>
              </a:rPr>
              <a:t> </a:t>
            </a:r>
            <a:r>
              <a:rPr lang="tr-TR" dirty="0" err="1">
                <a:solidFill>
                  <a:schemeClr val="accent2">
                    <a:lumMod val="50000"/>
                  </a:schemeClr>
                </a:solidFill>
              </a:rPr>
              <a:t>memory</a:t>
            </a:r>
            <a:endParaRPr lang="tr-TR" dirty="0">
              <a:solidFill>
                <a:schemeClr val="accent2">
                  <a:lumMod val="50000"/>
                </a:schemeClr>
              </a:solidFill>
            </a:endParaRPr>
          </a:p>
        </p:txBody>
      </p:sp>
      <p:cxnSp>
        <p:nvCxnSpPr>
          <p:cNvPr id="24" name="28 Düz Bağlayıcı"/>
          <p:cNvCxnSpPr>
            <a:stCxn id="5" idx="3"/>
          </p:cNvCxnSpPr>
          <p:nvPr/>
        </p:nvCxnSpPr>
        <p:spPr>
          <a:xfrm>
            <a:off x="2827607" y="2806505"/>
            <a:ext cx="6611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31 Düz Bağlayıcı"/>
          <p:cNvCxnSpPr/>
          <p:nvPr/>
        </p:nvCxnSpPr>
        <p:spPr>
          <a:xfrm>
            <a:off x="3488788" y="2588456"/>
            <a:ext cx="0" cy="21804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33 Düz Ok Bağlayıcısı"/>
          <p:cNvCxnSpPr/>
          <p:nvPr/>
        </p:nvCxnSpPr>
        <p:spPr>
          <a:xfrm>
            <a:off x="3488788" y="2588456"/>
            <a:ext cx="6822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36 Düz Bağlayıcı"/>
          <p:cNvCxnSpPr/>
          <p:nvPr/>
        </p:nvCxnSpPr>
        <p:spPr>
          <a:xfrm>
            <a:off x="2827606" y="3362176"/>
            <a:ext cx="661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38 Düz Bağlayıcı"/>
          <p:cNvCxnSpPr/>
          <p:nvPr/>
        </p:nvCxnSpPr>
        <p:spPr>
          <a:xfrm>
            <a:off x="3488788" y="3362176"/>
            <a:ext cx="0" cy="98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40 Düz Ok Bağlayıcısı"/>
          <p:cNvCxnSpPr/>
          <p:nvPr/>
        </p:nvCxnSpPr>
        <p:spPr>
          <a:xfrm>
            <a:off x="3488788" y="3460652"/>
            <a:ext cx="6822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42 Düz Bağlayıcı"/>
          <p:cNvCxnSpPr/>
          <p:nvPr/>
        </p:nvCxnSpPr>
        <p:spPr>
          <a:xfrm>
            <a:off x="2827606" y="3798274"/>
            <a:ext cx="6611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48 Düz Bağlayıcı"/>
          <p:cNvCxnSpPr/>
          <p:nvPr/>
        </p:nvCxnSpPr>
        <p:spPr>
          <a:xfrm>
            <a:off x="3488788" y="3798274"/>
            <a:ext cx="0" cy="7315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50 Düz Ok Bağlayıcısı"/>
          <p:cNvCxnSpPr/>
          <p:nvPr/>
        </p:nvCxnSpPr>
        <p:spPr>
          <a:xfrm>
            <a:off x="3488788" y="4529797"/>
            <a:ext cx="6822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52 Düz Bağlayıcı"/>
          <p:cNvCxnSpPr/>
          <p:nvPr/>
        </p:nvCxnSpPr>
        <p:spPr>
          <a:xfrm flipH="1">
            <a:off x="5894363" y="3024554"/>
            <a:ext cx="64477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54 Düz Bağlayıcı"/>
          <p:cNvCxnSpPr/>
          <p:nvPr/>
        </p:nvCxnSpPr>
        <p:spPr>
          <a:xfrm flipV="1">
            <a:off x="5894363" y="2588456"/>
            <a:ext cx="0" cy="43609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56 Düz Ok Bağlayıcısı"/>
          <p:cNvCxnSpPr/>
          <p:nvPr/>
        </p:nvCxnSpPr>
        <p:spPr>
          <a:xfrm flipH="1">
            <a:off x="5310553" y="2588456"/>
            <a:ext cx="5838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61 Düz Bağlayıcı"/>
          <p:cNvCxnSpPr/>
          <p:nvPr/>
        </p:nvCxnSpPr>
        <p:spPr>
          <a:xfrm>
            <a:off x="5725551" y="3460652"/>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65 Düz Bağlayıcı"/>
          <p:cNvCxnSpPr/>
          <p:nvPr/>
        </p:nvCxnSpPr>
        <p:spPr>
          <a:xfrm flipH="1">
            <a:off x="5894363" y="3460652"/>
            <a:ext cx="64477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67 Düz Bağlayıcı"/>
          <p:cNvCxnSpPr/>
          <p:nvPr/>
        </p:nvCxnSpPr>
        <p:spPr>
          <a:xfrm>
            <a:off x="5894363" y="3460652"/>
            <a:ext cx="0" cy="33762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69 Düz Ok Bağlayıcısı"/>
          <p:cNvCxnSpPr/>
          <p:nvPr/>
        </p:nvCxnSpPr>
        <p:spPr>
          <a:xfrm flipH="1">
            <a:off x="5310553" y="3798274"/>
            <a:ext cx="5838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73 Düz Bağlayıcı"/>
          <p:cNvCxnSpPr/>
          <p:nvPr/>
        </p:nvCxnSpPr>
        <p:spPr>
          <a:xfrm flipH="1">
            <a:off x="5894363" y="3896750"/>
            <a:ext cx="64477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75 Düz Bağlayıcı"/>
          <p:cNvCxnSpPr/>
          <p:nvPr/>
        </p:nvCxnSpPr>
        <p:spPr>
          <a:xfrm>
            <a:off x="5894363" y="3896750"/>
            <a:ext cx="0" cy="1237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77 Düz Ok Bağlayıcısı"/>
          <p:cNvCxnSpPr/>
          <p:nvPr/>
        </p:nvCxnSpPr>
        <p:spPr>
          <a:xfrm flipH="1">
            <a:off x="5310553" y="5134708"/>
            <a:ext cx="5838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7320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3337982" y="6036731"/>
            <a:ext cx="1695450" cy="169333"/>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3346443" y="6273800"/>
            <a:ext cx="1695450" cy="169333"/>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346443" y="5587999"/>
            <a:ext cx="1695450" cy="169333"/>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346449" y="3302001"/>
            <a:ext cx="1695450" cy="169333"/>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3346443" y="3987822"/>
            <a:ext cx="1695450" cy="169333"/>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337982" y="4216399"/>
            <a:ext cx="1695450" cy="169333"/>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7970" name="Rectangle 2"/>
          <p:cNvSpPr>
            <a:spLocks noGrp="1" noChangeArrowheads="1"/>
          </p:cNvSpPr>
          <p:nvPr>
            <p:ph type="title"/>
          </p:nvPr>
        </p:nvSpPr>
        <p:spPr>
          <a:xfrm>
            <a:off x="0" y="0"/>
            <a:ext cx="9144000" cy="762000"/>
          </a:xfrm>
        </p:spPr>
        <p:txBody>
          <a:bodyPr/>
          <a:lstStyle/>
          <a:p>
            <a:r>
              <a:rPr lang="en-US" dirty="0"/>
              <a:t>Two Processes Sharing Physical Memory</a:t>
            </a:r>
          </a:p>
        </p:txBody>
      </p:sp>
      <p:sp>
        <p:nvSpPr>
          <p:cNvPr id="1747972" name="Rectangle 4"/>
          <p:cNvSpPr>
            <a:spLocks noChangeArrowheads="1"/>
          </p:cNvSpPr>
          <p:nvPr/>
        </p:nvSpPr>
        <p:spPr bwMode="auto">
          <a:xfrm>
            <a:off x="3314700" y="3276600"/>
            <a:ext cx="1752600" cy="1371600"/>
          </a:xfrm>
          <a:prstGeom prst="rect">
            <a:avLst/>
          </a:prstGeom>
          <a:noFill/>
          <a:ln w="12700">
            <a:solidFill>
              <a:schemeClr val="tx1"/>
            </a:solidFill>
            <a:miter lim="800000"/>
            <a:headEnd/>
            <a:tailEnd/>
          </a:ln>
          <a:effectLst/>
        </p:spPr>
        <p:txBody>
          <a:bodyPr wrap="none" anchor="ctr"/>
          <a:lstStyle/>
          <a:p>
            <a:endParaRPr lang="en-US"/>
          </a:p>
        </p:txBody>
      </p:sp>
      <p:sp>
        <p:nvSpPr>
          <p:cNvPr id="1747973" name="Line 5"/>
          <p:cNvSpPr>
            <a:spLocks noChangeShapeType="1"/>
          </p:cNvSpPr>
          <p:nvPr/>
        </p:nvSpPr>
        <p:spPr bwMode="auto">
          <a:xfrm>
            <a:off x="3314700" y="3505200"/>
            <a:ext cx="1752600" cy="0"/>
          </a:xfrm>
          <a:prstGeom prst="line">
            <a:avLst/>
          </a:prstGeom>
          <a:noFill/>
          <a:ln w="12700">
            <a:solidFill>
              <a:schemeClr val="tx1"/>
            </a:solidFill>
            <a:round/>
            <a:headEnd/>
            <a:tailEnd/>
          </a:ln>
          <a:effectLst/>
        </p:spPr>
        <p:txBody>
          <a:bodyPr/>
          <a:lstStyle/>
          <a:p>
            <a:endParaRPr lang="en-US"/>
          </a:p>
        </p:txBody>
      </p:sp>
      <p:sp>
        <p:nvSpPr>
          <p:cNvPr id="1747974" name="Line 6"/>
          <p:cNvSpPr>
            <a:spLocks noChangeShapeType="1"/>
          </p:cNvSpPr>
          <p:nvPr/>
        </p:nvSpPr>
        <p:spPr bwMode="auto">
          <a:xfrm>
            <a:off x="3314700" y="3733800"/>
            <a:ext cx="1752600" cy="0"/>
          </a:xfrm>
          <a:prstGeom prst="line">
            <a:avLst/>
          </a:prstGeom>
          <a:noFill/>
          <a:ln w="12700">
            <a:solidFill>
              <a:schemeClr val="tx1"/>
            </a:solidFill>
            <a:round/>
            <a:headEnd/>
            <a:tailEnd/>
          </a:ln>
          <a:effectLst/>
        </p:spPr>
        <p:txBody>
          <a:bodyPr/>
          <a:lstStyle/>
          <a:p>
            <a:endParaRPr lang="en-US"/>
          </a:p>
        </p:txBody>
      </p:sp>
      <p:sp>
        <p:nvSpPr>
          <p:cNvPr id="1747975" name="Line 7"/>
          <p:cNvSpPr>
            <a:spLocks noChangeShapeType="1"/>
          </p:cNvSpPr>
          <p:nvPr/>
        </p:nvSpPr>
        <p:spPr bwMode="auto">
          <a:xfrm>
            <a:off x="3314700" y="3962400"/>
            <a:ext cx="1752600" cy="0"/>
          </a:xfrm>
          <a:prstGeom prst="line">
            <a:avLst/>
          </a:prstGeom>
          <a:noFill/>
          <a:ln w="12700">
            <a:solidFill>
              <a:schemeClr val="tx1"/>
            </a:solidFill>
            <a:round/>
            <a:headEnd/>
            <a:tailEnd/>
          </a:ln>
          <a:effectLst/>
        </p:spPr>
        <p:txBody>
          <a:bodyPr/>
          <a:lstStyle/>
          <a:p>
            <a:endParaRPr lang="en-US"/>
          </a:p>
        </p:txBody>
      </p:sp>
      <p:sp>
        <p:nvSpPr>
          <p:cNvPr id="1747976" name="Line 8"/>
          <p:cNvSpPr>
            <a:spLocks noChangeShapeType="1"/>
          </p:cNvSpPr>
          <p:nvPr/>
        </p:nvSpPr>
        <p:spPr bwMode="auto">
          <a:xfrm>
            <a:off x="3314700" y="4191000"/>
            <a:ext cx="1752600" cy="0"/>
          </a:xfrm>
          <a:prstGeom prst="line">
            <a:avLst/>
          </a:prstGeom>
          <a:noFill/>
          <a:ln w="12700">
            <a:solidFill>
              <a:schemeClr val="tx1"/>
            </a:solidFill>
            <a:round/>
            <a:headEnd/>
            <a:tailEnd/>
          </a:ln>
          <a:effectLst/>
        </p:spPr>
        <p:txBody>
          <a:bodyPr/>
          <a:lstStyle/>
          <a:p>
            <a:endParaRPr lang="en-US"/>
          </a:p>
        </p:txBody>
      </p:sp>
      <p:sp>
        <p:nvSpPr>
          <p:cNvPr id="1747977" name="Line 9"/>
          <p:cNvSpPr>
            <a:spLocks noChangeShapeType="1"/>
          </p:cNvSpPr>
          <p:nvPr/>
        </p:nvSpPr>
        <p:spPr bwMode="auto">
          <a:xfrm>
            <a:off x="3314700" y="4419600"/>
            <a:ext cx="1752600" cy="0"/>
          </a:xfrm>
          <a:prstGeom prst="line">
            <a:avLst/>
          </a:prstGeom>
          <a:noFill/>
          <a:ln w="12700">
            <a:solidFill>
              <a:schemeClr val="tx1"/>
            </a:solidFill>
            <a:round/>
            <a:headEnd/>
            <a:tailEnd/>
          </a:ln>
          <a:effectLst/>
        </p:spPr>
        <p:txBody>
          <a:bodyPr/>
          <a:lstStyle/>
          <a:p>
            <a:endParaRPr lang="en-US"/>
          </a:p>
        </p:txBody>
      </p:sp>
      <p:sp>
        <p:nvSpPr>
          <p:cNvPr id="1747985" name="Rectangle 17"/>
          <p:cNvSpPr>
            <a:spLocks noChangeArrowheads="1"/>
          </p:cNvSpPr>
          <p:nvPr/>
        </p:nvSpPr>
        <p:spPr bwMode="auto">
          <a:xfrm>
            <a:off x="6267450" y="3886200"/>
            <a:ext cx="1752600" cy="1828800"/>
          </a:xfrm>
          <a:prstGeom prst="rect">
            <a:avLst/>
          </a:prstGeom>
          <a:noFill/>
          <a:ln w="12700">
            <a:solidFill>
              <a:schemeClr val="tx1"/>
            </a:solidFill>
            <a:miter lim="800000"/>
            <a:headEnd/>
            <a:tailEnd/>
          </a:ln>
          <a:effectLst/>
        </p:spPr>
        <p:txBody>
          <a:bodyPr wrap="none" anchor="ctr"/>
          <a:lstStyle/>
          <a:p>
            <a:endParaRPr lang="en-US"/>
          </a:p>
        </p:txBody>
      </p:sp>
      <p:sp>
        <p:nvSpPr>
          <p:cNvPr id="1747986" name="Line 18"/>
          <p:cNvSpPr>
            <a:spLocks noChangeShapeType="1"/>
          </p:cNvSpPr>
          <p:nvPr/>
        </p:nvSpPr>
        <p:spPr bwMode="auto">
          <a:xfrm>
            <a:off x="6267450" y="4114800"/>
            <a:ext cx="1752600" cy="0"/>
          </a:xfrm>
          <a:prstGeom prst="line">
            <a:avLst/>
          </a:prstGeom>
          <a:noFill/>
          <a:ln w="12700">
            <a:solidFill>
              <a:schemeClr val="tx1"/>
            </a:solidFill>
            <a:round/>
            <a:headEnd/>
            <a:tailEnd/>
          </a:ln>
          <a:effectLst/>
        </p:spPr>
        <p:txBody>
          <a:bodyPr/>
          <a:lstStyle/>
          <a:p>
            <a:endParaRPr lang="en-US"/>
          </a:p>
        </p:txBody>
      </p:sp>
      <p:sp>
        <p:nvSpPr>
          <p:cNvPr id="1747987" name="Line 19"/>
          <p:cNvSpPr>
            <a:spLocks noChangeShapeType="1"/>
          </p:cNvSpPr>
          <p:nvPr/>
        </p:nvSpPr>
        <p:spPr bwMode="auto">
          <a:xfrm>
            <a:off x="6267450" y="4343400"/>
            <a:ext cx="1752600" cy="0"/>
          </a:xfrm>
          <a:prstGeom prst="line">
            <a:avLst/>
          </a:prstGeom>
          <a:noFill/>
          <a:ln w="12700">
            <a:solidFill>
              <a:schemeClr val="tx1"/>
            </a:solidFill>
            <a:round/>
            <a:headEnd/>
            <a:tailEnd/>
          </a:ln>
          <a:effectLst/>
        </p:spPr>
        <p:txBody>
          <a:bodyPr/>
          <a:lstStyle/>
          <a:p>
            <a:endParaRPr lang="en-US"/>
          </a:p>
        </p:txBody>
      </p:sp>
      <p:sp>
        <p:nvSpPr>
          <p:cNvPr id="1747988" name="Line 20"/>
          <p:cNvSpPr>
            <a:spLocks noChangeShapeType="1"/>
          </p:cNvSpPr>
          <p:nvPr/>
        </p:nvSpPr>
        <p:spPr bwMode="auto">
          <a:xfrm>
            <a:off x="6267450" y="4572000"/>
            <a:ext cx="1752600" cy="0"/>
          </a:xfrm>
          <a:prstGeom prst="line">
            <a:avLst/>
          </a:prstGeom>
          <a:noFill/>
          <a:ln w="12700">
            <a:solidFill>
              <a:schemeClr val="tx1"/>
            </a:solidFill>
            <a:round/>
            <a:headEnd/>
            <a:tailEnd/>
          </a:ln>
          <a:effectLst/>
        </p:spPr>
        <p:txBody>
          <a:bodyPr/>
          <a:lstStyle/>
          <a:p>
            <a:endParaRPr lang="en-US"/>
          </a:p>
        </p:txBody>
      </p:sp>
      <p:sp>
        <p:nvSpPr>
          <p:cNvPr id="1747989" name="Line 21"/>
          <p:cNvSpPr>
            <a:spLocks noChangeShapeType="1"/>
          </p:cNvSpPr>
          <p:nvPr/>
        </p:nvSpPr>
        <p:spPr bwMode="auto">
          <a:xfrm>
            <a:off x="6267450" y="4800600"/>
            <a:ext cx="1752600" cy="0"/>
          </a:xfrm>
          <a:prstGeom prst="line">
            <a:avLst/>
          </a:prstGeom>
          <a:noFill/>
          <a:ln w="12700">
            <a:solidFill>
              <a:schemeClr val="tx1"/>
            </a:solidFill>
            <a:round/>
            <a:headEnd/>
            <a:tailEnd/>
          </a:ln>
          <a:effectLst/>
        </p:spPr>
        <p:txBody>
          <a:bodyPr/>
          <a:lstStyle/>
          <a:p>
            <a:endParaRPr lang="en-US"/>
          </a:p>
        </p:txBody>
      </p:sp>
      <p:sp>
        <p:nvSpPr>
          <p:cNvPr id="1747990" name="Line 22"/>
          <p:cNvSpPr>
            <a:spLocks noChangeShapeType="1"/>
          </p:cNvSpPr>
          <p:nvPr/>
        </p:nvSpPr>
        <p:spPr bwMode="auto">
          <a:xfrm>
            <a:off x="6267450" y="5029200"/>
            <a:ext cx="1752600" cy="0"/>
          </a:xfrm>
          <a:prstGeom prst="line">
            <a:avLst/>
          </a:prstGeom>
          <a:noFill/>
          <a:ln w="12700">
            <a:solidFill>
              <a:schemeClr val="tx1"/>
            </a:solidFill>
            <a:round/>
            <a:headEnd/>
            <a:tailEnd/>
          </a:ln>
          <a:effectLst/>
        </p:spPr>
        <p:txBody>
          <a:bodyPr/>
          <a:lstStyle/>
          <a:p>
            <a:endParaRPr lang="en-US"/>
          </a:p>
        </p:txBody>
      </p:sp>
      <p:sp>
        <p:nvSpPr>
          <p:cNvPr id="1747991" name="Line 23"/>
          <p:cNvSpPr>
            <a:spLocks noChangeShapeType="1"/>
          </p:cNvSpPr>
          <p:nvPr/>
        </p:nvSpPr>
        <p:spPr bwMode="auto">
          <a:xfrm>
            <a:off x="6267450" y="5257800"/>
            <a:ext cx="1752600" cy="0"/>
          </a:xfrm>
          <a:prstGeom prst="line">
            <a:avLst/>
          </a:prstGeom>
          <a:noFill/>
          <a:ln w="12700">
            <a:solidFill>
              <a:schemeClr val="tx1"/>
            </a:solidFill>
            <a:round/>
            <a:headEnd/>
            <a:tailEnd/>
          </a:ln>
          <a:effectLst/>
        </p:spPr>
        <p:txBody>
          <a:bodyPr/>
          <a:lstStyle/>
          <a:p>
            <a:endParaRPr lang="en-US"/>
          </a:p>
        </p:txBody>
      </p:sp>
      <p:sp>
        <p:nvSpPr>
          <p:cNvPr id="1747992" name="Line 24"/>
          <p:cNvSpPr>
            <a:spLocks noChangeShapeType="1"/>
          </p:cNvSpPr>
          <p:nvPr/>
        </p:nvSpPr>
        <p:spPr bwMode="auto">
          <a:xfrm>
            <a:off x="6267450" y="5486400"/>
            <a:ext cx="1752600" cy="0"/>
          </a:xfrm>
          <a:prstGeom prst="line">
            <a:avLst/>
          </a:prstGeom>
          <a:noFill/>
          <a:ln w="12700">
            <a:solidFill>
              <a:schemeClr val="tx1"/>
            </a:solidFill>
            <a:round/>
            <a:headEnd/>
            <a:tailEnd/>
          </a:ln>
          <a:effectLst/>
        </p:spPr>
        <p:txBody>
          <a:bodyPr/>
          <a:lstStyle/>
          <a:p>
            <a:endParaRPr lang="en-US"/>
          </a:p>
        </p:txBody>
      </p:sp>
      <p:sp>
        <p:nvSpPr>
          <p:cNvPr id="1747994" name="AutoShape 26"/>
          <p:cNvSpPr>
            <a:spLocks noChangeArrowheads="1"/>
          </p:cNvSpPr>
          <p:nvPr/>
        </p:nvSpPr>
        <p:spPr bwMode="auto">
          <a:xfrm>
            <a:off x="660050" y="4495800"/>
            <a:ext cx="1949800" cy="2209800"/>
          </a:xfrm>
          <a:prstGeom prst="can">
            <a:avLst>
              <a:gd name="adj" fmla="val 46065"/>
            </a:avLst>
          </a:prstGeom>
          <a:solidFill>
            <a:schemeClr val="accent5">
              <a:lumMod val="60000"/>
              <a:lumOff val="40000"/>
            </a:schemeClr>
          </a:solidFill>
          <a:ln w="12700">
            <a:solidFill>
              <a:schemeClr val="tx1"/>
            </a:solidFill>
            <a:round/>
            <a:headEnd/>
            <a:tailEnd/>
          </a:ln>
          <a:effectLst/>
        </p:spPr>
        <p:txBody>
          <a:bodyPr wrap="none" anchor="ctr"/>
          <a:lstStyle/>
          <a:p>
            <a:endParaRPr lang="en-US"/>
          </a:p>
        </p:txBody>
      </p:sp>
      <p:sp>
        <p:nvSpPr>
          <p:cNvPr id="1747995" name="Text Box 27"/>
          <p:cNvSpPr txBox="1">
            <a:spLocks noChangeArrowheads="1"/>
          </p:cNvSpPr>
          <p:nvPr/>
        </p:nvSpPr>
        <p:spPr bwMode="auto">
          <a:xfrm>
            <a:off x="3073400" y="2667000"/>
            <a:ext cx="2343150" cy="641350"/>
          </a:xfrm>
          <a:prstGeom prst="rect">
            <a:avLst/>
          </a:prstGeom>
          <a:noFill/>
          <a:ln w="12700">
            <a:noFill/>
            <a:miter lim="800000"/>
            <a:headEnd/>
            <a:tailEnd/>
          </a:ln>
          <a:effectLst/>
        </p:spPr>
        <p:txBody>
          <a:bodyPr wrap="none">
            <a:spAutoFit/>
          </a:bodyPr>
          <a:lstStyle/>
          <a:p>
            <a:pPr algn="ctr"/>
            <a:r>
              <a:rPr lang="en-US">
                <a:solidFill>
                  <a:schemeClr val="tx1"/>
                </a:solidFill>
              </a:rPr>
              <a:t>Program 1</a:t>
            </a:r>
          </a:p>
          <a:p>
            <a:pPr algn="ctr"/>
            <a:r>
              <a:rPr lang="en-US">
                <a:solidFill>
                  <a:schemeClr val="tx1"/>
                </a:solidFill>
              </a:rPr>
              <a:t>virtual address space</a:t>
            </a:r>
          </a:p>
        </p:txBody>
      </p:sp>
      <p:sp>
        <p:nvSpPr>
          <p:cNvPr id="1747996" name="Text Box 28"/>
          <p:cNvSpPr txBox="1">
            <a:spLocks noChangeArrowheads="1"/>
          </p:cNvSpPr>
          <p:nvPr/>
        </p:nvSpPr>
        <p:spPr bwMode="auto">
          <a:xfrm>
            <a:off x="6400800" y="3505200"/>
            <a:ext cx="1568450" cy="366713"/>
          </a:xfrm>
          <a:prstGeom prst="rect">
            <a:avLst/>
          </a:prstGeom>
          <a:noFill/>
          <a:ln w="12700">
            <a:noFill/>
            <a:miter lim="800000"/>
            <a:headEnd/>
            <a:tailEnd/>
          </a:ln>
          <a:effectLst/>
        </p:spPr>
        <p:txBody>
          <a:bodyPr wrap="none">
            <a:spAutoFit/>
          </a:bodyPr>
          <a:lstStyle/>
          <a:p>
            <a:r>
              <a:rPr lang="en-US">
                <a:solidFill>
                  <a:schemeClr val="tx1"/>
                </a:solidFill>
              </a:rPr>
              <a:t>main memory</a:t>
            </a:r>
          </a:p>
        </p:txBody>
      </p:sp>
      <p:grpSp>
        <p:nvGrpSpPr>
          <p:cNvPr id="49" name="Group 48"/>
          <p:cNvGrpSpPr/>
          <p:nvPr/>
        </p:nvGrpSpPr>
        <p:grpSpPr>
          <a:xfrm>
            <a:off x="4133850" y="3352800"/>
            <a:ext cx="2133600" cy="2286000"/>
            <a:chOff x="4133850" y="2971800"/>
            <a:chExt cx="2133600" cy="2286000"/>
          </a:xfrm>
        </p:grpSpPr>
        <p:sp>
          <p:nvSpPr>
            <p:cNvPr id="1747997" name="Line 29"/>
            <p:cNvSpPr>
              <a:spLocks noChangeShapeType="1"/>
            </p:cNvSpPr>
            <p:nvPr/>
          </p:nvSpPr>
          <p:spPr bwMode="auto">
            <a:xfrm>
              <a:off x="4133850" y="2971800"/>
              <a:ext cx="2133600" cy="2286000"/>
            </a:xfrm>
            <a:prstGeom prst="line">
              <a:avLst/>
            </a:prstGeom>
            <a:noFill/>
            <a:ln w="12700">
              <a:solidFill>
                <a:schemeClr val="tx1"/>
              </a:solidFill>
              <a:round/>
              <a:headEnd type="oval" w="med" len="med"/>
              <a:tailEnd type="triangle" w="med" len="med"/>
            </a:ln>
            <a:effectLst/>
          </p:spPr>
          <p:txBody>
            <a:bodyPr/>
            <a:lstStyle/>
            <a:p>
              <a:endParaRPr lang="en-US"/>
            </a:p>
          </p:txBody>
        </p:sp>
        <p:sp>
          <p:nvSpPr>
            <p:cNvPr id="1748001" name="Line 33"/>
            <p:cNvSpPr>
              <a:spLocks noChangeShapeType="1"/>
            </p:cNvSpPr>
            <p:nvPr/>
          </p:nvSpPr>
          <p:spPr bwMode="auto">
            <a:xfrm>
              <a:off x="4133850" y="3962400"/>
              <a:ext cx="2133600" cy="838200"/>
            </a:xfrm>
            <a:prstGeom prst="line">
              <a:avLst/>
            </a:prstGeom>
            <a:noFill/>
            <a:ln w="12700">
              <a:solidFill>
                <a:schemeClr val="tx1"/>
              </a:solidFill>
              <a:round/>
              <a:headEnd type="oval" w="med" len="med"/>
              <a:tailEnd type="triangle" w="med" len="med"/>
            </a:ln>
            <a:effectLst/>
          </p:spPr>
          <p:txBody>
            <a:bodyPr/>
            <a:lstStyle/>
            <a:p>
              <a:endParaRPr lang="en-US"/>
            </a:p>
          </p:txBody>
        </p:sp>
        <p:sp>
          <p:nvSpPr>
            <p:cNvPr id="1748002" name="Line 34"/>
            <p:cNvSpPr>
              <a:spLocks noChangeShapeType="1"/>
            </p:cNvSpPr>
            <p:nvPr/>
          </p:nvSpPr>
          <p:spPr bwMode="auto">
            <a:xfrm flipV="1">
              <a:off x="4133850" y="3657600"/>
              <a:ext cx="2114550" cy="76200"/>
            </a:xfrm>
            <a:prstGeom prst="line">
              <a:avLst/>
            </a:prstGeom>
            <a:noFill/>
            <a:ln w="12700">
              <a:solidFill>
                <a:schemeClr val="tx1"/>
              </a:solidFill>
              <a:round/>
              <a:headEnd type="oval" w="med" len="med"/>
              <a:tailEnd type="triangle" w="med" len="med"/>
            </a:ln>
            <a:effectLst/>
          </p:spPr>
          <p:txBody>
            <a:bodyPr/>
            <a:lstStyle/>
            <a:p>
              <a:endParaRPr lang="en-US"/>
            </a:p>
          </p:txBody>
        </p:sp>
      </p:grpSp>
      <p:grpSp>
        <p:nvGrpSpPr>
          <p:cNvPr id="51" name="Group 50"/>
          <p:cNvGrpSpPr/>
          <p:nvPr/>
        </p:nvGrpSpPr>
        <p:grpSpPr>
          <a:xfrm>
            <a:off x="4133850" y="4648200"/>
            <a:ext cx="2133600" cy="1752600"/>
            <a:chOff x="4133850" y="4267200"/>
            <a:chExt cx="2133600" cy="1752600"/>
          </a:xfrm>
        </p:grpSpPr>
        <p:sp>
          <p:nvSpPr>
            <p:cNvPr id="1748004" name="Line 36"/>
            <p:cNvSpPr>
              <a:spLocks noChangeShapeType="1"/>
            </p:cNvSpPr>
            <p:nvPr/>
          </p:nvSpPr>
          <p:spPr bwMode="auto">
            <a:xfrm flipV="1">
              <a:off x="4133850" y="5029200"/>
              <a:ext cx="2133600" cy="304800"/>
            </a:xfrm>
            <a:prstGeom prst="line">
              <a:avLst/>
            </a:prstGeom>
            <a:noFill/>
            <a:ln w="12700">
              <a:solidFill>
                <a:schemeClr val="accent2"/>
              </a:solidFill>
              <a:round/>
              <a:headEnd type="oval" w="med" len="med"/>
              <a:tailEnd type="triangle" w="med" len="med"/>
            </a:ln>
            <a:effectLst/>
          </p:spPr>
          <p:txBody>
            <a:bodyPr/>
            <a:lstStyle/>
            <a:p>
              <a:endParaRPr lang="en-US"/>
            </a:p>
          </p:txBody>
        </p:sp>
        <p:sp>
          <p:nvSpPr>
            <p:cNvPr id="1748006" name="Line 38"/>
            <p:cNvSpPr>
              <a:spLocks noChangeShapeType="1"/>
            </p:cNvSpPr>
            <p:nvPr/>
          </p:nvSpPr>
          <p:spPr bwMode="auto">
            <a:xfrm flipV="1">
              <a:off x="4133850" y="4572000"/>
              <a:ext cx="2133600" cy="1447800"/>
            </a:xfrm>
            <a:prstGeom prst="line">
              <a:avLst/>
            </a:prstGeom>
            <a:noFill/>
            <a:ln w="12700">
              <a:solidFill>
                <a:schemeClr val="accent2"/>
              </a:solidFill>
              <a:round/>
              <a:headEnd type="oval" w="med" len="med"/>
              <a:tailEnd type="triangle" w="med" len="med"/>
            </a:ln>
            <a:effectLst/>
          </p:spPr>
          <p:txBody>
            <a:bodyPr/>
            <a:lstStyle/>
            <a:p>
              <a:endParaRPr lang="en-US"/>
            </a:p>
          </p:txBody>
        </p:sp>
        <p:sp>
          <p:nvSpPr>
            <p:cNvPr id="1748008" name="Line 40"/>
            <p:cNvSpPr>
              <a:spLocks noChangeShapeType="1"/>
            </p:cNvSpPr>
            <p:nvPr/>
          </p:nvSpPr>
          <p:spPr bwMode="auto">
            <a:xfrm flipV="1">
              <a:off x="4133850" y="4267200"/>
              <a:ext cx="2133600" cy="1524000"/>
            </a:xfrm>
            <a:prstGeom prst="line">
              <a:avLst/>
            </a:prstGeom>
            <a:noFill/>
            <a:ln w="12700">
              <a:solidFill>
                <a:schemeClr val="accent2"/>
              </a:solidFill>
              <a:round/>
              <a:headEnd type="oval" w="med" len="med"/>
              <a:tailEnd type="triangle" w="med" len="med"/>
            </a:ln>
            <a:effectLst/>
          </p:spPr>
          <p:txBody>
            <a:bodyPr/>
            <a:lstStyle/>
            <a:p>
              <a:endParaRPr lang="en-US"/>
            </a:p>
          </p:txBody>
        </p:sp>
      </p:grpSp>
      <p:sp>
        <p:nvSpPr>
          <p:cNvPr id="1748010" name="Rectangle 42"/>
          <p:cNvSpPr>
            <a:spLocks noChangeArrowheads="1"/>
          </p:cNvSpPr>
          <p:nvPr/>
        </p:nvSpPr>
        <p:spPr bwMode="auto">
          <a:xfrm>
            <a:off x="457200" y="876300"/>
            <a:ext cx="8153400" cy="2134943"/>
          </a:xfrm>
          <a:prstGeom prst="rect">
            <a:avLst/>
          </a:prstGeom>
          <a:noFill/>
          <a:ln w="12700">
            <a:noFill/>
            <a:miter lim="800000"/>
            <a:headEnd/>
            <a:tailEnd/>
          </a:ln>
          <a:effectLst/>
        </p:spPr>
        <p:txBody>
          <a:bodyPr lIns="63500" tIns="25400" rIns="63500" bIns="25400">
            <a:spAutoFit/>
          </a:bodyPr>
          <a:lstStyle/>
          <a:p>
            <a:pPr marL="342900" indent="-342900">
              <a:spcBef>
                <a:spcPct val="30000"/>
              </a:spcBef>
              <a:buClr>
                <a:schemeClr val="accent1"/>
              </a:buClr>
              <a:buSzPct val="75000"/>
              <a:buFont typeface="Wingdings" pitchFamily="2" charset="2"/>
              <a:buChar char="q"/>
            </a:pPr>
            <a:r>
              <a:rPr lang="en-US" sz="2000" dirty="0"/>
              <a:t>Each program is compiled into its own address space – a “</a:t>
            </a:r>
            <a:r>
              <a:rPr lang="en-US" sz="2000" dirty="0">
                <a:solidFill>
                  <a:srgbClr val="FF0000"/>
                </a:solidFill>
              </a:rPr>
              <a:t>virtual” address space</a:t>
            </a:r>
          </a:p>
          <a:p>
            <a:pPr marL="800100" lvl="1" indent="-342900">
              <a:spcBef>
                <a:spcPct val="30000"/>
              </a:spcBef>
              <a:buClr>
                <a:schemeClr val="accent1"/>
              </a:buClr>
              <a:buSzPct val="75000"/>
              <a:buFont typeface="Wingdings" pitchFamily="2" charset="2"/>
              <a:buChar char="q"/>
            </a:pPr>
            <a:r>
              <a:rPr lang="en-US" sz="2000" dirty="0">
                <a:solidFill>
                  <a:schemeClr val="tx1"/>
                </a:solidFill>
              </a:rPr>
              <a:t>Address space is divided into </a:t>
            </a:r>
            <a:r>
              <a:rPr lang="en-US" sz="2000" dirty="0">
                <a:solidFill>
                  <a:srgbClr val="FF0000"/>
                </a:solidFill>
              </a:rPr>
              <a:t>pages</a:t>
            </a:r>
          </a:p>
          <a:p>
            <a:pPr marL="342900" indent="-342900">
              <a:spcBef>
                <a:spcPct val="30000"/>
              </a:spcBef>
              <a:buClr>
                <a:schemeClr val="accent1"/>
              </a:buClr>
              <a:buSzPct val="75000"/>
              <a:buFont typeface="Wingdings" pitchFamily="2" charset="2"/>
              <a:buChar char="q"/>
            </a:pPr>
            <a:r>
              <a:rPr lang="en-US" sz="2000" dirty="0">
                <a:solidFill>
                  <a:schemeClr val="tx1"/>
                </a:solidFill>
              </a:rPr>
              <a:t>All these pages are in disk but only some of them are in main memory (physical memory) during program execution  </a:t>
            </a:r>
          </a:p>
          <a:p>
            <a:pPr marL="800100" lvl="1" indent="-342900">
              <a:spcBef>
                <a:spcPct val="30000"/>
              </a:spcBef>
              <a:buClr>
                <a:schemeClr val="accent1"/>
              </a:buClr>
              <a:buSzPct val="75000"/>
              <a:buFont typeface="Wingdings" pitchFamily="2" charset="2"/>
              <a:buChar char="q"/>
            </a:pPr>
            <a:endParaRPr lang="en-US" dirty="0"/>
          </a:p>
        </p:txBody>
      </p:sp>
      <p:sp>
        <p:nvSpPr>
          <p:cNvPr id="1748012" name="Rectangle 44"/>
          <p:cNvSpPr>
            <a:spLocks noChangeArrowheads="1"/>
          </p:cNvSpPr>
          <p:nvPr/>
        </p:nvSpPr>
        <p:spPr bwMode="auto">
          <a:xfrm>
            <a:off x="3314700" y="5562600"/>
            <a:ext cx="1752600" cy="1143000"/>
          </a:xfrm>
          <a:prstGeom prst="rect">
            <a:avLst/>
          </a:prstGeom>
          <a:noFill/>
          <a:ln w="12700">
            <a:solidFill>
              <a:schemeClr val="tx1"/>
            </a:solidFill>
            <a:miter lim="800000"/>
            <a:headEnd/>
            <a:tailEnd/>
          </a:ln>
          <a:effectLst/>
        </p:spPr>
        <p:txBody>
          <a:bodyPr wrap="none" anchor="ctr"/>
          <a:lstStyle/>
          <a:p>
            <a:endParaRPr lang="en-US"/>
          </a:p>
        </p:txBody>
      </p:sp>
      <p:sp>
        <p:nvSpPr>
          <p:cNvPr id="1748013" name="Line 45"/>
          <p:cNvSpPr>
            <a:spLocks noChangeShapeType="1"/>
          </p:cNvSpPr>
          <p:nvPr/>
        </p:nvSpPr>
        <p:spPr bwMode="auto">
          <a:xfrm>
            <a:off x="3314700" y="5791200"/>
            <a:ext cx="1752600" cy="0"/>
          </a:xfrm>
          <a:prstGeom prst="line">
            <a:avLst/>
          </a:prstGeom>
          <a:noFill/>
          <a:ln w="12700">
            <a:solidFill>
              <a:schemeClr val="tx1"/>
            </a:solidFill>
            <a:round/>
            <a:headEnd/>
            <a:tailEnd/>
          </a:ln>
          <a:effectLst/>
        </p:spPr>
        <p:txBody>
          <a:bodyPr/>
          <a:lstStyle/>
          <a:p>
            <a:endParaRPr lang="en-US"/>
          </a:p>
        </p:txBody>
      </p:sp>
      <p:sp>
        <p:nvSpPr>
          <p:cNvPr id="1748014" name="Line 46"/>
          <p:cNvSpPr>
            <a:spLocks noChangeShapeType="1"/>
          </p:cNvSpPr>
          <p:nvPr/>
        </p:nvSpPr>
        <p:spPr bwMode="auto">
          <a:xfrm>
            <a:off x="3314700" y="6019800"/>
            <a:ext cx="1752600" cy="0"/>
          </a:xfrm>
          <a:prstGeom prst="line">
            <a:avLst/>
          </a:prstGeom>
          <a:noFill/>
          <a:ln w="12700">
            <a:solidFill>
              <a:schemeClr val="tx1"/>
            </a:solidFill>
            <a:round/>
            <a:headEnd/>
            <a:tailEnd/>
          </a:ln>
          <a:effectLst/>
        </p:spPr>
        <p:txBody>
          <a:bodyPr/>
          <a:lstStyle/>
          <a:p>
            <a:endParaRPr lang="en-US"/>
          </a:p>
        </p:txBody>
      </p:sp>
      <p:sp>
        <p:nvSpPr>
          <p:cNvPr id="1748015" name="Line 47"/>
          <p:cNvSpPr>
            <a:spLocks noChangeShapeType="1"/>
          </p:cNvSpPr>
          <p:nvPr/>
        </p:nvSpPr>
        <p:spPr bwMode="auto">
          <a:xfrm>
            <a:off x="3314700" y="6248400"/>
            <a:ext cx="1752600" cy="0"/>
          </a:xfrm>
          <a:prstGeom prst="line">
            <a:avLst/>
          </a:prstGeom>
          <a:noFill/>
          <a:ln w="12700">
            <a:solidFill>
              <a:schemeClr val="tx1"/>
            </a:solidFill>
            <a:round/>
            <a:headEnd/>
            <a:tailEnd/>
          </a:ln>
          <a:effectLst/>
        </p:spPr>
        <p:txBody>
          <a:bodyPr/>
          <a:lstStyle/>
          <a:p>
            <a:endParaRPr lang="en-US"/>
          </a:p>
        </p:txBody>
      </p:sp>
      <p:sp>
        <p:nvSpPr>
          <p:cNvPr id="1748016" name="Line 48"/>
          <p:cNvSpPr>
            <a:spLocks noChangeShapeType="1"/>
          </p:cNvSpPr>
          <p:nvPr/>
        </p:nvSpPr>
        <p:spPr bwMode="auto">
          <a:xfrm>
            <a:off x="3314700" y="6477000"/>
            <a:ext cx="1752600" cy="0"/>
          </a:xfrm>
          <a:prstGeom prst="line">
            <a:avLst/>
          </a:prstGeom>
          <a:noFill/>
          <a:ln w="12700">
            <a:solidFill>
              <a:schemeClr val="tx1"/>
            </a:solidFill>
            <a:round/>
            <a:headEnd/>
            <a:tailEnd/>
          </a:ln>
          <a:effectLst/>
        </p:spPr>
        <p:txBody>
          <a:bodyPr/>
          <a:lstStyle/>
          <a:p>
            <a:endParaRPr lang="en-US"/>
          </a:p>
        </p:txBody>
      </p:sp>
      <p:sp>
        <p:nvSpPr>
          <p:cNvPr id="1748019" name="Text Box 51"/>
          <p:cNvSpPr txBox="1">
            <a:spLocks noChangeArrowheads="1"/>
          </p:cNvSpPr>
          <p:nvPr/>
        </p:nvSpPr>
        <p:spPr bwMode="auto">
          <a:xfrm>
            <a:off x="3073400" y="4953000"/>
            <a:ext cx="2343150" cy="641350"/>
          </a:xfrm>
          <a:prstGeom prst="rect">
            <a:avLst/>
          </a:prstGeom>
          <a:noFill/>
          <a:ln w="12700">
            <a:noFill/>
            <a:miter lim="800000"/>
            <a:headEnd/>
            <a:tailEnd/>
          </a:ln>
          <a:effectLst/>
        </p:spPr>
        <p:txBody>
          <a:bodyPr wrap="none">
            <a:spAutoFit/>
          </a:bodyPr>
          <a:lstStyle/>
          <a:p>
            <a:pPr algn="ctr"/>
            <a:r>
              <a:rPr lang="en-US" dirty="0">
                <a:solidFill>
                  <a:schemeClr val="accent2"/>
                </a:solidFill>
              </a:rPr>
              <a:t>Program 2</a:t>
            </a:r>
          </a:p>
          <a:p>
            <a:pPr algn="ctr"/>
            <a:r>
              <a:rPr lang="en-US" dirty="0">
                <a:solidFill>
                  <a:schemeClr val="accent2"/>
                </a:solidFill>
              </a:rPr>
              <a:t>virtual address space</a:t>
            </a:r>
          </a:p>
        </p:txBody>
      </p:sp>
      <p:grpSp>
        <p:nvGrpSpPr>
          <p:cNvPr id="48" name="Group 47"/>
          <p:cNvGrpSpPr/>
          <p:nvPr/>
        </p:nvGrpSpPr>
        <p:grpSpPr>
          <a:xfrm>
            <a:off x="1371600" y="3352800"/>
            <a:ext cx="2762250" cy="1371600"/>
            <a:chOff x="1371600" y="2971800"/>
            <a:chExt cx="2762250" cy="1371600"/>
          </a:xfrm>
        </p:grpSpPr>
        <p:sp>
          <p:nvSpPr>
            <p:cNvPr id="1747998" name="Line 30"/>
            <p:cNvSpPr>
              <a:spLocks noChangeShapeType="1"/>
            </p:cNvSpPr>
            <p:nvPr/>
          </p:nvSpPr>
          <p:spPr bwMode="auto">
            <a:xfrm flipH="1">
              <a:off x="1524000" y="3276600"/>
              <a:ext cx="2609850" cy="914400"/>
            </a:xfrm>
            <a:prstGeom prst="line">
              <a:avLst/>
            </a:prstGeom>
            <a:noFill/>
            <a:ln w="12700">
              <a:solidFill>
                <a:schemeClr val="tx1"/>
              </a:solidFill>
              <a:round/>
              <a:headEnd type="oval" w="med" len="med"/>
              <a:tailEnd type="triangle" w="med" len="med"/>
            </a:ln>
            <a:effectLst/>
          </p:spPr>
          <p:txBody>
            <a:bodyPr/>
            <a:lstStyle/>
            <a:p>
              <a:endParaRPr lang="en-US"/>
            </a:p>
          </p:txBody>
        </p:sp>
        <p:sp>
          <p:nvSpPr>
            <p:cNvPr id="1747999" name="Line 31"/>
            <p:cNvSpPr>
              <a:spLocks noChangeShapeType="1"/>
            </p:cNvSpPr>
            <p:nvPr/>
          </p:nvSpPr>
          <p:spPr bwMode="auto">
            <a:xfrm flipH="1">
              <a:off x="1676400" y="3505200"/>
              <a:ext cx="2457450" cy="762000"/>
            </a:xfrm>
            <a:prstGeom prst="line">
              <a:avLst/>
            </a:prstGeom>
            <a:noFill/>
            <a:ln w="12700">
              <a:solidFill>
                <a:schemeClr val="tx1"/>
              </a:solidFill>
              <a:round/>
              <a:headEnd type="oval" w="med" len="med"/>
              <a:tailEnd type="triangle" w="med" len="med"/>
            </a:ln>
            <a:effectLst/>
          </p:spPr>
          <p:txBody>
            <a:bodyPr/>
            <a:lstStyle/>
            <a:p>
              <a:endParaRPr lang="en-US"/>
            </a:p>
          </p:txBody>
        </p:sp>
        <p:sp>
          <p:nvSpPr>
            <p:cNvPr id="1748003" name="Line 35"/>
            <p:cNvSpPr>
              <a:spLocks noChangeShapeType="1"/>
            </p:cNvSpPr>
            <p:nvPr/>
          </p:nvSpPr>
          <p:spPr bwMode="auto">
            <a:xfrm flipH="1">
              <a:off x="1924050" y="4191000"/>
              <a:ext cx="2209800" cy="152400"/>
            </a:xfrm>
            <a:prstGeom prst="line">
              <a:avLst/>
            </a:prstGeom>
            <a:noFill/>
            <a:ln w="12700">
              <a:solidFill>
                <a:schemeClr val="tx1"/>
              </a:solidFill>
              <a:round/>
              <a:headEnd type="oval" w="med" len="med"/>
              <a:tailEnd type="triangle" w="med" len="med"/>
            </a:ln>
            <a:effectLst/>
          </p:spPr>
          <p:txBody>
            <a:bodyPr/>
            <a:lstStyle/>
            <a:p>
              <a:endParaRPr lang="en-US"/>
            </a:p>
          </p:txBody>
        </p:sp>
        <p:sp>
          <p:nvSpPr>
            <p:cNvPr id="42" name="Line 30"/>
            <p:cNvSpPr>
              <a:spLocks noChangeShapeType="1"/>
            </p:cNvSpPr>
            <p:nvPr/>
          </p:nvSpPr>
          <p:spPr bwMode="auto">
            <a:xfrm flipH="1">
              <a:off x="1371600" y="2971800"/>
              <a:ext cx="2743200" cy="1219200"/>
            </a:xfrm>
            <a:prstGeom prst="line">
              <a:avLst/>
            </a:prstGeom>
            <a:noFill/>
            <a:ln w="12700">
              <a:solidFill>
                <a:schemeClr val="tx1"/>
              </a:solidFill>
              <a:round/>
              <a:headEnd type="oval" w="med" len="med"/>
              <a:tailEnd type="triangle" w="med" len="med"/>
            </a:ln>
            <a:effectLst/>
          </p:spPr>
          <p:txBody>
            <a:bodyPr/>
            <a:lstStyle/>
            <a:p>
              <a:endParaRPr lang="en-US"/>
            </a:p>
          </p:txBody>
        </p:sp>
        <p:sp>
          <p:nvSpPr>
            <p:cNvPr id="43" name="Line 31"/>
            <p:cNvSpPr>
              <a:spLocks noChangeShapeType="1"/>
            </p:cNvSpPr>
            <p:nvPr/>
          </p:nvSpPr>
          <p:spPr bwMode="auto">
            <a:xfrm flipH="1">
              <a:off x="1600200" y="3733800"/>
              <a:ext cx="2533650" cy="609600"/>
            </a:xfrm>
            <a:prstGeom prst="line">
              <a:avLst/>
            </a:prstGeom>
            <a:noFill/>
            <a:ln w="12700">
              <a:solidFill>
                <a:schemeClr val="tx1"/>
              </a:solidFill>
              <a:round/>
              <a:headEnd type="oval" w="med" len="med"/>
              <a:tailEnd type="triangle" w="med" len="med"/>
            </a:ln>
            <a:effectLst/>
          </p:spPr>
          <p:txBody>
            <a:bodyPr/>
            <a:lstStyle/>
            <a:p>
              <a:endParaRPr lang="en-US"/>
            </a:p>
          </p:txBody>
        </p:sp>
        <p:sp>
          <p:nvSpPr>
            <p:cNvPr id="44" name="Line 35"/>
            <p:cNvSpPr>
              <a:spLocks noChangeShapeType="1"/>
            </p:cNvSpPr>
            <p:nvPr/>
          </p:nvSpPr>
          <p:spPr bwMode="auto">
            <a:xfrm flipH="1">
              <a:off x="2133600" y="3962400"/>
              <a:ext cx="1981200" cy="304800"/>
            </a:xfrm>
            <a:prstGeom prst="line">
              <a:avLst/>
            </a:prstGeom>
            <a:noFill/>
            <a:ln w="12700">
              <a:solidFill>
                <a:schemeClr val="tx1"/>
              </a:solidFill>
              <a:round/>
              <a:headEnd type="oval" w="med" len="med"/>
              <a:tailEnd type="triangle" w="med" len="med"/>
            </a:ln>
            <a:effectLst/>
          </p:spPr>
          <p:txBody>
            <a:bodyPr/>
            <a:lstStyle/>
            <a:p>
              <a:endParaRPr lang="en-US"/>
            </a:p>
          </p:txBody>
        </p:sp>
      </p:grpSp>
      <p:grpSp>
        <p:nvGrpSpPr>
          <p:cNvPr id="50" name="Group 49"/>
          <p:cNvGrpSpPr/>
          <p:nvPr/>
        </p:nvGrpSpPr>
        <p:grpSpPr>
          <a:xfrm>
            <a:off x="914400" y="4876800"/>
            <a:ext cx="3219450" cy="1752600"/>
            <a:chOff x="914400" y="4495800"/>
            <a:chExt cx="3219450" cy="1752600"/>
          </a:xfrm>
        </p:grpSpPr>
        <p:sp>
          <p:nvSpPr>
            <p:cNvPr id="1748000" name="Line 32"/>
            <p:cNvSpPr>
              <a:spLocks noChangeShapeType="1"/>
            </p:cNvSpPr>
            <p:nvPr/>
          </p:nvSpPr>
          <p:spPr bwMode="auto">
            <a:xfrm flipH="1" flipV="1">
              <a:off x="1905000" y="4572000"/>
              <a:ext cx="2228850" cy="990600"/>
            </a:xfrm>
            <a:prstGeom prst="line">
              <a:avLst/>
            </a:prstGeom>
            <a:noFill/>
            <a:ln w="12700">
              <a:solidFill>
                <a:schemeClr val="accent2"/>
              </a:solidFill>
              <a:round/>
              <a:headEnd type="oval" w="med" len="med"/>
              <a:tailEnd type="triangle" w="med" len="med"/>
            </a:ln>
            <a:effectLst/>
          </p:spPr>
          <p:txBody>
            <a:bodyPr/>
            <a:lstStyle/>
            <a:p>
              <a:endParaRPr lang="en-US"/>
            </a:p>
          </p:txBody>
        </p:sp>
        <p:sp>
          <p:nvSpPr>
            <p:cNvPr id="1748009" name="Line 41"/>
            <p:cNvSpPr>
              <a:spLocks noChangeShapeType="1"/>
            </p:cNvSpPr>
            <p:nvPr/>
          </p:nvSpPr>
          <p:spPr bwMode="auto">
            <a:xfrm flipH="1" flipV="1">
              <a:off x="914400" y="4495800"/>
              <a:ext cx="3219450" cy="1752600"/>
            </a:xfrm>
            <a:prstGeom prst="line">
              <a:avLst/>
            </a:prstGeom>
            <a:noFill/>
            <a:ln w="12700">
              <a:solidFill>
                <a:schemeClr val="accent2"/>
              </a:solidFill>
              <a:round/>
              <a:headEnd type="oval" w="med" len="med"/>
              <a:tailEnd type="triangle" w="med" len="med"/>
            </a:ln>
            <a:effectLst/>
          </p:spPr>
          <p:txBody>
            <a:bodyPr/>
            <a:lstStyle/>
            <a:p>
              <a:endParaRPr lang="en-US"/>
            </a:p>
          </p:txBody>
        </p:sp>
        <p:sp>
          <p:nvSpPr>
            <p:cNvPr id="45" name="Line 41"/>
            <p:cNvSpPr>
              <a:spLocks noChangeShapeType="1"/>
            </p:cNvSpPr>
            <p:nvPr/>
          </p:nvSpPr>
          <p:spPr bwMode="auto">
            <a:xfrm flipH="1" flipV="1">
              <a:off x="1219200" y="4572000"/>
              <a:ext cx="2895600" cy="1447800"/>
            </a:xfrm>
            <a:prstGeom prst="line">
              <a:avLst/>
            </a:prstGeom>
            <a:noFill/>
            <a:ln w="12700">
              <a:solidFill>
                <a:schemeClr val="accent2"/>
              </a:solidFill>
              <a:round/>
              <a:headEnd type="oval" w="med" len="med"/>
              <a:tailEnd type="triangle" w="med" len="med"/>
            </a:ln>
            <a:effectLst/>
          </p:spPr>
          <p:txBody>
            <a:bodyPr/>
            <a:lstStyle/>
            <a:p>
              <a:endParaRPr lang="en-US"/>
            </a:p>
          </p:txBody>
        </p:sp>
        <p:sp>
          <p:nvSpPr>
            <p:cNvPr id="46" name="Line 32"/>
            <p:cNvSpPr>
              <a:spLocks noChangeShapeType="1"/>
            </p:cNvSpPr>
            <p:nvPr/>
          </p:nvSpPr>
          <p:spPr bwMode="auto">
            <a:xfrm flipH="1" flipV="1">
              <a:off x="1600200" y="4572000"/>
              <a:ext cx="2514600" cy="1219200"/>
            </a:xfrm>
            <a:prstGeom prst="line">
              <a:avLst/>
            </a:prstGeom>
            <a:noFill/>
            <a:ln w="12700">
              <a:solidFill>
                <a:schemeClr val="accent2"/>
              </a:solidFill>
              <a:round/>
              <a:headEnd type="oval" w="med" len="med"/>
              <a:tailEnd type="triangle" w="med" len="med"/>
            </a:ln>
            <a:effectLst/>
          </p:spPr>
          <p:txBody>
            <a:bodyPr/>
            <a:lstStyle/>
            <a:p>
              <a:endParaRPr lang="en-US"/>
            </a:p>
          </p:txBody>
        </p:sp>
        <p:sp>
          <p:nvSpPr>
            <p:cNvPr id="47" name="Line 32"/>
            <p:cNvSpPr>
              <a:spLocks noChangeShapeType="1"/>
            </p:cNvSpPr>
            <p:nvPr/>
          </p:nvSpPr>
          <p:spPr bwMode="auto">
            <a:xfrm flipH="1" flipV="1">
              <a:off x="2209800" y="4495800"/>
              <a:ext cx="1924050" cy="838200"/>
            </a:xfrm>
            <a:prstGeom prst="line">
              <a:avLst/>
            </a:prstGeom>
            <a:noFill/>
            <a:ln w="12700">
              <a:solidFill>
                <a:schemeClr val="accent2"/>
              </a:solidFill>
              <a:round/>
              <a:headEnd type="oval" w="med" len="med"/>
              <a:tailEnd type="triangle" w="med" len="med"/>
            </a:ln>
            <a:effectLst/>
          </p:spPr>
          <p:txBody>
            <a:bodyPr/>
            <a:lstStyle/>
            <a:p>
              <a:endParaRPr lang="en-US"/>
            </a:p>
          </p:txBody>
        </p:sp>
      </p:grpSp>
      <p:sp>
        <p:nvSpPr>
          <p:cNvPr id="2" name="TextBox 1"/>
          <p:cNvSpPr txBox="1"/>
          <p:nvPr/>
        </p:nvSpPr>
        <p:spPr>
          <a:xfrm>
            <a:off x="711200" y="4050268"/>
            <a:ext cx="574872" cy="369332"/>
          </a:xfrm>
          <a:prstGeom prst="rect">
            <a:avLst/>
          </a:prstGeom>
          <a:noFill/>
        </p:spPr>
        <p:txBody>
          <a:bodyPr wrap="none" rtlCol="0">
            <a:spAutoFit/>
          </a:bodyPr>
          <a:lstStyle/>
          <a:p>
            <a:r>
              <a:rPr lang="en-US" dirty="0"/>
              <a:t>Disk</a:t>
            </a:r>
          </a:p>
        </p:txBody>
      </p:sp>
      <p:sp>
        <p:nvSpPr>
          <p:cNvPr id="57" name="Rectangle 56"/>
          <p:cNvSpPr/>
          <p:nvPr/>
        </p:nvSpPr>
        <p:spPr>
          <a:xfrm>
            <a:off x="6248400" y="6307667"/>
            <a:ext cx="709090" cy="169333"/>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940556" y="6248400"/>
            <a:ext cx="1261884" cy="276999"/>
          </a:xfrm>
          <a:prstGeom prst="rect">
            <a:avLst/>
          </a:prstGeom>
          <a:noFill/>
        </p:spPr>
        <p:txBody>
          <a:bodyPr wrap="none" rtlCol="0">
            <a:spAutoFit/>
          </a:bodyPr>
          <a:lstStyle/>
          <a:p>
            <a:r>
              <a:rPr lang="en-US" sz="1200" dirty="0"/>
              <a:t>Pages in memory</a:t>
            </a:r>
          </a:p>
        </p:txBody>
      </p:sp>
    </p:spTree>
    <p:extLst>
      <p:ext uri="{BB962C8B-B14F-4D97-AF65-F5344CB8AC3E}">
        <p14:creationId xmlns:p14="http://schemas.microsoft.com/office/powerpoint/2010/main" val="18388988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00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 of Paging (cont’d)</a:t>
            </a:r>
          </a:p>
        </p:txBody>
      </p:sp>
      <p:sp>
        <p:nvSpPr>
          <p:cNvPr id="3" name="Content Placeholder 2"/>
          <p:cNvSpPr>
            <a:spLocks noGrp="1"/>
          </p:cNvSpPr>
          <p:nvPr>
            <p:ph idx="1"/>
          </p:nvPr>
        </p:nvSpPr>
        <p:spPr>
          <a:xfrm>
            <a:off x="457200" y="1151466"/>
            <a:ext cx="8229600" cy="4525963"/>
          </a:xfrm>
        </p:spPr>
        <p:txBody>
          <a:bodyPr>
            <a:noAutofit/>
          </a:bodyPr>
          <a:lstStyle/>
          <a:p>
            <a:pPr marL="514350" indent="-514350">
              <a:buFont typeface="+mj-lt"/>
              <a:buAutoNum type="arabicPeriod"/>
            </a:pPr>
            <a:r>
              <a:rPr lang="en-US" sz="2400" dirty="0"/>
              <a:t>Based on the notion of a </a:t>
            </a:r>
            <a:r>
              <a:rPr lang="en-US" sz="2400" b="1" dirty="0">
                <a:solidFill>
                  <a:schemeClr val="tx2"/>
                </a:solidFill>
              </a:rPr>
              <a:t>virtual address space</a:t>
            </a:r>
          </a:p>
          <a:p>
            <a:pPr marL="739775" lvl="1" indent="-339725"/>
            <a:r>
              <a:rPr lang="en-US" sz="2000" dirty="0"/>
              <a:t>A large, contiguous address space that is only an illusion</a:t>
            </a:r>
          </a:p>
          <a:p>
            <a:pPr lvl="2"/>
            <a:r>
              <a:rPr lang="en-US" dirty="0"/>
              <a:t>Virtual address space &gt;&gt; Physical address space</a:t>
            </a:r>
          </a:p>
          <a:p>
            <a:pPr marL="739775" lvl="1" indent="-339725"/>
            <a:r>
              <a:rPr lang="en-US" sz="2000" dirty="0"/>
              <a:t>Each “program” gets its own separate virtual address space</a:t>
            </a:r>
          </a:p>
          <a:p>
            <a:pPr lvl="2"/>
            <a:r>
              <a:rPr lang="en-US" dirty="0"/>
              <a:t>Each </a:t>
            </a:r>
            <a:r>
              <a:rPr lang="en-US" b="1" dirty="0"/>
              <a:t>process</a:t>
            </a:r>
            <a:r>
              <a:rPr lang="en-US" dirty="0"/>
              <a:t>, </a:t>
            </a:r>
            <a:r>
              <a:rPr lang="en-US" dirty="0">
                <a:solidFill>
                  <a:srgbClr val="FF0000"/>
                </a:solidFill>
              </a:rPr>
              <a:t>not each thread</a:t>
            </a:r>
          </a:p>
          <a:p>
            <a:pPr marL="514350" indent="-514350">
              <a:buFont typeface="+mj-lt"/>
              <a:buAutoNum type="arabicPeriod"/>
            </a:pPr>
            <a:endParaRPr lang="en-US" sz="2000" dirty="0"/>
          </a:p>
          <a:p>
            <a:pPr marL="514350" indent="-514350">
              <a:buFont typeface="+mj-lt"/>
              <a:buAutoNum type="arabicPeriod"/>
            </a:pPr>
            <a:r>
              <a:rPr lang="en-US" sz="2400" dirty="0"/>
              <a:t>Divide the address spaces into fixed-sized </a:t>
            </a:r>
            <a:r>
              <a:rPr lang="en-US" sz="2400" b="1" dirty="0">
                <a:solidFill>
                  <a:schemeClr val="tx2"/>
                </a:solidFill>
              </a:rPr>
              <a:t>pages</a:t>
            </a:r>
          </a:p>
          <a:p>
            <a:pPr marL="739775" lvl="1" indent="-339725"/>
            <a:r>
              <a:rPr lang="en-US" sz="2000" b="1" dirty="0">
                <a:solidFill>
                  <a:schemeClr val="tx2"/>
                </a:solidFill>
              </a:rPr>
              <a:t>Virtual page</a:t>
            </a:r>
            <a:r>
              <a:rPr lang="en-US" sz="2000" dirty="0"/>
              <a:t>: A “chunk” of the virtual address space</a:t>
            </a:r>
          </a:p>
          <a:p>
            <a:pPr marL="739775" lvl="1" indent="-339725"/>
            <a:r>
              <a:rPr lang="en-US" sz="2000" b="1" dirty="0">
                <a:solidFill>
                  <a:schemeClr val="tx2"/>
                </a:solidFill>
              </a:rPr>
              <a:t>Physical page</a:t>
            </a:r>
            <a:r>
              <a:rPr lang="en-US" sz="2000" dirty="0"/>
              <a:t>: A “chunk” of the physical address space</a:t>
            </a:r>
          </a:p>
          <a:p>
            <a:pPr marL="1141413" lvl="2"/>
            <a:r>
              <a:rPr lang="en-US" dirty="0"/>
              <a:t>Also called a </a:t>
            </a:r>
            <a:r>
              <a:rPr lang="en-US" b="1" dirty="0"/>
              <a:t>frame</a:t>
            </a:r>
          </a:p>
          <a:p>
            <a:pPr marL="746125" lvl="1" indent="-346075"/>
            <a:r>
              <a:rPr lang="en-US" sz="2000" dirty="0"/>
              <a:t>Size of virtual page == Size of physical page</a:t>
            </a:r>
          </a:p>
          <a:p>
            <a:pPr marL="746125" lvl="1" indent="-346075"/>
            <a:endParaRPr lang="en-US" sz="1800" dirty="0"/>
          </a:p>
          <a:p>
            <a:pPr marL="914400" lvl="1" indent="-514350"/>
            <a:endParaRPr lang="en-US" sz="1800" dirty="0"/>
          </a:p>
        </p:txBody>
      </p:sp>
    </p:spTree>
    <p:extLst>
      <p:ext uri="{BB962C8B-B14F-4D97-AF65-F5344CB8AC3E}">
        <p14:creationId xmlns:p14="http://schemas.microsoft.com/office/powerpoint/2010/main" val="263454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 of Paging (cont’d)</a:t>
            </a:r>
          </a:p>
        </p:txBody>
      </p:sp>
      <p:sp>
        <p:nvSpPr>
          <p:cNvPr id="3" name="Content Placeholder 2"/>
          <p:cNvSpPr>
            <a:spLocks noGrp="1"/>
          </p:cNvSpPr>
          <p:nvPr>
            <p:ph idx="1"/>
          </p:nvPr>
        </p:nvSpPr>
        <p:spPr>
          <a:xfrm>
            <a:off x="584200" y="1303866"/>
            <a:ext cx="8229600" cy="4525963"/>
          </a:xfrm>
        </p:spPr>
        <p:txBody>
          <a:bodyPr>
            <a:normAutofit fontScale="92500"/>
          </a:bodyPr>
          <a:lstStyle/>
          <a:p>
            <a:pPr marL="514350" indent="-514350">
              <a:buFont typeface="+mj-lt"/>
              <a:buAutoNum type="arabicPeriod" startAt="3"/>
            </a:pPr>
            <a:r>
              <a:rPr lang="en-US" b="1" dirty="0">
                <a:solidFill>
                  <a:schemeClr val="tx2"/>
                </a:solidFill>
              </a:rPr>
              <a:t>Map</a:t>
            </a:r>
            <a:r>
              <a:rPr lang="en-US" dirty="0"/>
              <a:t> virtual pages to physical pages</a:t>
            </a:r>
          </a:p>
          <a:p>
            <a:pPr marL="739775" lvl="1" indent="-339725"/>
            <a:r>
              <a:rPr lang="en-US" dirty="0"/>
              <a:t>By itself, a virtual page is merely an illusion</a:t>
            </a:r>
          </a:p>
          <a:p>
            <a:pPr marL="1139825" lvl="2" indent="-339725"/>
            <a:r>
              <a:rPr lang="en-US" sz="2400" dirty="0"/>
              <a:t>Cannot actually store anything</a:t>
            </a:r>
          </a:p>
          <a:p>
            <a:pPr marL="1139825" lvl="2" indent="-339725"/>
            <a:r>
              <a:rPr lang="en-US" sz="2400" dirty="0"/>
              <a:t>Needs to be backed-up by a physical page</a:t>
            </a:r>
          </a:p>
          <a:p>
            <a:pPr marL="739775" lvl="1" indent="-339725"/>
            <a:r>
              <a:rPr lang="en-US" dirty="0"/>
              <a:t>Before a virtual page can be accessed …</a:t>
            </a:r>
          </a:p>
          <a:p>
            <a:pPr marL="1139825" lvl="2" indent="-339725"/>
            <a:r>
              <a:rPr lang="en-US" sz="2400" dirty="0"/>
              <a:t>It must be paired with a physical page</a:t>
            </a:r>
          </a:p>
          <a:p>
            <a:pPr marL="1139825" lvl="2" indent="-339725"/>
            <a:r>
              <a:rPr lang="en-US" sz="2400" dirty="0"/>
              <a:t>I.e., it must be </a:t>
            </a:r>
            <a:r>
              <a:rPr lang="en-US" sz="2400" b="1" dirty="0">
                <a:solidFill>
                  <a:schemeClr val="tx2"/>
                </a:solidFill>
              </a:rPr>
              <a:t>mapped</a:t>
            </a:r>
            <a:r>
              <a:rPr lang="en-US" sz="2400" dirty="0"/>
              <a:t> to a physical page</a:t>
            </a:r>
          </a:p>
          <a:p>
            <a:pPr marL="1139825" lvl="2" indent="-339725"/>
            <a:r>
              <a:rPr lang="en-US" sz="2400" dirty="0"/>
              <a:t>This mapping is stored somewhere (at OS memory space)</a:t>
            </a:r>
          </a:p>
          <a:p>
            <a:pPr marL="739775" lvl="1" indent="-339725"/>
            <a:r>
              <a:rPr lang="en-US" dirty="0"/>
              <a:t>On every subsequent access to the virtual page …</a:t>
            </a:r>
          </a:p>
          <a:p>
            <a:pPr marL="1139825" lvl="2" indent="-339725"/>
            <a:r>
              <a:rPr lang="en-US" sz="2400" dirty="0"/>
              <a:t>Its mapping is looked up</a:t>
            </a:r>
          </a:p>
          <a:p>
            <a:pPr marL="1139825" lvl="2" indent="-339725"/>
            <a:r>
              <a:rPr lang="en-US" sz="2400" dirty="0"/>
              <a:t>Then, the access is directed to the physical page</a:t>
            </a:r>
          </a:p>
          <a:p>
            <a:pPr marL="800100" lvl="2" indent="0">
              <a:buNone/>
            </a:pPr>
            <a:endParaRPr lang="en-US" dirty="0"/>
          </a:p>
          <a:p>
            <a:pPr marL="739775" lvl="1" indent="-339725"/>
            <a:endParaRPr lang="en-US" dirty="0"/>
          </a:p>
          <a:p>
            <a:endParaRPr lang="en-US" sz="3200" dirty="0"/>
          </a:p>
        </p:txBody>
      </p:sp>
    </p:spTree>
    <p:extLst>
      <p:ext uri="{BB962C8B-B14F-4D97-AF65-F5344CB8AC3E}">
        <p14:creationId xmlns:p14="http://schemas.microsoft.com/office/powerpoint/2010/main" val="136801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685800"/>
          </a:xfrm>
        </p:spPr>
        <p:txBody>
          <a:bodyPr>
            <a:normAutofit/>
          </a:bodyPr>
          <a:lstStyle/>
          <a:p>
            <a:pPr eaLnBrk="1" hangingPunct="1"/>
            <a:r>
              <a:rPr lang="en-US" sz="3600"/>
              <a:t>Virtual and Physical Addresses</a:t>
            </a:r>
          </a:p>
        </p:txBody>
      </p:sp>
      <p:sp>
        <p:nvSpPr>
          <p:cNvPr id="8196" name="Rectangle 4"/>
          <p:cNvSpPr>
            <a:spLocks noChangeArrowheads="1"/>
          </p:cNvSpPr>
          <p:nvPr/>
        </p:nvSpPr>
        <p:spPr bwMode="auto">
          <a:xfrm>
            <a:off x="1301750" y="3416300"/>
            <a:ext cx="3276600" cy="457200"/>
          </a:xfrm>
          <a:prstGeom prst="rect">
            <a:avLst/>
          </a:prstGeom>
          <a:solidFill>
            <a:schemeClr val="bg1"/>
          </a:solidFill>
          <a:ln w="12700">
            <a:solidFill>
              <a:schemeClr val="tx1"/>
            </a:solidFill>
            <a:miter lim="800000"/>
            <a:headEnd type="none" w="sm" len="sm"/>
            <a:tailEnd type="none" w="sm" len="sm"/>
          </a:ln>
        </p:spPr>
        <p:txBody>
          <a:bodyPr wrap="none" anchor="ctr"/>
          <a:lstStyle/>
          <a:p>
            <a:r>
              <a:rPr lang="en-US" sz="1800" b="1">
                <a:latin typeface="Arial" charset="0"/>
              </a:rPr>
              <a:t>Virtual Page Number</a:t>
            </a:r>
          </a:p>
        </p:txBody>
      </p:sp>
      <p:sp>
        <p:nvSpPr>
          <p:cNvPr id="8197" name="Rectangle 5"/>
          <p:cNvSpPr>
            <a:spLocks noChangeArrowheads="1"/>
          </p:cNvSpPr>
          <p:nvPr/>
        </p:nvSpPr>
        <p:spPr bwMode="auto">
          <a:xfrm>
            <a:off x="4578350" y="3416300"/>
            <a:ext cx="1600200" cy="457200"/>
          </a:xfrm>
          <a:prstGeom prst="rect">
            <a:avLst/>
          </a:prstGeom>
          <a:solidFill>
            <a:schemeClr val="bg1"/>
          </a:solidFill>
          <a:ln w="12700">
            <a:solidFill>
              <a:schemeClr val="tx1"/>
            </a:solidFill>
            <a:miter lim="800000"/>
            <a:headEnd type="none" w="sm" len="sm"/>
            <a:tailEnd type="none" w="sm" len="sm"/>
          </a:ln>
        </p:spPr>
        <p:txBody>
          <a:bodyPr wrap="none" anchor="ctr"/>
          <a:lstStyle/>
          <a:p>
            <a:r>
              <a:rPr lang="en-US" sz="1800" b="1">
                <a:latin typeface="Arial" charset="0"/>
              </a:rPr>
              <a:t>Page offset</a:t>
            </a:r>
          </a:p>
        </p:txBody>
      </p:sp>
      <p:sp>
        <p:nvSpPr>
          <p:cNvPr id="8198" name="Rectangle 6"/>
          <p:cNvSpPr>
            <a:spLocks noChangeArrowheads="1"/>
          </p:cNvSpPr>
          <p:nvPr/>
        </p:nvSpPr>
        <p:spPr bwMode="auto">
          <a:xfrm>
            <a:off x="1955800" y="5016500"/>
            <a:ext cx="2622550" cy="457200"/>
          </a:xfrm>
          <a:prstGeom prst="rect">
            <a:avLst/>
          </a:prstGeom>
          <a:solidFill>
            <a:schemeClr val="bg1"/>
          </a:solidFill>
          <a:ln w="12700">
            <a:solidFill>
              <a:schemeClr val="tx1"/>
            </a:solidFill>
            <a:miter lim="800000"/>
            <a:headEnd type="none" w="sm" len="sm"/>
            <a:tailEnd type="none" w="sm" len="sm"/>
          </a:ln>
        </p:spPr>
        <p:txBody>
          <a:bodyPr wrap="none" anchor="ctr"/>
          <a:lstStyle/>
          <a:p>
            <a:r>
              <a:rPr lang="en-US" sz="1800" b="1">
                <a:latin typeface="Arial" charset="0"/>
              </a:rPr>
              <a:t>Physical Page Number</a:t>
            </a:r>
            <a:endParaRPr lang="en-US" sz="1800">
              <a:latin typeface="Arial" charset="0"/>
            </a:endParaRPr>
          </a:p>
        </p:txBody>
      </p:sp>
      <p:sp>
        <p:nvSpPr>
          <p:cNvPr id="8199" name="Rectangle 7"/>
          <p:cNvSpPr>
            <a:spLocks noChangeArrowheads="1"/>
          </p:cNvSpPr>
          <p:nvPr/>
        </p:nvSpPr>
        <p:spPr bwMode="auto">
          <a:xfrm>
            <a:off x="4578350" y="5016500"/>
            <a:ext cx="1600200" cy="457200"/>
          </a:xfrm>
          <a:prstGeom prst="rect">
            <a:avLst/>
          </a:prstGeom>
          <a:solidFill>
            <a:schemeClr val="bg1"/>
          </a:solidFill>
          <a:ln w="12700">
            <a:solidFill>
              <a:schemeClr val="tx1"/>
            </a:solidFill>
            <a:miter lim="800000"/>
            <a:headEnd type="none" w="sm" len="sm"/>
            <a:tailEnd type="none" w="sm" len="sm"/>
          </a:ln>
        </p:spPr>
        <p:txBody>
          <a:bodyPr wrap="none" anchor="ctr"/>
          <a:lstStyle/>
          <a:p>
            <a:r>
              <a:rPr lang="en-US" sz="1800" b="1">
                <a:latin typeface="Arial" charset="0"/>
              </a:rPr>
              <a:t>Page offset</a:t>
            </a:r>
            <a:endParaRPr lang="en-US" sz="1800">
              <a:latin typeface="Arial" charset="0"/>
            </a:endParaRPr>
          </a:p>
        </p:txBody>
      </p:sp>
      <p:sp>
        <p:nvSpPr>
          <p:cNvPr id="8200" name="Oval 8"/>
          <p:cNvSpPr>
            <a:spLocks noChangeArrowheads="1"/>
          </p:cNvSpPr>
          <p:nvPr/>
        </p:nvSpPr>
        <p:spPr bwMode="auto">
          <a:xfrm>
            <a:off x="2292350" y="4254500"/>
            <a:ext cx="1905000" cy="457200"/>
          </a:xfrm>
          <a:prstGeom prst="ellipse">
            <a:avLst/>
          </a:prstGeom>
          <a:solidFill>
            <a:srgbClr val="E46C0A"/>
          </a:solidFill>
          <a:ln w="12700">
            <a:solidFill>
              <a:schemeClr val="tx1"/>
            </a:solidFill>
            <a:round/>
            <a:headEnd type="none" w="sm" len="sm"/>
            <a:tailEnd type="none" w="sm" len="sm"/>
          </a:ln>
        </p:spPr>
        <p:txBody>
          <a:bodyPr wrap="none" anchor="ctr"/>
          <a:lstStyle/>
          <a:p>
            <a:endParaRPr lang="tr-TR"/>
          </a:p>
        </p:txBody>
      </p:sp>
      <p:sp>
        <p:nvSpPr>
          <p:cNvPr id="8201" name="Line 9"/>
          <p:cNvSpPr>
            <a:spLocks noChangeShapeType="1"/>
          </p:cNvSpPr>
          <p:nvPr/>
        </p:nvSpPr>
        <p:spPr bwMode="auto">
          <a:xfrm>
            <a:off x="5340350" y="3873500"/>
            <a:ext cx="0" cy="1143000"/>
          </a:xfrm>
          <a:prstGeom prst="line">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02" name="Line 10"/>
          <p:cNvSpPr>
            <a:spLocks noChangeShapeType="1"/>
          </p:cNvSpPr>
          <p:nvPr/>
        </p:nvSpPr>
        <p:spPr bwMode="auto">
          <a:xfrm>
            <a:off x="3206750" y="3873500"/>
            <a:ext cx="0" cy="3810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03" name="Line 11"/>
          <p:cNvSpPr>
            <a:spLocks noChangeShapeType="1"/>
          </p:cNvSpPr>
          <p:nvPr/>
        </p:nvSpPr>
        <p:spPr bwMode="auto">
          <a:xfrm>
            <a:off x="3206750" y="4711700"/>
            <a:ext cx="0" cy="3048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04" name="Rectangle 12"/>
          <p:cNvSpPr>
            <a:spLocks noChangeArrowheads="1"/>
          </p:cNvSpPr>
          <p:nvPr/>
        </p:nvSpPr>
        <p:spPr bwMode="auto">
          <a:xfrm>
            <a:off x="2520950" y="4316413"/>
            <a:ext cx="1416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prstDash val="sysDot"/>
                <a:miter lim="800000"/>
                <a:headEnd type="none" w="sm" len="sm"/>
                <a:tailEnd type="none" w="sm" len="sm"/>
              </a14:hiddenLine>
            </a:ext>
          </a:extLst>
        </p:spPr>
        <p:txBody>
          <a:bodyPr wrap="none">
            <a:spAutoFit/>
          </a:bodyPr>
          <a:lstStyle/>
          <a:p>
            <a:pPr algn="l"/>
            <a:r>
              <a:rPr lang="en-US" sz="1800" b="1">
                <a:latin typeface="Arial" charset="0"/>
              </a:rPr>
              <a:t>Translation</a:t>
            </a:r>
          </a:p>
        </p:txBody>
      </p:sp>
      <p:sp>
        <p:nvSpPr>
          <p:cNvPr id="8205" name="Rectangle 13"/>
          <p:cNvSpPr>
            <a:spLocks noChangeArrowheads="1"/>
          </p:cNvSpPr>
          <p:nvPr/>
        </p:nvSpPr>
        <p:spPr bwMode="auto">
          <a:xfrm>
            <a:off x="6407150" y="3416300"/>
            <a:ext cx="1873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prstDash val="sysDot"/>
                <a:miter lim="800000"/>
                <a:headEnd type="none" w="sm" len="sm"/>
                <a:tailEnd type="none" w="sm" len="sm"/>
              </a14:hiddenLine>
            </a:ext>
          </a:extLst>
        </p:spPr>
        <p:txBody>
          <a:bodyPr wrap="none">
            <a:spAutoFit/>
          </a:bodyPr>
          <a:lstStyle/>
          <a:p>
            <a:pPr algn="l"/>
            <a:r>
              <a:rPr lang="en-US" sz="1800" b="1">
                <a:latin typeface="Arial" charset="0"/>
              </a:rPr>
              <a:t>Virtual Address</a:t>
            </a:r>
          </a:p>
        </p:txBody>
      </p:sp>
      <p:sp>
        <p:nvSpPr>
          <p:cNvPr id="8206" name="Rectangle 14"/>
          <p:cNvSpPr>
            <a:spLocks noChangeArrowheads="1"/>
          </p:cNvSpPr>
          <p:nvPr/>
        </p:nvSpPr>
        <p:spPr bwMode="auto">
          <a:xfrm>
            <a:off x="6483350" y="5092700"/>
            <a:ext cx="2089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prstDash val="sysDot"/>
                <a:miter lim="800000"/>
                <a:headEnd type="none" w="sm" len="sm"/>
                <a:tailEnd type="none" w="sm" len="sm"/>
              </a14:hiddenLine>
            </a:ext>
          </a:extLst>
        </p:spPr>
        <p:txBody>
          <a:bodyPr wrap="none">
            <a:spAutoFit/>
          </a:bodyPr>
          <a:lstStyle/>
          <a:p>
            <a:pPr algn="l"/>
            <a:r>
              <a:rPr lang="en-US" sz="1800" b="1">
                <a:latin typeface="Arial" charset="0"/>
              </a:rPr>
              <a:t>Physical Address</a:t>
            </a:r>
          </a:p>
        </p:txBody>
      </p:sp>
      <p:sp>
        <p:nvSpPr>
          <p:cNvPr id="27" name="Rectangle 20"/>
          <p:cNvSpPr txBox="1">
            <a:spLocks noChangeArrowheads="1"/>
          </p:cNvSpPr>
          <p:nvPr/>
        </p:nvSpPr>
        <p:spPr>
          <a:xfrm>
            <a:off x="438150" y="1019175"/>
            <a:ext cx="8153400" cy="1482725"/>
          </a:xfrm>
          <a:prstGeom prst="rect">
            <a:avLst/>
          </a:prstGeom>
          <a:no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2">
                    <a:lumMod val="7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accent1">
                    <a:lumMod val="75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sz="2400" dirty="0"/>
              <a:t>So each memory request </a:t>
            </a:r>
            <a:r>
              <a:rPr lang="en-US" sz="2400" i="1" dirty="0"/>
              <a:t>first</a:t>
            </a:r>
            <a:r>
              <a:rPr lang="en-US" sz="2400" dirty="0"/>
              <a:t> requires an </a:t>
            </a:r>
            <a:r>
              <a:rPr lang="en-US" sz="2400" dirty="0">
                <a:solidFill>
                  <a:srgbClr val="FF0000"/>
                </a:solidFill>
              </a:rPr>
              <a:t>address translation </a:t>
            </a:r>
            <a:r>
              <a:rPr lang="en-US" sz="2400" dirty="0"/>
              <a:t>from the virtual space to the physical space</a:t>
            </a:r>
          </a:p>
          <a:p>
            <a:pPr>
              <a:spcBef>
                <a:spcPts val="600"/>
              </a:spcBef>
            </a:pPr>
            <a:r>
              <a:rPr lang="en-US" sz="2400" dirty="0">
                <a:solidFill>
                  <a:schemeClr val="tx2"/>
                </a:solidFill>
              </a:rPr>
              <a:t>Translation is done by a combination of </a:t>
            </a:r>
            <a:r>
              <a:rPr lang="en-US" sz="2400" dirty="0">
                <a:solidFill>
                  <a:srgbClr val="FF0000"/>
                </a:solidFill>
              </a:rPr>
              <a:t>hardware and OS support</a:t>
            </a:r>
          </a:p>
        </p:txBody>
      </p:sp>
    </p:spTree>
    <p:extLst>
      <p:ext uri="{BB962C8B-B14F-4D97-AF65-F5344CB8AC3E}">
        <p14:creationId xmlns:p14="http://schemas.microsoft.com/office/powerpoint/2010/main" val="1313914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685800"/>
          </a:xfrm>
        </p:spPr>
        <p:txBody>
          <a:bodyPr>
            <a:normAutofit/>
          </a:bodyPr>
          <a:lstStyle/>
          <a:p>
            <a:pPr eaLnBrk="1" hangingPunct="1"/>
            <a:r>
              <a:rPr lang="en-US" sz="3600"/>
              <a:t>Virtual and Physical Addresses</a:t>
            </a:r>
          </a:p>
        </p:txBody>
      </p:sp>
      <p:sp>
        <p:nvSpPr>
          <p:cNvPr id="8196" name="Rectangle 4"/>
          <p:cNvSpPr>
            <a:spLocks noChangeArrowheads="1"/>
          </p:cNvSpPr>
          <p:nvPr/>
        </p:nvSpPr>
        <p:spPr bwMode="auto">
          <a:xfrm>
            <a:off x="1371600" y="3886200"/>
            <a:ext cx="3276600" cy="457200"/>
          </a:xfrm>
          <a:prstGeom prst="rect">
            <a:avLst/>
          </a:prstGeom>
          <a:solidFill>
            <a:schemeClr val="bg1"/>
          </a:solidFill>
          <a:ln w="12700">
            <a:solidFill>
              <a:schemeClr val="tx1"/>
            </a:solidFill>
            <a:miter lim="800000"/>
            <a:headEnd type="none" w="sm" len="sm"/>
            <a:tailEnd type="none" w="sm" len="sm"/>
          </a:ln>
        </p:spPr>
        <p:txBody>
          <a:bodyPr wrap="none" anchor="ctr"/>
          <a:lstStyle/>
          <a:p>
            <a:r>
              <a:rPr lang="en-US" sz="1800" b="1">
                <a:latin typeface="Arial" charset="0"/>
              </a:rPr>
              <a:t>Virtual Page Number</a:t>
            </a:r>
          </a:p>
        </p:txBody>
      </p:sp>
      <p:sp>
        <p:nvSpPr>
          <p:cNvPr id="8197" name="Rectangle 5"/>
          <p:cNvSpPr>
            <a:spLocks noChangeArrowheads="1"/>
          </p:cNvSpPr>
          <p:nvPr/>
        </p:nvSpPr>
        <p:spPr bwMode="auto">
          <a:xfrm>
            <a:off x="4648200" y="3886200"/>
            <a:ext cx="1600200" cy="457200"/>
          </a:xfrm>
          <a:prstGeom prst="rect">
            <a:avLst/>
          </a:prstGeom>
          <a:solidFill>
            <a:schemeClr val="bg1"/>
          </a:solidFill>
          <a:ln w="12700">
            <a:solidFill>
              <a:schemeClr val="tx1"/>
            </a:solidFill>
            <a:miter lim="800000"/>
            <a:headEnd type="none" w="sm" len="sm"/>
            <a:tailEnd type="none" w="sm" len="sm"/>
          </a:ln>
        </p:spPr>
        <p:txBody>
          <a:bodyPr wrap="none" anchor="ctr"/>
          <a:lstStyle/>
          <a:p>
            <a:r>
              <a:rPr lang="en-US" sz="1800" b="1">
                <a:latin typeface="Arial" charset="0"/>
              </a:rPr>
              <a:t>Page offset</a:t>
            </a:r>
          </a:p>
        </p:txBody>
      </p:sp>
      <p:sp>
        <p:nvSpPr>
          <p:cNvPr id="8198" name="Rectangle 6"/>
          <p:cNvSpPr>
            <a:spLocks noChangeArrowheads="1"/>
          </p:cNvSpPr>
          <p:nvPr/>
        </p:nvSpPr>
        <p:spPr bwMode="auto">
          <a:xfrm>
            <a:off x="1972733" y="5486400"/>
            <a:ext cx="2675467" cy="457200"/>
          </a:xfrm>
          <a:prstGeom prst="rect">
            <a:avLst/>
          </a:prstGeom>
          <a:solidFill>
            <a:schemeClr val="bg1"/>
          </a:solidFill>
          <a:ln w="12700">
            <a:solidFill>
              <a:schemeClr val="tx1"/>
            </a:solidFill>
            <a:miter lim="800000"/>
            <a:headEnd type="none" w="sm" len="sm"/>
            <a:tailEnd type="none" w="sm" len="sm"/>
          </a:ln>
        </p:spPr>
        <p:txBody>
          <a:bodyPr wrap="none" anchor="ctr"/>
          <a:lstStyle/>
          <a:p>
            <a:r>
              <a:rPr lang="en-US" sz="1800" b="1">
                <a:latin typeface="Arial" charset="0"/>
              </a:rPr>
              <a:t>Physical Page Number</a:t>
            </a:r>
            <a:endParaRPr lang="en-US" sz="1800">
              <a:latin typeface="Arial" charset="0"/>
            </a:endParaRPr>
          </a:p>
        </p:txBody>
      </p:sp>
      <p:sp>
        <p:nvSpPr>
          <p:cNvPr id="8199" name="Rectangle 7"/>
          <p:cNvSpPr>
            <a:spLocks noChangeArrowheads="1"/>
          </p:cNvSpPr>
          <p:nvPr/>
        </p:nvSpPr>
        <p:spPr bwMode="auto">
          <a:xfrm>
            <a:off x="4648200" y="5486400"/>
            <a:ext cx="1600200" cy="457200"/>
          </a:xfrm>
          <a:prstGeom prst="rect">
            <a:avLst/>
          </a:prstGeom>
          <a:solidFill>
            <a:schemeClr val="bg1"/>
          </a:solidFill>
          <a:ln w="12700">
            <a:solidFill>
              <a:schemeClr val="tx1"/>
            </a:solidFill>
            <a:miter lim="800000"/>
            <a:headEnd type="none" w="sm" len="sm"/>
            <a:tailEnd type="none" w="sm" len="sm"/>
          </a:ln>
        </p:spPr>
        <p:txBody>
          <a:bodyPr wrap="none" anchor="ctr"/>
          <a:lstStyle/>
          <a:p>
            <a:r>
              <a:rPr lang="en-US" sz="1800" b="1">
                <a:latin typeface="Arial" charset="0"/>
              </a:rPr>
              <a:t>Page offset</a:t>
            </a:r>
            <a:endParaRPr lang="en-US" sz="1800">
              <a:latin typeface="Arial" charset="0"/>
            </a:endParaRPr>
          </a:p>
        </p:txBody>
      </p:sp>
      <p:sp>
        <p:nvSpPr>
          <p:cNvPr id="8200" name="Oval 8"/>
          <p:cNvSpPr>
            <a:spLocks noChangeArrowheads="1"/>
          </p:cNvSpPr>
          <p:nvPr/>
        </p:nvSpPr>
        <p:spPr bwMode="auto">
          <a:xfrm>
            <a:off x="2362200" y="4724400"/>
            <a:ext cx="1905000" cy="457200"/>
          </a:xfrm>
          <a:prstGeom prst="ellipse">
            <a:avLst/>
          </a:prstGeom>
          <a:solidFill>
            <a:schemeClr val="accent6">
              <a:lumMod val="75000"/>
            </a:schemeClr>
          </a:solidFill>
          <a:ln w="12700">
            <a:solidFill>
              <a:schemeClr val="tx1"/>
            </a:solidFill>
            <a:round/>
            <a:headEnd type="none" w="sm" len="sm"/>
            <a:tailEnd type="none" w="sm" len="sm"/>
          </a:ln>
        </p:spPr>
        <p:txBody>
          <a:bodyPr wrap="none" anchor="ctr"/>
          <a:lstStyle/>
          <a:p>
            <a:endParaRPr lang="tr-TR"/>
          </a:p>
        </p:txBody>
      </p:sp>
      <p:sp>
        <p:nvSpPr>
          <p:cNvPr id="8201" name="Line 9"/>
          <p:cNvSpPr>
            <a:spLocks noChangeShapeType="1"/>
          </p:cNvSpPr>
          <p:nvPr/>
        </p:nvSpPr>
        <p:spPr bwMode="auto">
          <a:xfrm>
            <a:off x="5410200" y="4343400"/>
            <a:ext cx="0" cy="1143000"/>
          </a:xfrm>
          <a:prstGeom prst="line">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02" name="Line 10"/>
          <p:cNvSpPr>
            <a:spLocks noChangeShapeType="1"/>
          </p:cNvSpPr>
          <p:nvPr/>
        </p:nvSpPr>
        <p:spPr bwMode="auto">
          <a:xfrm>
            <a:off x="3276600" y="4343400"/>
            <a:ext cx="0" cy="3810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03" name="Line 11"/>
          <p:cNvSpPr>
            <a:spLocks noChangeShapeType="1"/>
          </p:cNvSpPr>
          <p:nvPr/>
        </p:nvSpPr>
        <p:spPr bwMode="auto">
          <a:xfrm>
            <a:off x="3276600" y="5181600"/>
            <a:ext cx="0" cy="3048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04" name="Rectangle 12"/>
          <p:cNvSpPr>
            <a:spLocks noChangeArrowheads="1"/>
          </p:cNvSpPr>
          <p:nvPr/>
        </p:nvSpPr>
        <p:spPr bwMode="auto">
          <a:xfrm>
            <a:off x="2590800" y="4786313"/>
            <a:ext cx="1416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prstDash val="sysDot"/>
                <a:miter lim="800000"/>
                <a:headEnd type="none" w="sm" len="sm"/>
                <a:tailEnd type="none" w="sm" len="sm"/>
              </a14:hiddenLine>
            </a:ext>
          </a:extLst>
        </p:spPr>
        <p:txBody>
          <a:bodyPr wrap="none">
            <a:spAutoFit/>
          </a:bodyPr>
          <a:lstStyle/>
          <a:p>
            <a:pPr algn="l"/>
            <a:r>
              <a:rPr lang="en-US" sz="1800" b="1">
                <a:latin typeface="Arial" charset="0"/>
              </a:rPr>
              <a:t>Translation</a:t>
            </a:r>
          </a:p>
        </p:txBody>
      </p:sp>
      <p:sp>
        <p:nvSpPr>
          <p:cNvPr id="8205" name="Rectangle 13"/>
          <p:cNvSpPr>
            <a:spLocks noChangeArrowheads="1"/>
          </p:cNvSpPr>
          <p:nvPr/>
        </p:nvSpPr>
        <p:spPr bwMode="auto">
          <a:xfrm>
            <a:off x="6477000" y="3886200"/>
            <a:ext cx="1873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prstDash val="sysDot"/>
                <a:miter lim="800000"/>
                <a:headEnd type="none" w="sm" len="sm"/>
                <a:tailEnd type="none" w="sm" len="sm"/>
              </a14:hiddenLine>
            </a:ext>
          </a:extLst>
        </p:spPr>
        <p:txBody>
          <a:bodyPr wrap="none">
            <a:spAutoFit/>
          </a:bodyPr>
          <a:lstStyle/>
          <a:p>
            <a:pPr algn="l"/>
            <a:r>
              <a:rPr lang="en-US" sz="1800" b="1">
                <a:latin typeface="Arial" charset="0"/>
              </a:rPr>
              <a:t>Virtual Address</a:t>
            </a:r>
          </a:p>
        </p:txBody>
      </p:sp>
      <p:sp>
        <p:nvSpPr>
          <p:cNvPr id="8206" name="Rectangle 14"/>
          <p:cNvSpPr>
            <a:spLocks noChangeArrowheads="1"/>
          </p:cNvSpPr>
          <p:nvPr/>
        </p:nvSpPr>
        <p:spPr bwMode="auto">
          <a:xfrm>
            <a:off x="6553200" y="5562600"/>
            <a:ext cx="2089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prstDash val="sysDot"/>
                <a:miter lim="800000"/>
                <a:headEnd type="none" w="sm" len="sm"/>
                <a:tailEnd type="none" w="sm" len="sm"/>
              </a14:hiddenLine>
            </a:ext>
          </a:extLst>
        </p:spPr>
        <p:txBody>
          <a:bodyPr wrap="none">
            <a:spAutoFit/>
          </a:bodyPr>
          <a:lstStyle/>
          <a:p>
            <a:pPr algn="l"/>
            <a:r>
              <a:rPr lang="en-US" sz="1800" b="1">
                <a:latin typeface="Arial" charset="0"/>
              </a:rPr>
              <a:t>Physical Address</a:t>
            </a:r>
          </a:p>
        </p:txBody>
      </p:sp>
      <p:sp>
        <p:nvSpPr>
          <p:cNvPr id="8207" name="Line 15"/>
          <p:cNvSpPr>
            <a:spLocks noChangeShapeType="1"/>
          </p:cNvSpPr>
          <p:nvPr/>
        </p:nvSpPr>
        <p:spPr bwMode="auto">
          <a:xfrm flipH="1">
            <a:off x="1371600" y="3657600"/>
            <a:ext cx="990600" cy="0"/>
          </a:xfrm>
          <a:prstGeom prst="line">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08" name="Line 16"/>
          <p:cNvSpPr>
            <a:spLocks noChangeShapeType="1"/>
          </p:cNvSpPr>
          <p:nvPr/>
        </p:nvSpPr>
        <p:spPr bwMode="auto">
          <a:xfrm flipH="1">
            <a:off x="3657600" y="3657600"/>
            <a:ext cx="914400" cy="0"/>
          </a:xfrm>
          <a:prstGeom prst="line">
            <a:avLst/>
          </a:prstGeom>
          <a:noFill/>
          <a:ln w="12700">
            <a:solidFill>
              <a:schemeClr val="tx1"/>
            </a:solidFill>
            <a:round/>
            <a:headEnd type="arrow"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09" name="Rectangle 17"/>
          <p:cNvSpPr>
            <a:spLocks noChangeArrowheads="1"/>
          </p:cNvSpPr>
          <p:nvPr/>
        </p:nvSpPr>
        <p:spPr bwMode="auto">
          <a:xfrm>
            <a:off x="2514600" y="3505200"/>
            <a:ext cx="908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prstDash val="sysDot"/>
                <a:miter lim="800000"/>
                <a:headEnd type="none" w="sm" len="sm"/>
                <a:tailEnd type="none" w="sm" len="sm"/>
              </a14:hiddenLine>
            </a:ext>
          </a:extLst>
        </p:spPr>
        <p:txBody>
          <a:bodyPr wrap="none">
            <a:spAutoFit/>
          </a:bodyPr>
          <a:lstStyle/>
          <a:p>
            <a:pPr algn="l"/>
            <a:r>
              <a:rPr lang="en-US" sz="1800" b="1">
                <a:latin typeface="Arial" charset="0"/>
              </a:rPr>
              <a:t>20 bits</a:t>
            </a:r>
          </a:p>
        </p:txBody>
      </p:sp>
      <p:sp>
        <p:nvSpPr>
          <p:cNvPr id="8210" name="Line 18"/>
          <p:cNvSpPr>
            <a:spLocks noChangeShapeType="1"/>
          </p:cNvSpPr>
          <p:nvPr/>
        </p:nvSpPr>
        <p:spPr bwMode="auto">
          <a:xfrm flipH="1">
            <a:off x="2133600" y="6248400"/>
            <a:ext cx="609600" cy="0"/>
          </a:xfrm>
          <a:prstGeom prst="line">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11" name="Line 19"/>
          <p:cNvSpPr>
            <a:spLocks noChangeShapeType="1"/>
          </p:cNvSpPr>
          <p:nvPr/>
        </p:nvSpPr>
        <p:spPr bwMode="auto">
          <a:xfrm flipH="1">
            <a:off x="4038600" y="6248400"/>
            <a:ext cx="609600" cy="0"/>
          </a:xfrm>
          <a:prstGeom prst="line">
            <a:avLst/>
          </a:prstGeom>
          <a:noFill/>
          <a:ln w="12700">
            <a:solidFill>
              <a:schemeClr val="tx1"/>
            </a:solidFill>
            <a:round/>
            <a:headEnd type="arrow"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12" name="Rectangle 20"/>
          <p:cNvSpPr>
            <a:spLocks noChangeArrowheads="1"/>
          </p:cNvSpPr>
          <p:nvPr/>
        </p:nvSpPr>
        <p:spPr bwMode="auto">
          <a:xfrm>
            <a:off x="2895600" y="6096000"/>
            <a:ext cx="908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prstDash val="sysDot"/>
                <a:miter lim="800000"/>
                <a:headEnd type="none" w="sm" len="sm"/>
                <a:tailEnd type="none" w="sm" len="sm"/>
              </a14:hiddenLine>
            </a:ext>
          </a:extLst>
        </p:spPr>
        <p:txBody>
          <a:bodyPr wrap="none">
            <a:spAutoFit/>
          </a:bodyPr>
          <a:lstStyle/>
          <a:p>
            <a:pPr algn="l"/>
            <a:r>
              <a:rPr lang="en-US" sz="1800" b="1">
                <a:latin typeface="Arial" charset="0"/>
              </a:rPr>
              <a:t>18 bits</a:t>
            </a:r>
          </a:p>
        </p:txBody>
      </p:sp>
      <p:sp>
        <p:nvSpPr>
          <p:cNvPr id="8213" name="Line 21"/>
          <p:cNvSpPr>
            <a:spLocks noChangeShapeType="1"/>
          </p:cNvSpPr>
          <p:nvPr/>
        </p:nvSpPr>
        <p:spPr bwMode="auto">
          <a:xfrm flipH="1">
            <a:off x="4572000" y="3657600"/>
            <a:ext cx="381000" cy="0"/>
          </a:xfrm>
          <a:prstGeom prst="line">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14" name="Line 22"/>
          <p:cNvSpPr>
            <a:spLocks noChangeShapeType="1"/>
          </p:cNvSpPr>
          <p:nvPr/>
        </p:nvSpPr>
        <p:spPr bwMode="auto">
          <a:xfrm flipH="1">
            <a:off x="5867400" y="3657600"/>
            <a:ext cx="381000" cy="0"/>
          </a:xfrm>
          <a:prstGeom prst="line">
            <a:avLst/>
          </a:prstGeom>
          <a:noFill/>
          <a:ln w="12700">
            <a:solidFill>
              <a:schemeClr val="tx1"/>
            </a:solidFill>
            <a:round/>
            <a:headEnd type="arrow"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15" name="Rectangle 23"/>
          <p:cNvSpPr>
            <a:spLocks noChangeArrowheads="1"/>
          </p:cNvSpPr>
          <p:nvPr/>
        </p:nvSpPr>
        <p:spPr bwMode="auto">
          <a:xfrm>
            <a:off x="4953000" y="3505200"/>
            <a:ext cx="908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prstDash val="sysDot"/>
                <a:miter lim="800000"/>
                <a:headEnd type="none" w="sm" len="sm"/>
                <a:tailEnd type="none" w="sm" len="sm"/>
              </a14:hiddenLine>
            </a:ext>
          </a:extLst>
        </p:spPr>
        <p:txBody>
          <a:bodyPr wrap="none">
            <a:spAutoFit/>
          </a:bodyPr>
          <a:lstStyle/>
          <a:p>
            <a:pPr algn="l"/>
            <a:r>
              <a:rPr lang="en-US" sz="1800" b="1">
                <a:latin typeface="Arial" charset="0"/>
              </a:rPr>
              <a:t>12 bits</a:t>
            </a:r>
          </a:p>
        </p:txBody>
      </p:sp>
      <p:sp>
        <p:nvSpPr>
          <p:cNvPr id="8216" name="Line 24"/>
          <p:cNvSpPr>
            <a:spLocks noChangeShapeType="1"/>
          </p:cNvSpPr>
          <p:nvPr/>
        </p:nvSpPr>
        <p:spPr bwMode="auto">
          <a:xfrm flipH="1">
            <a:off x="4648200" y="6248400"/>
            <a:ext cx="304800" cy="0"/>
          </a:xfrm>
          <a:prstGeom prst="line">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217" name="Line 25"/>
          <p:cNvSpPr>
            <a:spLocks noChangeShapeType="1"/>
          </p:cNvSpPr>
          <p:nvPr/>
        </p:nvSpPr>
        <p:spPr bwMode="auto">
          <a:xfrm flipH="1">
            <a:off x="5867400" y="6248400"/>
            <a:ext cx="381000" cy="0"/>
          </a:xfrm>
          <a:prstGeom prst="line">
            <a:avLst/>
          </a:prstGeom>
          <a:noFill/>
          <a:ln w="12700">
            <a:solidFill>
              <a:schemeClr val="tx1"/>
            </a:solidFill>
            <a:round/>
            <a:headEnd type="arrow"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18" name="Rectangle 26"/>
          <p:cNvSpPr>
            <a:spLocks noChangeArrowheads="1"/>
          </p:cNvSpPr>
          <p:nvPr/>
        </p:nvSpPr>
        <p:spPr bwMode="auto">
          <a:xfrm>
            <a:off x="5029200" y="6096000"/>
            <a:ext cx="908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prstDash val="sysDot"/>
                <a:miter lim="800000"/>
                <a:headEnd type="none" w="sm" len="sm"/>
                <a:tailEnd type="none" w="sm" len="sm"/>
              </a14:hiddenLine>
            </a:ext>
          </a:extLst>
        </p:spPr>
        <p:txBody>
          <a:bodyPr wrap="none">
            <a:spAutoFit/>
          </a:bodyPr>
          <a:lstStyle/>
          <a:p>
            <a:pPr algn="l"/>
            <a:r>
              <a:rPr lang="en-US" sz="1800" b="1">
                <a:latin typeface="Arial" charset="0"/>
              </a:rPr>
              <a:t>12 bits</a:t>
            </a:r>
          </a:p>
        </p:txBody>
      </p:sp>
      <p:sp>
        <p:nvSpPr>
          <p:cNvPr id="27" name="Rectangle 20"/>
          <p:cNvSpPr txBox="1">
            <a:spLocks noChangeArrowheads="1"/>
          </p:cNvSpPr>
          <p:nvPr/>
        </p:nvSpPr>
        <p:spPr>
          <a:xfrm>
            <a:off x="438150" y="825501"/>
            <a:ext cx="8153400" cy="1625600"/>
          </a:xfrm>
          <a:prstGeom prst="rect">
            <a:avLst/>
          </a:prstGeom>
          <a:no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2">
                    <a:lumMod val="7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accent1">
                    <a:lumMod val="75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sz="2400" dirty="0">
                <a:solidFill>
                  <a:schemeClr val="tx2"/>
                </a:solidFill>
              </a:rPr>
              <a:t>What is the page size?</a:t>
            </a:r>
          </a:p>
          <a:p>
            <a:pPr lvl="1">
              <a:spcBef>
                <a:spcPts val="600"/>
              </a:spcBef>
            </a:pPr>
            <a:r>
              <a:rPr lang="en-US" sz="2000" dirty="0">
                <a:solidFill>
                  <a:schemeClr val="tx2"/>
                </a:solidFill>
              </a:rPr>
              <a:t>2^12 = 4 KB</a:t>
            </a:r>
          </a:p>
          <a:p>
            <a:pPr>
              <a:spcBef>
                <a:spcPts val="600"/>
              </a:spcBef>
            </a:pPr>
            <a:r>
              <a:rPr lang="en-US" sz="2400" dirty="0">
                <a:solidFill>
                  <a:schemeClr val="tx2"/>
                </a:solidFill>
              </a:rPr>
              <a:t>How many pages are allowed in physical memory?</a:t>
            </a:r>
          </a:p>
          <a:p>
            <a:pPr lvl="1">
              <a:spcBef>
                <a:spcPts val="600"/>
              </a:spcBef>
            </a:pPr>
            <a:r>
              <a:rPr lang="en-US" sz="2000" dirty="0">
                <a:solidFill>
                  <a:schemeClr val="tx2"/>
                </a:solidFill>
              </a:rPr>
              <a:t>2^18 pages, thus physical address space = #pages * page size = 1 GB</a:t>
            </a:r>
          </a:p>
          <a:p>
            <a:pPr>
              <a:spcBef>
                <a:spcPts val="600"/>
              </a:spcBef>
            </a:pPr>
            <a:r>
              <a:rPr lang="en-US" sz="2400">
                <a:solidFill>
                  <a:schemeClr val="tx2"/>
                </a:solidFill>
              </a:rPr>
              <a:t>How </a:t>
            </a:r>
            <a:r>
              <a:rPr lang="en-US" sz="2400" dirty="0">
                <a:solidFill>
                  <a:schemeClr val="tx2"/>
                </a:solidFill>
              </a:rPr>
              <a:t>many pages are allowed in virtual address space?</a:t>
            </a:r>
          </a:p>
          <a:p>
            <a:pPr lvl="1">
              <a:spcBef>
                <a:spcPts val="600"/>
              </a:spcBef>
            </a:pPr>
            <a:r>
              <a:rPr lang="en-US" sz="2000" dirty="0">
                <a:solidFill>
                  <a:schemeClr val="tx2"/>
                </a:solidFill>
              </a:rPr>
              <a:t>2^20 pages, virtual address space = #pages * page size = 4 GB</a:t>
            </a:r>
          </a:p>
        </p:txBody>
      </p:sp>
      <p:sp>
        <p:nvSpPr>
          <p:cNvPr id="2" name="TextBox 1"/>
          <p:cNvSpPr txBox="1"/>
          <p:nvPr/>
        </p:nvSpPr>
        <p:spPr>
          <a:xfrm>
            <a:off x="10744200" y="34544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2827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Intel 80386: Translation </a:t>
            </a:r>
          </a:p>
        </p:txBody>
      </p:sp>
      <p:sp>
        <p:nvSpPr>
          <p:cNvPr id="3" name="Content Placeholder 2"/>
          <p:cNvSpPr>
            <a:spLocks noGrp="1"/>
          </p:cNvSpPr>
          <p:nvPr>
            <p:ph idx="1"/>
          </p:nvPr>
        </p:nvSpPr>
        <p:spPr>
          <a:xfrm>
            <a:off x="457200" y="1137659"/>
            <a:ext cx="8229600" cy="4525963"/>
          </a:xfrm>
        </p:spPr>
        <p:txBody>
          <a:bodyPr>
            <a:normAutofit/>
          </a:bodyPr>
          <a:lstStyle/>
          <a:p>
            <a:r>
              <a:rPr lang="en-US" sz="2400" dirty="0"/>
              <a:t>Assume: Virtual Page 7 is mapped to Physical Page 32</a:t>
            </a:r>
          </a:p>
          <a:p>
            <a:r>
              <a:rPr lang="en-US" sz="2400" dirty="0"/>
              <a:t>For an access to Virtual Page 7 …</a:t>
            </a:r>
          </a:p>
        </p:txBody>
      </p:sp>
      <p:sp>
        <p:nvSpPr>
          <p:cNvPr id="13" name="TextBox 12"/>
          <p:cNvSpPr txBox="1"/>
          <p:nvPr/>
        </p:nvSpPr>
        <p:spPr>
          <a:xfrm>
            <a:off x="6477001" y="2190620"/>
            <a:ext cx="838199" cy="461665"/>
          </a:xfrm>
          <a:prstGeom prst="rect">
            <a:avLst/>
          </a:prstGeom>
          <a:noFill/>
        </p:spPr>
        <p:txBody>
          <a:bodyPr wrap="square" rtlCol="0">
            <a:spAutoFit/>
          </a:bodyPr>
          <a:lstStyle/>
          <a:p>
            <a:pPr algn="r"/>
            <a:r>
              <a:rPr lang="en-US" sz="2400" b="1">
                <a:latin typeface="Courier New" pitchFamily="49" charset="0"/>
                <a:cs typeface="Courier New" pitchFamily="49" charset="0"/>
              </a:rPr>
              <a:t>0</a:t>
            </a:r>
          </a:p>
        </p:txBody>
      </p:sp>
      <p:sp>
        <p:nvSpPr>
          <p:cNvPr id="14" name="TextBox 13"/>
          <p:cNvSpPr txBox="1"/>
          <p:nvPr/>
        </p:nvSpPr>
        <p:spPr>
          <a:xfrm>
            <a:off x="3724276" y="2190280"/>
            <a:ext cx="762000" cy="461665"/>
          </a:xfrm>
          <a:prstGeom prst="rect">
            <a:avLst/>
          </a:prstGeom>
          <a:noFill/>
        </p:spPr>
        <p:txBody>
          <a:bodyPr wrap="square" rtlCol="0">
            <a:spAutoFit/>
          </a:bodyPr>
          <a:lstStyle/>
          <a:p>
            <a:r>
              <a:rPr lang="en-US" sz="2400" b="1">
                <a:latin typeface="Courier New" pitchFamily="49" charset="0"/>
                <a:cs typeface="Courier New" pitchFamily="49" charset="0"/>
              </a:rPr>
              <a:t>31</a:t>
            </a:r>
          </a:p>
        </p:txBody>
      </p:sp>
      <p:sp>
        <p:nvSpPr>
          <p:cNvPr id="15" name="Rectangle 14"/>
          <p:cNvSpPr/>
          <p:nvPr/>
        </p:nvSpPr>
        <p:spPr>
          <a:xfrm>
            <a:off x="3724275" y="2652284"/>
            <a:ext cx="3590925" cy="49708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p:nvSpPr>
        <p:spPr>
          <a:xfrm>
            <a:off x="5934076" y="2652285"/>
            <a:ext cx="1381124" cy="497080"/>
          </a:xfrm>
          <a:prstGeom prst="rect">
            <a:avLst/>
          </a:prstGeom>
          <a:solidFill>
            <a:schemeClr val="accent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ourier New" pitchFamily="49" charset="0"/>
                <a:cs typeface="Courier New" pitchFamily="49" charset="0"/>
              </a:rPr>
              <a:t>011001</a:t>
            </a:r>
          </a:p>
        </p:txBody>
      </p:sp>
      <p:sp>
        <p:nvSpPr>
          <p:cNvPr id="17" name="TextBox 16"/>
          <p:cNvSpPr txBox="1"/>
          <p:nvPr/>
        </p:nvSpPr>
        <p:spPr>
          <a:xfrm>
            <a:off x="5934076" y="2190620"/>
            <a:ext cx="609600" cy="461665"/>
          </a:xfrm>
          <a:prstGeom prst="rect">
            <a:avLst/>
          </a:prstGeom>
          <a:noFill/>
        </p:spPr>
        <p:txBody>
          <a:bodyPr wrap="square" rtlCol="0">
            <a:spAutoFit/>
          </a:bodyPr>
          <a:lstStyle/>
          <a:p>
            <a:r>
              <a:rPr lang="en-US" sz="2400" b="1">
                <a:latin typeface="Courier New" pitchFamily="49" charset="0"/>
                <a:cs typeface="Courier New" pitchFamily="49" charset="0"/>
              </a:rPr>
              <a:t>11</a:t>
            </a:r>
          </a:p>
        </p:txBody>
      </p:sp>
      <p:sp>
        <p:nvSpPr>
          <p:cNvPr id="18" name="TextBox 17"/>
          <p:cNvSpPr txBox="1"/>
          <p:nvPr/>
        </p:nvSpPr>
        <p:spPr>
          <a:xfrm>
            <a:off x="5314951" y="2190620"/>
            <a:ext cx="609600" cy="461665"/>
          </a:xfrm>
          <a:prstGeom prst="rect">
            <a:avLst/>
          </a:prstGeom>
          <a:noFill/>
        </p:spPr>
        <p:txBody>
          <a:bodyPr wrap="square" rtlCol="0">
            <a:spAutoFit/>
          </a:bodyPr>
          <a:lstStyle/>
          <a:p>
            <a:pPr algn="r"/>
            <a:r>
              <a:rPr lang="en-US" sz="2400" b="1">
                <a:latin typeface="Courier New" pitchFamily="49" charset="0"/>
                <a:cs typeface="Courier New" pitchFamily="49" charset="0"/>
              </a:rPr>
              <a:t>12</a:t>
            </a:r>
          </a:p>
        </p:txBody>
      </p:sp>
      <p:sp>
        <p:nvSpPr>
          <p:cNvPr id="19" name="Rectangle 18"/>
          <p:cNvSpPr/>
          <p:nvPr/>
        </p:nvSpPr>
        <p:spPr>
          <a:xfrm>
            <a:off x="3724275" y="2651945"/>
            <a:ext cx="2200275" cy="497080"/>
          </a:xfrm>
          <a:prstGeom prst="rect">
            <a:avLst/>
          </a:prstGeom>
          <a:solidFill>
            <a:schemeClr val="accent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Courier New" pitchFamily="49" charset="0"/>
                <a:cs typeface="Courier New" pitchFamily="49" charset="0"/>
              </a:rPr>
              <a:t>0000000</a:t>
            </a:r>
            <a:r>
              <a:rPr lang="en-US" sz="2400" b="1">
                <a:solidFill>
                  <a:srgbClr val="FF0000"/>
                </a:solidFill>
                <a:latin typeface="Courier New" pitchFamily="49" charset="0"/>
                <a:cs typeface="Courier New" pitchFamily="49" charset="0"/>
              </a:rPr>
              <a:t>111</a:t>
            </a:r>
          </a:p>
        </p:txBody>
      </p:sp>
      <p:sp>
        <p:nvSpPr>
          <p:cNvPr id="20" name="TextBox 19"/>
          <p:cNvSpPr txBox="1"/>
          <p:nvPr/>
        </p:nvSpPr>
        <p:spPr>
          <a:xfrm>
            <a:off x="5924550" y="3149025"/>
            <a:ext cx="1390650" cy="584775"/>
          </a:xfrm>
          <a:prstGeom prst="rect">
            <a:avLst/>
          </a:prstGeom>
          <a:noFill/>
        </p:spPr>
        <p:txBody>
          <a:bodyPr wrap="square" lIns="0" rIns="0" rtlCol="0">
            <a:spAutoFit/>
          </a:bodyPr>
          <a:lstStyle/>
          <a:p>
            <a:pPr algn="ctr"/>
            <a:r>
              <a:rPr lang="en-US" sz="3200" b="1">
                <a:solidFill>
                  <a:schemeClr val="accent4"/>
                </a:solidFill>
                <a:cs typeface="Courier New" pitchFamily="49" charset="0"/>
              </a:rPr>
              <a:t>Offset</a:t>
            </a:r>
            <a:endParaRPr lang="en-US" sz="2200" b="1">
              <a:solidFill>
                <a:schemeClr val="accent4"/>
              </a:solidFill>
              <a:cs typeface="Courier New" pitchFamily="49" charset="0"/>
            </a:endParaRPr>
          </a:p>
        </p:txBody>
      </p:sp>
      <p:sp>
        <p:nvSpPr>
          <p:cNvPr id="21" name="TextBox 20"/>
          <p:cNvSpPr txBox="1"/>
          <p:nvPr/>
        </p:nvSpPr>
        <p:spPr>
          <a:xfrm>
            <a:off x="3633787" y="3149022"/>
            <a:ext cx="2381250" cy="584775"/>
          </a:xfrm>
          <a:prstGeom prst="rect">
            <a:avLst/>
          </a:prstGeom>
          <a:noFill/>
        </p:spPr>
        <p:txBody>
          <a:bodyPr wrap="square" lIns="0" rIns="0" rtlCol="0">
            <a:spAutoFit/>
          </a:bodyPr>
          <a:lstStyle/>
          <a:p>
            <a:pPr algn="ctr"/>
            <a:r>
              <a:rPr lang="en-US" sz="3200" b="1">
                <a:solidFill>
                  <a:schemeClr val="accent3">
                    <a:lumMod val="50000"/>
                  </a:schemeClr>
                </a:solidFill>
                <a:cs typeface="Courier New" pitchFamily="49" charset="0"/>
              </a:rPr>
              <a:t>VPN</a:t>
            </a:r>
          </a:p>
        </p:txBody>
      </p:sp>
      <p:sp>
        <p:nvSpPr>
          <p:cNvPr id="22" name="TextBox 21"/>
          <p:cNvSpPr txBox="1"/>
          <p:nvPr/>
        </p:nvSpPr>
        <p:spPr>
          <a:xfrm>
            <a:off x="762000" y="2639215"/>
            <a:ext cx="2819399" cy="523220"/>
          </a:xfrm>
          <a:prstGeom prst="rect">
            <a:avLst/>
          </a:prstGeom>
          <a:noFill/>
        </p:spPr>
        <p:txBody>
          <a:bodyPr wrap="square" rtlCol="0">
            <a:spAutoFit/>
          </a:bodyPr>
          <a:lstStyle/>
          <a:p>
            <a:pPr algn="r"/>
            <a:r>
              <a:rPr lang="en-US" sz="2800">
                <a:cs typeface="Courier New" pitchFamily="49" charset="0"/>
              </a:rPr>
              <a:t>Virtual Address:</a:t>
            </a:r>
          </a:p>
        </p:txBody>
      </p:sp>
      <p:sp>
        <p:nvSpPr>
          <p:cNvPr id="23" name="TextBox 22"/>
          <p:cNvSpPr txBox="1"/>
          <p:nvPr/>
        </p:nvSpPr>
        <p:spPr>
          <a:xfrm>
            <a:off x="6477001" y="4705220"/>
            <a:ext cx="838199" cy="461665"/>
          </a:xfrm>
          <a:prstGeom prst="rect">
            <a:avLst/>
          </a:prstGeom>
          <a:noFill/>
        </p:spPr>
        <p:txBody>
          <a:bodyPr wrap="square" rtlCol="0">
            <a:spAutoFit/>
          </a:bodyPr>
          <a:lstStyle/>
          <a:p>
            <a:pPr algn="r"/>
            <a:r>
              <a:rPr lang="en-US" sz="2400" b="1">
                <a:latin typeface="Courier New" pitchFamily="49" charset="0"/>
                <a:cs typeface="Courier New" pitchFamily="49" charset="0"/>
              </a:rPr>
              <a:t>0</a:t>
            </a:r>
          </a:p>
        </p:txBody>
      </p:sp>
      <p:sp>
        <p:nvSpPr>
          <p:cNvPr id="24" name="TextBox 23"/>
          <p:cNvSpPr txBox="1"/>
          <p:nvPr/>
        </p:nvSpPr>
        <p:spPr>
          <a:xfrm>
            <a:off x="3724276" y="4704880"/>
            <a:ext cx="762000" cy="461665"/>
          </a:xfrm>
          <a:prstGeom prst="rect">
            <a:avLst/>
          </a:prstGeom>
          <a:noFill/>
        </p:spPr>
        <p:txBody>
          <a:bodyPr wrap="square" rtlCol="0">
            <a:spAutoFit/>
          </a:bodyPr>
          <a:lstStyle/>
          <a:p>
            <a:r>
              <a:rPr lang="en-US" sz="2400" b="1">
                <a:latin typeface="Courier New" pitchFamily="49" charset="0"/>
                <a:cs typeface="Courier New" pitchFamily="49" charset="0"/>
              </a:rPr>
              <a:t>31</a:t>
            </a:r>
          </a:p>
        </p:txBody>
      </p:sp>
      <p:sp>
        <p:nvSpPr>
          <p:cNvPr id="25" name="Rectangle 24"/>
          <p:cNvSpPr/>
          <p:nvPr/>
        </p:nvSpPr>
        <p:spPr>
          <a:xfrm>
            <a:off x="3724275" y="5166884"/>
            <a:ext cx="3590925" cy="49708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Rectangle 25"/>
          <p:cNvSpPr/>
          <p:nvPr/>
        </p:nvSpPr>
        <p:spPr>
          <a:xfrm>
            <a:off x="5934076" y="5166885"/>
            <a:ext cx="1381124" cy="497080"/>
          </a:xfrm>
          <a:prstGeom prst="rect">
            <a:avLst/>
          </a:prstGeom>
          <a:solidFill>
            <a:schemeClr val="accent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ourier New" pitchFamily="49" charset="0"/>
                <a:cs typeface="Courier New" pitchFamily="49" charset="0"/>
              </a:rPr>
              <a:t>011001</a:t>
            </a:r>
          </a:p>
        </p:txBody>
      </p:sp>
      <p:sp>
        <p:nvSpPr>
          <p:cNvPr id="27" name="TextBox 26"/>
          <p:cNvSpPr txBox="1"/>
          <p:nvPr/>
        </p:nvSpPr>
        <p:spPr>
          <a:xfrm>
            <a:off x="5934076" y="4705220"/>
            <a:ext cx="609600" cy="461665"/>
          </a:xfrm>
          <a:prstGeom prst="rect">
            <a:avLst/>
          </a:prstGeom>
          <a:noFill/>
        </p:spPr>
        <p:txBody>
          <a:bodyPr wrap="square" rtlCol="0">
            <a:spAutoFit/>
          </a:bodyPr>
          <a:lstStyle/>
          <a:p>
            <a:r>
              <a:rPr lang="en-US" sz="2400" b="1">
                <a:latin typeface="Courier New" pitchFamily="49" charset="0"/>
                <a:cs typeface="Courier New" pitchFamily="49" charset="0"/>
              </a:rPr>
              <a:t>11</a:t>
            </a:r>
          </a:p>
        </p:txBody>
      </p:sp>
      <p:sp>
        <p:nvSpPr>
          <p:cNvPr id="28" name="TextBox 27"/>
          <p:cNvSpPr txBox="1"/>
          <p:nvPr/>
        </p:nvSpPr>
        <p:spPr>
          <a:xfrm>
            <a:off x="5314951" y="4705220"/>
            <a:ext cx="609600" cy="461665"/>
          </a:xfrm>
          <a:prstGeom prst="rect">
            <a:avLst/>
          </a:prstGeom>
          <a:noFill/>
        </p:spPr>
        <p:txBody>
          <a:bodyPr wrap="square" rtlCol="0">
            <a:spAutoFit/>
          </a:bodyPr>
          <a:lstStyle/>
          <a:p>
            <a:pPr algn="r"/>
            <a:r>
              <a:rPr lang="en-US" sz="2400" b="1">
                <a:latin typeface="Courier New" pitchFamily="49" charset="0"/>
                <a:cs typeface="Courier New" pitchFamily="49" charset="0"/>
              </a:rPr>
              <a:t>12</a:t>
            </a:r>
          </a:p>
        </p:txBody>
      </p:sp>
      <p:sp>
        <p:nvSpPr>
          <p:cNvPr id="29" name="Rectangle 28"/>
          <p:cNvSpPr/>
          <p:nvPr/>
        </p:nvSpPr>
        <p:spPr>
          <a:xfrm>
            <a:off x="3724275" y="5166545"/>
            <a:ext cx="2200275" cy="497080"/>
          </a:xfrm>
          <a:prstGeom prst="rect">
            <a:avLst/>
          </a:prstGeom>
          <a:solidFill>
            <a:schemeClr val="accent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Courier New" pitchFamily="49" charset="0"/>
                <a:cs typeface="Courier New" pitchFamily="49" charset="0"/>
              </a:rPr>
              <a:t>0000</a:t>
            </a:r>
            <a:r>
              <a:rPr lang="en-US" sz="2400" b="1">
                <a:solidFill>
                  <a:srgbClr val="FF0000"/>
                </a:solidFill>
                <a:latin typeface="Courier New" pitchFamily="49" charset="0"/>
                <a:cs typeface="Courier New" pitchFamily="49" charset="0"/>
              </a:rPr>
              <a:t>100000</a:t>
            </a:r>
          </a:p>
        </p:txBody>
      </p:sp>
      <p:sp>
        <p:nvSpPr>
          <p:cNvPr id="30" name="TextBox 29"/>
          <p:cNvSpPr txBox="1"/>
          <p:nvPr/>
        </p:nvSpPr>
        <p:spPr>
          <a:xfrm>
            <a:off x="5924550" y="5663625"/>
            <a:ext cx="1390650" cy="584775"/>
          </a:xfrm>
          <a:prstGeom prst="rect">
            <a:avLst/>
          </a:prstGeom>
          <a:noFill/>
        </p:spPr>
        <p:txBody>
          <a:bodyPr wrap="square" lIns="0" rIns="0" rtlCol="0">
            <a:spAutoFit/>
          </a:bodyPr>
          <a:lstStyle/>
          <a:p>
            <a:pPr algn="ctr"/>
            <a:r>
              <a:rPr lang="en-US" sz="3200" b="1">
                <a:solidFill>
                  <a:schemeClr val="accent4"/>
                </a:solidFill>
                <a:cs typeface="Courier New" pitchFamily="49" charset="0"/>
              </a:rPr>
              <a:t>Offset</a:t>
            </a:r>
            <a:endParaRPr lang="en-US" sz="2200" b="1">
              <a:solidFill>
                <a:schemeClr val="accent4"/>
              </a:solidFill>
              <a:cs typeface="Courier New" pitchFamily="49" charset="0"/>
            </a:endParaRPr>
          </a:p>
        </p:txBody>
      </p:sp>
      <p:sp>
        <p:nvSpPr>
          <p:cNvPr id="31" name="TextBox 30"/>
          <p:cNvSpPr txBox="1"/>
          <p:nvPr/>
        </p:nvSpPr>
        <p:spPr>
          <a:xfrm>
            <a:off x="3633787" y="5663622"/>
            <a:ext cx="2381250" cy="584775"/>
          </a:xfrm>
          <a:prstGeom prst="rect">
            <a:avLst/>
          </a:prstGeom>
          <a:noFill/>
        </p:spPr>
        <p:txBody>
          <a:bodyPr wrap="square" lIns="0" rIns="0" rtlCol="0">
            <a:spAutoFit/>
          </a:bodyPr>
          <a:lstStyle/>
          <a:p>
            <a:pPr algn="ctr"/>
            <a:r>
              <a:rPr lang="en-US" sz="3200" b="1">
                <a:solidFill>
                  <a:schemeClr val="accent3">
                    <a:lumMod val="50000"/>
                  </a:schemeClr>
                </a:solidFill>
                <a:cs typeface="Courier New" pitchFamily="49" charset="0"/>
              </a:rPr>
              <a:t>PPN</a:t>
            </a:r>
          </a:p>
        </p:txBody>
      </p:sp>
      <p:sp>
        <p:nvSpPr>
          <p:cNvPr id="32" name="TextBox 31"/>
          <p:cNvSpPr txBox="1"/>
          <p:nvPr/>
        </p:nvSpPr>
        <p:spPr>
          <a:xfrm>
            <a:off x="762001" y="5153815"/>
            <a:ext cx="2819398" cy="523220"/>
          </a:xfrm>
          <a:prstGeom prst="rect">
            <a:avLst/>
          </a:prstGeom>
          <a:noFill/>
        </p:spPr>
        <p:txBody>
          <a:bodyPr wrap="square" rtlCol="0">
            <a:spAutoFit/>
          </a:bodyPr>
          <a:lstStyle/>
          <a:p>
            <a:pPr algn="r"/>
            <a:r>
              <a:rPr lang="en-US" sz="2800">
                <a:cs typeface="Courier New" pitchFamily="49" charset="0"/>
              </a:rPr>
              <a:t>Physical Address:</a:t>
            </a:r>
          </a:p>
        </p:txBody>
      </p:sp>
      <p:sp>
        <p:nvSpPr>
          <p:cNvPr id="33" name="Down Arrow 32"/>
          <p:cNvSpPr/>
          <p:nvPr/>
        </p:nvSpPr>
        <p:spPr>
          <a:xfrm>
            <a:off x="4388643" y="3733800"/>
            <a:ext cx="871537" cy="1201912"/>
          </a:xfrm>
          <a:prstGeom prst="downArrow">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Down Arrow 33"/>
          <p:cNvSpPr/>
          <p:nvPr/>
        </p:nvSpPr>
        <p:spPr>
          <a:xfrm>
            <a:off x="6188869" y="3733797"/>
            <a:ext cx="871537" cy="1201912"/>
          </a:xfrm>
          <a:prstGeom prst="down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TextBox 34"/>
          <p:cNvSpPr txBox="1"/>
          <p:nvPr/>
        </p:nvSpPr>
        <p:spPr>
          <a:xfrm>
            <a:off x="3633785" y="3810000"/>
            <a:ext cx="2381252" cy="646331"/>
          </a:xfrm>
          <a:prstGeom prst="rect">
            <a:avLst/>
          </a:prstGeom>
          <a:noFill/>
        </p:spPr>
        <p:txBody>
          <a:bodyPr wrap="square" rtlCol="0">
            <a:spAutoFit/>
          </a:bodyPr>
          <a:lstStyle/>
          <a:p>
            <a:pPr algn="ctr"/>
            <a:r>
              <a:rPr lang="en-US" sz="3600" b="1" dirty="0">
                <a:cs typeface="Courier New" pitchFamily="49" charset="0"/>
              </a:rPr>
              <a:t>Translated</a:t>
            </a:r>
          </a:p>
        </p:txBody>
      </p:sp>
    </p:spTree>
    <p:extLst>
      <p:ext uri="{BB962C8B-B14F-4D97-AF65-F5344CB8AC3E}">
        <p14:creationId xmlns:p14="http://schemas.microsoft.com/office/powerpoint/2010/main" val="38458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17" grpId="0"/>
      <p:bldP spid="18" grpId="0"/>
      <p:bldP spid="19" grpId="0" animBg="1"/>
      <p:bldP spid="20" grpId="0"/>
      <p:bldP spid="21" grpId="0"/>
      <p:bldP spid="22" grpId="0"/>
      <p:bldP spid="23" grpId="0"/>
      <p:bldP spid="24" grpId="0"/>
      <p:bldP spid="25" grpId="0" animBg="1"/>
      <p:bldP spid="26" grpId="0" animBg="1"/>
      <p:bldP spid="27" grpId="0"/>
      <p:bldP spid="28" grpId="0"/>
      <p:bldP spid="29" grpId="0" animBg="1"/>
      <p:bldP spid="30" grpId="0"/>
      <p:bldP spid="31" grpId="0"/>
      <p:bldP spid="32" grpId="0"/>
      <p:bldP spid="33" grpId="0" animBg="1"/>
      <p:bldP spid="34" grpId="0" animBg="1"/>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0"/>
            <a:ext cx="9144000" cy="814388"/>
          </a:xfrm>
        </p:spPr>
        <p:txBody>
          <a:bodyPr/>
          <a:lstStyle/>
          <a:p>
            <a:pPr eaLnBrk="1" hangingPunct="1"/>
            <a:r>
              <a:rPr lang="en-US"/>
              <a:t>Address Translation</a:t>
            </a:r>
          </a:p>
        </p:txBody>
      </p:sp>
      <p:sp>
        <p:nvSpPr>
          <p:cNvPr id="9219" name="Rectangle 4"/>
          <p:cNvSpPr>
            <a:spLocks noChangeArrowheads="1"/>
          </p:cNvSpPr>
          <p:nvPr/>
        </p:nvSpPr>
        <p:spPr bwMode="auto">
          <a:xfrm>
            <a:off x="1143000" y="1954213"/>
            <a:ext cx="2362200" cy="457200"/>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b="1" dirty="0">
                <a:latin typeface="Arial" charset="0"/>
              </a:rPr>
              <a:t>Virtual Page number</a:t>
            </a:r>
          </a:p>
        </p:txBody>
      </p:sp>
      <p:sp>
        <p:nvSpPr>
          <p:cNvPr id="9220" name="Rectangle 5"/>
          <p:cNvSpPr>
            <a:spLocks noChangeArrowheads="1"/>
          </p:cNvSpPr>
          <p:nvPr/>
        </p:nvSpPr>
        <p:spPr bwMode="auto">
          <a:xfrm>
            <a:off x="3505200" y="1954213"/>
            <a:ext cx="1676400" cy="457200"/>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b="1">
                <a:latin typeface="Arial" charset="0"/>
              </a:rPr>
              <a:t>Page offset</a:t>
            </a:r>
          </a:p>
        </p:txBody>
      </p:sp>
      <p:sp>
        <p:nvSpPr>
          <p:cNvPr id="9221" name="Text Box 6"/>
          <p:cNvSpPr txBox="1">
            <a:spLocks noChangeArrowheads="1"/>
          </p:cNvSpPr>
          <p:nvPr/>
        </p:nvSpPr>
        <p:spPr bwMode="auto">
          <a:xfrm>
            <a:off x="2717800" y="1182967"/>
            <a:ext cx="203177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nchor="ct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r>
              <a:rPr lang="en-US" sz="1800" b="1" dirty="0">
                <a:latin typeface="Arial" charset="0"/>
              </a:rPr>
              <a:t>(Virtual Address)</a:t>
            </a:r>
          </a:p>
        </p:txBody>
      </p:sp>
      <p:sp>
        <p:nvSpPr>
          <p:cNvPr id="9222" name="Rectangle 7"/>
          <p:cNvSpPr>
            <a:spLocks noChangeArrowheads="1"/>
          </p:cNvSpPr>
          <p:nvPr/>
        </p:nvSpPr>
        <p:spPr bwMode="auto">
          <a:xfrm>
            <a:off x="2667000" y="3554413"/>
            <a:ext cx="1066800" cy="1066800"/>
          </a:xfrm>
          <a:prstGeom prst="rect">
            <a:avLst/>
          </a:prstGeom>
          <a:solidFill>
            <a:schemeClr val="accent2">
              <a:lumMod val="60000"/>
              <a:lumOff val="40000"/>
            </a:schemeClr>
          </a:solidFill>
          <a:ln w="28575">
            <a:solidFill>
              <a:schemeClr val="tx1"/>
            </a:solidFill>
            <a:miter lim="800000"/>
            <a:headEnd/>
            <a:tailEnd/>
          </a:ln>
        </p:spPr>
        <p:txBody>
          <a:bodyPr wrap="none" anchor="ctr"/>
          <a:lstStyle/>
          <a:p>
            <a:r>
              <a:rPr lang="en-US" sz="1800" b="1">
                <a:latin typeface="Arial" charset="0"/>
              </a:rPr>
              <a:t>Page</a:t>
            </a:r>
          </a:p>
          <a:p>
            <a:r>
              <a:rPr lang="en-US" sz="1800" b="1">
                <a:latin typeface="Arial" charset="0"/>
              </a:rPr>
              <a:t>table</a:t>
            </a:r>
          </a:p>
        </p:txBody>
      </p:sp>
      <p:sp>
        <p:nvSpPr>
          <p:cNvPr id="9223" name="Rectangle 8"/>
          <p:cNvSpPr>
            <a:spLocks noChangeArrowheads="1"/>
          </p:cNvSpPr>
          <p:nvPr/>
        </p:nvSpPr>
        <p:spPr bwMode="auto">
          <a:xfrm>
            <a:off x="5638800" y="2197100"/>
            <a:ext cx="2743200" cy="3886200"/>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sz="1800" b="1" dirty="0">
                <a:latin typeface="Arial" charset="0"/>
              </a:rPr>
              <a:t>Main</a:t>
            </a:r>
          </a:p>
          <a:p>
            <a:pPr algn="ctr"/>
            <a:r>
              <a:rPr lang="en-US" sz="1800" b="1" dirty="0">
                <a:latin typeface="Arial" charset="0"/>
              </a:rPr>
              <a:t>Memory</a:t>
            </a:r>
          </a:p>
          <a:p>
            <a:pPr algn="ctr"/>
            <a:r>
              <a:rPr lang="en-US" b="1" dirty="0">
                <a:latin typeface="Arial" charset="0"/>
              </a:rPr>
              <a:t>(Physical Memory)</a:t>
            </a:r>
            <a:endParaRPr lang="en-US" sz="1800" b="1" dirty="0">
              <a:latin typeface="Arial" charset="0"/>
            </a:endParaRPr>
          </a:p>
        </p:txBody>
      </p:sp>
      <p:cxnSp>
        <p:nvCxnSpPr>
          <p:cNvPr id="9224" name="AutoShape 9"/>
          <p:cNvCxnSpPr>
            <a:cxnSpLocks noChangeShapeType="1"/>
            <a:stCxn id="9220" idx="2"/>
          </p:cNvCxnSpPr>
          <p:nvPr/>
        </p:nvCxnSpPr>
        <p:spPr bwMode="auto">
          <a:xfrm rot="16200000" flipH="1">
            <a:off x="4248151" y="2520950"/>
            <a:ext cx="1471612" cy="1281113"/>
          </a:xfrm>
          <a:prstGeom prst="bentConnector2">
            <a:avLst/>
          </a:prstGeom>
          <a:noFill/>
          <a:ln w="28575">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9225" name="Line 10"/>
          <p:cNvSpPr>
            <a:spLocks noChangeShapeType="1"/>
          </p:cNvSpPr>
          <p:nvPr/>
        </p:nvSpPr>
        <p:spPr bwMode="auto">
          <a:xfrm>
            <a:off x="3733800" y="4087813"/>
            <a:ext cx="1905000"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cxnSp>
        <p:nvCxnSpPr>
          <p:cNvPr id="9226" name="AutoShape 11"/>
          <p:cNvCxnSpPr>
            <a:cxnSpLocks noChangeShapeType="1"/>
            <a:stCxn id="9219" idx="2"/>
            <a:endCxn id="9222" idx="1"/>
          </p:cNvCxnSpPr>
          <p:nvPr/>
        </p:nvCxnSpPr>
        <p:spPr bwMode="auto">
          <a:xfrm rot="16200000" flipH="1">
            <a:off x="1657351" y="3092450"/>
            <a:ext cx="1662112" cy="328613"/>
          </a:xfrm>
          <a:prstGeom prst="bentConnector2">
            <a:avLst/>
          </a:prstGeom>
          <a:noFill/>
          <a:ln w="28575">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2" name="TextBox 1"/>
          <p:cNvSpPr txBox="1"/>
          <p:nvPr/>
        </p:nvSpPr>
        <p:spPr>
          <a:xfrm>
            <a:off x="443302" y="4932402"/>
            <a:ext cx="2884098" cy="369332"/>
          </a:xfrm>
          <a:prstGeom prst="rect">
            <a:avLst/>
          </a:prstGeom>
          <a:noFill/>
        </p:spPr>
        <p:txBody>
          <a:bodyPr wrap="none" rtlCol="0">
            <a:spAutoFit/>
          </a:bodyPr>
          <a:lstStyle/>
          <a:p>
            <a:r>
              <a:rPr lang="en-US" dirty="0">
                <a:solidFill>
                  <a:srgbClr val="FF0000"/>
                </a:solidFill>
              </a:rPr>
              <a:t>Where are page tables kept?</a:t>
            </a:r>
          </a:p>
        </p:txBody>
      </p:sp>
      <p:sp>
        <p:nvSpPr>
          <p:cNvPr id="3" name="TextBox 2"/>
          <p:cNvSpPr txBox="1"/>
          <p:nvPr/>
        </p:nvSpPr>
        <p:spPr>
          <a:xfrm>
            <a:off x="381000" y="5702300"/>
            <a:ext cx="5016029" cy="646331"/>
          </a:xfrm>
          <a:prstGeom prst="rect">
            <a:avLst/>
          </a:prstGeom>
          <a:noFill/>
        </p:spPr>
        <p:txBody>
          <a:bodyPr wrap="none" rtlCol="0">
            <a:spAutoFit/>
          </a:bodyPr>
          <a:lstStyle/>
          <a:p>
            <a:r>
              <a:rPr lang="en-US" dirty="0"/>
              <a:t>Locate pages in main memory by using a page table</a:t>
            </a:r>
          </a:p>
          <a:p>
            <a:r>
              <a:rPr lang="en-US" dirty="0"/>
              <a:t>that indexes the memory</a:t>
            </a:r>
          </a:p>
        </p:txBody>
      </p:sp>
      <p:sp>
        <p:nvSpPr>
          <p:cNvPr id="4" name="Rectangle 3"/>
          <p:cNvSpPr/>
          <p:nvPr/>
        </p:nvSpPr>
        <p:spPr>
          <a:xfrm>
            <a:off x="3822700" y="4093647"/>
            <a:ext cx="1711113" cy="646331"/>
          </a:xfrm>
          <a:prstGeom prst="rect">
            <a:avLst/>
          </a:prstGeom>
        </p:spPr>
        <p:txBody>
          <a:bodyPr wrap="none">
            <a:spAutoFit/>
          </a:bodyPr>
          <a:lstStyle/>
          <a:p>
            <a:r>
              <a:rPr lang="en-US" b="1" dirty="0">
                <a:latin typeface="Arial" charset="0"/>
              </a:rPr>
              <a:t>Physical</a:t>
            </a:r>
          </a:p>
          <a:p>
            <a:r>
              <a:rPr lang="en-US" b="1" dirty="0">
                <a:latin typeface="Arial" charset="0"/>
              </a:rPr>
              <a:t> Page number</a:t>
            </a:r>
          </a:p>
        </p:txBody>
      </p:sp>
      <p:sp>
        <p:nvSpPr>
          <p:cNvPr id="5" name="Rectangle 4"/>
          <p:cNvSpPr/>
          <p:nvPr/>
        </p:nvSpPr>
        <p:spPr>
          <a:xfrm>
            <a:off x="456138" y="5301734"/>
            <a:ext cx="3778799" cy="369332"/>
          </a:xfrm>
          <a:prstGeom prst="rect">
            <a:avLst/>
          </a:prstGeom>
        </p:spPr>
        <p:txBody>
          <a:bodyPr wrap="none">
            <a:spAutoFit/>
          </a:bodyPr>
          <a:lstStyle/>
          <a:p>
            <a:r>
              <a:rPr lang="en-US" dirty="0">
                <a:solidFill>
                  <a:srgbClr val="FF0000"/>
                </a:solidFill>
              </a:rPr>
              <a:t>Kept in main memory, managed by OS</a:t>
            </a:r>
          </a:p>
        </p:txBody>
      </p:sp>
      <p:sp>
        <p:nvSpPr>
          <p:cNvPr id="15" name="Line 5"/>
          <p:cNvSpPr>
            <a:spLocks noChangeShapeType="1"/>
          </p:cNvSpPr>
          <p:nvPr/>
        </p:nvSpPr>
        <p:spPr bwMode="auto">
          <a:xfrm>
            <a:off x="349250" y="852488"/>
            <a:ext cx="9779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Line 6"/>
          <p:cNvSpPr>
            <a:spLocks noChangeShapeType="1"/>
          </p:cNvSpPr>
          <p:nvPr/>
        </p:nvSpPr>
        <p:spPr bwMode="auto">
          <a:xfrm>
            <a:off x="1339850" y="852488"/>
            <a:ext cx="0" cy="968375"/>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7" name="Line 7"/>
          <p:cNvSpPr>
            <a:spLocks noChangeShapeType="1"/>
          </p:cNvSpPr>
          <p:nvPr/>
        </p:nvSpPr>
        <p:spPr bwMode="auto">
          <a:xfrm flipH="1">
            <a:off x="298450" y="1830388"/>
            <a:ext cx="10541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8" name="Rectangle 8"/>
          <p:cNvSpPr>
            <a:spLocks noChangeArrowheads="1"/>
          </p:cNvSpPr>
          <p:nvPr/>
        </p:nvSpPr>
        <p:spPr bwMode="auto">
          <a:xfrm>
            <a:off x="527050" y="1214438"/>
            <a:ext cx="609600" cy="284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3500" tIns="25400" rIns="63500" bIns="25400">
            <a:spAutoFit/>
          </a:bodyPr>
          <a:lstStyle/>
          <a:p>
            <a:pPr algn="l">
              <a:lnSpc>
                <a:spcPct val="85000"/>
              </a:lnSpc>
            </a:pPr>
            <a:r>
              <a:rPr lang="en-US" sz="1800" b="1">
                <a:latin typeface="Arial" charset="0"/>
              </a:rPr>
              <a:t>CPU</a:t>
            </a:r>
          </a:p>
        </p:txBody>
      </p:sp>
      <p:sp>
        <p:nvSpPr>
          <p:cNvPr id="20" name="Line 18"/>
          <p:cNvSpPr>
            <a:spLocks noChangeShapeType="1"/>
          </p:cNvSpPr>
          <p:nvPr/>
        </p:nvSpPr>
        <p:spPr bwMode="auto">
          <a:xfrm flipH="1" flipV="1">
            <a:off x="1371600" y="1214438"/>
            <a:ext cx="83185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 name="Line 19"/>
          <p:cNvSpPr>
            <a:spLocks noChangeShapeType="1"/>
          </p:cNvSpPr>
          <p:nvPr/>
        </p:nvSpPr>
        <p:spPr bwMode="auto">
          <a:xfrm flipH="1">
            <a:off x="2178050" y="1241423"/>
            <a:ext cx="0" cy="539751"/>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Rectangle 25"/>
          <p:cNvSpPr>
            <a:spLocks noChangeArrowheads="1"/>
          </p:cNvSpPr>
          <p:nvPr/>
        </p:nvSpPr>
        <p:spPr bwMode="auto">
          <a:xfrm>
            <a:off x="2324100" y="1247776"/>
            <a:ext cx="444500" cy="284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3500" tIns="25400" rIns="63500" bIns="25400">
            <a:spAutoFit/>
          </a:bodyPr>
          <a:lstStyle/>
          <a:p>
            <a:pPr algn="l">
              <a:lnSpc>
                <a:spcPct val="85000"/>
              </a:lnSpc>
            </a:pPr>
            <a:r>
              <a:rPr lang="en-US" sz="1800" b="1" dirty="0">
                <a:latin typeface="Arial" charset="0"/>
              </a:rPr>
              <a:t>VA</a:t>
            </a:r>
          </a:p>
        </p:txBody>
      </p:sp>
      <p:sp>
        <p:nvSpPr>
          <p:cNvPr id="23" name="Line 30"/>
          <p:cNvSpPr>
            <a:spLocks noChangeShapeType="1"/>
          </p:cNvSpPr>
          <p:nvPr/>
        </p:nvSpPr>
        <p:spPr bwMode="auto">
          <a:xfrm>
            <a:off x="323850" y="850900"/>
            <a:ext cx="0" cy="968375"/>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221918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0"/>
            <a:ext cx="9144000" cy="622300"/>
          </a:xfrm>
        </p:spPr>
        <p:txBody>
          <a:bodyPr>
            <a:normAutofit/>
          </a:bodyPr>
          <a:lstStyle/>
          <a:p>
            <a:pPr eaLnBrk="1" hangingPunct="1"/>
            <a:r>
              <a:rPr lang="en-US" sz="3200" dirty="0"/>
              <a:t>Page Fault</a:t>
            </a:r>
            <a:endParaRPr lang="en-US" sz="1800" dirty="0"/>
          </a:p>
        </p:txBody>
      </p:sp>
      <p:sp>
        <p:nvSpPr>
          <p:cNvPr id="12291" name="Rectangle 3"/>
          <p:cNvSpPr>
            <a:spLocks noGrp="1" noChangeArrowheads="1"/>
          </p:cNvSpPr>
          <p:nvPr>
            <p:ph idx="1"/>
          </p:nvPr>
        </p:nvSpPr>
        <p:spPr>
          <a:xfrm>
            <a:off x="609600" y="727075"/>
            <a:ext cx="8001000" cy="1828800"/>
          </a:xfrm>
        </p:spPr>
        <p:txBody>
          <a:bodyPr>
            <a:normAutofit/>
          </a:bodyPr>
          <a:lstStyle/>
          <a:p>
            <a:pPr marL="285750" indent="-285750" eaLnBrk="1" hangingPunct="1"/>
            <a:r>
              <a:rPr lang="en-US" sz="2400" dirty="0">
                <a:latin typeface="+mj-lt"/>
              </a:rPr>
              <a:t>If the valid bit of the page table is zero, this means that the page is </a:t>
            </a:r>
            <a:r>
              <a:rPr lang="en-US" sz="2400" b="1" dirty="0">
                <a:latin typeface="+mj-lt"/>
              </a:rPr>
              <a:t>not in main memory</a:t>
            </a:r>
            <a:r>
              <a:rPr lang="en-US" sz="2400" dirty="0">
                <a:latin typeface="+mj-lt"/>
              </a:rPr>
              <a:t>.</a:t>
            </a:r>
          </a:p>
          <a:p>
            <a:pPr marL="285750" indent="-285750" eaLnBrk="1" hangingPunct="1"/>
            <a:r>
              <a:rPr lang="en-US" sz="2400" dirty="0">
                <a:latin typeface="+mj-lt"/>
              </a:rPr>
              <a:t>In this case of a reference to an invalid page, then a </a:t>
            </a:r>
            <a:r>
              <a:rPr lang="en-US" sz="2400" dirty="0">
                <a:solidFill>
                  <a:srgbClr val="FF0000"/>
                </a:solidFill>
                <a:latin typeface="+mj-lt"/>
              </a:rPr>
              <a:t>page fault </a:t>
            </a:r>
            <a:r>
              <a:rPr lang="en-US" sz="2400" dirty="0">
                <a:latin typeface="+mj-lt"/>
              </a:rPr>
              <a:t>occurs, and the missing page is read in from disk.</a:t>
            </a:r>
          </a:p>
        </p:txBody>
      </p:sp>
      <p:sp>
        <p:nvSpPr>
          <p:cNvPr id="12298" name="Rectangle 12"/>
          <p:cNvSpPr>
            <a:spLocks noChangeArrowheads="1"/>
          </p:cNvSpPr>
          <p:nvPr/>
        </p:nvSpPr>
        <p:spPr bwMode="auto">
          <a:xfrm>
            <a:off x="2819400" y="3429000"/>
            <a:ext cx="1524000" cy="20161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299" name="Rectangle 13"/>
          <p:cNvSpPr>
            <a:spLocks noChangeArrowheads="1"/>
          </p:cNvSpPr>
          <p:nvPr/>
        </p:nvSpPr>
        <p:spPr bwMode="auto">
          <a:xfrm>
            <a:off x="5581650" y="3214688"/>
            <a:ext cx="1657350" cy="18256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00" name="Rectangle 15"/>
          <p:cNvSpPr>
            <a:spLocks noChangeArrowheads="1"/>
          </p:cNvSpPr>
          <p:nvPr/>
        </p:nvSpPr>
        <p:spPr bwMode="auto">
          <a:xfrm>
            <a:off x="1905000" y="2971800"/>
            <a:ext cx="762000" cy="18256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tr-TR"/>
          </a:p>
        </p:txBody>
      </p:sp>
      <p:sp>
        <p:nvSpPr>
          <p:cNvPr id="12304" name="Rectangle 19"/>
          <p:cNvSpPr>
            <a:spLocks noChangeArrowheads="1"/>
          </p:cNvSpPr>
          <p:nvPr/>
        </p:nvSpPr>
        <p:spPr bwMode="auto">
          <a:xfrm>
            <a:off x="2819400" y="3636963"/>
            <a:ext cx="1524000" cy="20161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05" name="Rectangle 20"/>
          <p:cNvSpPr>
            <a:spLocks noChangeArrowheads="1"/>
          </p:cNvSpPr>
          <p:nvPr/>
        </p:nvSpPr>
        <p:spPr bwMode="auto">
          <a:xfrm>
            <a:off x="2819400" y="3836988"/>
            <a:ext cx="1524000" cy="20161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06" name="Rectangle 21"/>
          <p:cNvSpPr>
            <a:spLocks noChangeArrowheads="1"/>
          </p:cNvSpPr>
          <p:nvPr/>
        </p:nvSpPr>
        <p:spPr bwMode="auto">
          <a:xfrm>
            <a:off x="2819400" y="4038600"/>
            <a:ext cx="1524000" cy="20161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07" name="Rectangle 22"/>
          <p:cNvSpPr>
            <a:spLocks noChangeArrowheads="1"/>
          </p:cNvSpPr>
          <p:nvPr/>
        </p:nvSpPr>
        <p:spPr bwMode="auto">
          <a:xfrm>
            <a:off x="2819400" y="4238625"/>
            <a:ext cx="1524000" cy="20161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09" name="Rectangle 24"/>
          <p:cNvSpPr>
            <a:spLocks noChangeArrowheads="1"/>
          </p:cNvSpPr>
          <p:nvPr/>
        </p:nvSpPr>
        <p:spPr bwMode="auto">
          <a:xfrm>
            <a:off x="2819400" y="4632325"/>
            <a:ext cx="1524000" cy="20161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10" name="Rectangle 25"/>
          <p:cNvSpPr>
            <a:spLocks noChangeArrowheads="1"/>
          </p:cNvSpPr>
          <p:nvPr/>
        </p:nvSpPr>
        <p:spPr bwMode="auto">
          <a:xfrm>
            <a:off x="2819400" y="4841875"/>
            <a:ext cx="1524000" cy="20161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12" name="Rectangle 27"/>
          <p:cNvSpPr>
            <a:spLocks noChangeArrowheads="1"/>
          </p:cNvSpPr>
          <p:nvPr/>
        </p:nvSpPr>
        <p:spPr bwMode="auto">
          <a:xfrm>
            <a:off x="2819400" y="5243513"/>
            <a:ext cx="1524000" cy="20161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13" name="Rectangle 28"/>
          <p:cNvSpPr>
            <a:spLocks noChangeArrowheads="1"/>
          </p:cNvSpPr>
          <p:nvPr/>
        </p:nvSpPr>
        <p:spPr bwMode="auto">
          <a:xfrm>
            <a:off x="2819400" y="5451475"/>
            <a:ext cx="1524000" cy="20161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15" name="Rectangle 30"/>
          <p:cNvSpPr>
            <a:spLocks noChangeArrowheads="1"/>
          </p:cNvSpPr>
          <p:nvPr/>
        </p:nvSpPr>
        <p:spPr bwMode="auto">
          <a:xfrm>
            <a:off x="2819400" y="5853113"/>
            <a:ext cx="1524000" cy="20161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16" name="Rectangle 31"/>
          <p:cNvSpPr>
            <a:spLocks noChangeArrowheads="1"/>
          </p:cNvSpPr>
          <p:nvPr/>
        </p:nvSpPr>
        <p:spPr bwMode="auto">
          <a:xfrm>
            <a:off x="5581650" y="3398838"/>
            <a:ext cx="1657350" cy="18256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17" name="Rectangle 32"/>
          <p:cNvSpPr>
            <a:spLocks noChangeArrowheads="1"/>
          </p:cNvSpPr>
          <p:nvPr/>
        </p:nvSpPr>
        <p:spPr bwMode="auto">
          <a:xfrm>
            <a:off x="5581650" y="3581400"/>
            <a:ext cx="1657350" cy="18256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18" name="Rectangle 33"/>
          <p:cNvSpPr>
            <a:spLocks noChangeArrowheads="1"/>
          </p:cNvSpPr>
          <p:nvPr/>
        </p:nvSpPr>
        <p:spPr bwMode="auto">
          <a:xfrm>
            <a:off x="5581650" y="3765550"/>
            <a:ext cx="1657350" cy="18256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19" name="Rectangle 34"/>
          <p:cNvSpPr>
            <a:spLocks noChangeArrowheads="1"/>
          </p:cNvSpPr>
          <p:nvPr/>
        </p:nvSpPr>
        <p:spPr bwMode="auto">
          <a:xfrm>
            <a:off x="5576888" y="3948113"/>
            <a:ext cx="1657350" cy="18256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20" name="Rectangle 35"/>
          <p:cNvSpPr>
            <a:spLocks noChangeArrowheads="1"/>
          </p:cNvSpPr>
          <p:nvPr/>
        </p:nvSpPr>
        <p:spPr bwMode="auto">
          <a:xfrm>
            <a:off x="5576888" y="4129088"/>
            <a:ext cx="1657350" cy="18256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21" name="Rectangle 36"/>
          <p:cNvSpPr>
            <a:spLocks noChangeArrowheads="1"/>
          </p:cNvSpPr>
          <p:nvPr/>
        </p:nvSpPr>
        <p:spPr bwMode="auto">
          <a:xfrm>
            <a:off x="5581650" y="4313238"/>
            <a:ext cx="1657350" cy="18256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22" name="Rectangle 37"/>
          <p:cNvSpPr>
            <a:spLocks noChangeArrowheads="1"/>
          </p:cNvSpPr>
          <p:nvPr/>
        </p:nvSpPr>
        <p:spPr bwMode="auto">
          <a:xfrm>
            <a:off x="5581650" y="4495800"/>
            <a:ext cx="1657350" cy="18256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23" name="Rectangle 38"/>
          <p:cNvSpPr>
            <a:spLocks noChangeArrowheads="1"/>
          </p:cNvSpPr>
          <p:nvPr/>
        </p:nvSpPr>
        <p:spPr bwMode="auto">
          <a:xfrm>
            <a:off x="5581650" y="4679950"/>
            <a:ext cx="1657350" cy="18256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324" name="Line 39"/>
          <p:cNvSpPr>
            <a:spLocks noChangeShapeType="1"/>
          </p:cNvSpPr>
          <p:nvPr/>
        </p:nvSpPr>
        <p:spPr bwMode="auto">
          <a:xfrm>
            <a:off x="3048000" y="3443288"/>
            <a:ext cx="0" cy="2614612"/>
          </a:xfrm>
          <a:prstGeom prst="line">
            <a:avLst/>
          </a:prstGeom>
          <a:noFill/>
          <a:ln w="19050">
            <a:solidFill>
              <a:schemeClr val="tx1"/>
            </a:solidFill>
            <a:round/>
            <a:headEnd/>
            <a:tailEnd type="non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25" name="Text Box 40"/>
          <p:cNvSpPr txBox="1">
            <a:spLocks noChangeArrowheads="1"/>
          </p:cNvSpPr>
          <p:nvPr/>
        </p:nvSpPr>
        <p:spPr bwMode="auto">
          <a:xfrm>
            <a:off x="2805113" y="3619500"/>
            <a:ext cx="533400" cy="246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gn="l">
              <a:lnSpc>
                <a:spcPct val="85000"/>
              </a:lnSpc>
              <a:spcBef>
                <a:spcPct val="25000"/>
              </a:spcBef>
            </a:pPr>
            <a:r>
              <a:rPr lang="en-US"/>
              <a:t>1</a:t>
            </a:r>
          </a:p>
          <a:p>
            <a:pPr algn="l">
              <a:lnSpc>
                <a:spcPct val="85000"/>
              </a:lnSpc>
              <a:spcBef>
                <a:spcPct val="25000"/>
              </a:spcBef>
            </a:pPr>
            <a:r>
              <a:rPr lang="en-US"/>
              <a:t>1</a:t>
            </a:r>
          </a:p>
          <a:p>
            <a:pPr algn="l">
              <a:lnSpc>
                <a:spcPct val="85000"/>
              </a:lnSpc>
              <a:spcBef>
                <a:spcPct val="25000"/>
              </a:spcBef>
            </a:pPr>
            <a:r>
              <a:rPr lang="en-US"/>
              <a:t>1</a:t>
            </a:r>
          </a:p>
          <a:p>
            <a:pPr algn="l">
              <a:lnSpc>
                <a:spcPct val="85000"/>
              </a:lnSpc>
              <a:spcBef>
                <a:spcPct val="25000"/>
              </a:spcBef>
            </a:pPr>
            <a:r>
              <a:rPr lang="en-US"/>
              <a:t>1</a:t>
            </a:r>
          </a:p>
          <a:p>
            <a:pPr algn="l">
              <a:lnSpc>
                <a:spcPct val="85000"/>
              </a:lnSpc>
              <a:spcBef>
                <a:spcPct val="25000"/>
              </a:spcBef>
            </a:pPr>
            <a:r>
              <a:rPr lang="en-US"/>
              <a:t>0</a:t>
            </a:r>
          </a:p>
          <a:p>
            <a:pPr algn="l">
              <a:lnSpc>
                <a:spcPct val="85000"/>
              </a:lnSpc>
              <a:spcBef>
                <a:spcPct val="25000"/>
              </a:spcBef>
            </a:pPr>
            <a:r>
              <a:rPr lang="en-US"/>
              <a:t>1</a:t>
            </a:r>
          </a:p>
          <a:p>
            <a:pPr algn="l">
              <a:lnSpc>
                <a:spcPct val="85000"/>
              </a:lnSpc>
              <a:spcBef>
                <a:spcPct val="25000"/>
              </a:spcBef>
            </a:pPr>
            <a:r>
              <a:rPr lang="en-US"/>
              <a:t>1</a:t>
            </a:r>
          </a:p>
          <a:p>
            <a:pPr algn="l">
              <a:lnSpc>
                <a:spcPct val="85000"/>
              </a:lnSpc>
              <a:spcBef>
                <a:spcPct val="25000"/>
              </a:spcBef>
            </a:pPr>
            <a:r>
              <a:rPr lang="en-US"/>
              <a:t>0</a:t>
            </a:r>
          </a:p>
          <a:p>
            <a:pPr algn="l">
              <a:lnSpc>
                <a:spcPct val="85000"/>
              </a:lnSpc>
              <a:spcBef>
                <a:spcPct val="25000"/>
              </a:spcBef>
            </a:pPr>
            <a:r>
              <a:rPr lang="en-US"/>
              <a:t>1</a:t>
            </a:r>
          </a:p>
          <a:p>
            <a:pPr algn="l">
              <a:lnSpc>
                <a:spcPct val="85000"/>
              </a:lnSpc>
              <a:spcBef>
                <a:spcPct val="25000"/>
              </a:spcBef>
            </a:pPr>
            <a:r>
              <a:rPr lang="en-US"/>
              <a:t>1</a:t>
            </a:r>
          </a:p>
          <a:p>
            <a:pPr algn="l">
              <a:lnSpc>
                <a:spcPct val="85000"/>
              </a:lnSpc>
              <a:spcBef>
                <a:spcPct val="25000"/>
              </a:spcBef>
            </a:pPr>
            <a:r>
              <a:rPr lang="en-US"/>
              <a:t>0</a:t>
            </a:r>
          </a:p>
          <a:p>
            <a:pPr algn="l">
              <a:lnSpc>
                <a:spcPct val="85000"/>
              </a:lnSpc>
              <a:spcBef>
                <a:spcPct val="25000"/>
              </a:spcBef>
            </a:pPr>
            <a:r>
              <a:rPr lang="en-US"/>
              <a:t>1</a:t>
            </a:r>
          </a:p>
        </p:txBody>
      </p:sp>
      <p:sp>
        <p:nvSpPr>
          <p:cNvPr id="12326" name="Line 41"/>
          <p:cNvSpPr>
            <a:spLocks noChangeShapeType="1"/>
          </p:cNvSpPr>
          <p:nvPr/>
        </p:nvSpPr>
        <p:spPr bwMode="auto">
          <a:xfrm>
            <a:off x="2271713" y="3152775"/>
            <a:ext cx="0" cy="1600200"/>
          </a:xfrm>
          <a:prstGeom prst="line">
            <a:avLst/>
          </a:prstGeom>
          <a:noFill/>
          <a:ln w="19050">
            <a:solidFill>
              <a:schemeClr val="tx1"/>
            </a:solidFill>
            <a:round/>
            <a:headEnd/>
            <a:tailEnd type="non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27" name="Line 42"/>
          <p:cNvSpPr>
            <a:spLocks noChangeShapeType="1"/>
          </p:cNvSpPr>
          <p:nvPr/>
        </p:nvSpPr>
        <p:spPr bwMode="auto">
          <a:xfrm>
            <a:off x="2271713" y="4752975"/>
            <a:ext cx="533400" cy="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28" name="Oval 43"/>
          <p:cNvSpPr>
            <a:spLocks noChangeArrowheads="1"/>
          </p:cNvSpPr>
          <p:nvPr/>
        </p:nvSpPr>
        <p:spPr bwMode="auto">
          <a:xfrm>
            <a:off x="3602038" y="3705225"/>
            <a:ext cx="55562" cy="55563"/>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29" name="Oval 44"/>
          <p:cNvSpPr>
            <a:spLocks noChangeArrowheads="1"/>
          </p:cNvSpPr>
          <p:nvPr/>
        </p:nvSpPr>
        <p:spPr bwMode="auto">
          <a:xfrm>
            <a:off x="3595688" y="3906838"/>
            <a:ext cx="55562" cy="55562"/>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30" name="Oval 45"/>
          <p:cNvSpPr>
            <a:spLocks noChangeArrowheads="1"/>
          </p:cNvSpPr>
          <p:nvPr/>
        </p:nvSpPr>
        <p:spPr bwMode="auto">
          <a:xfrm>
            <a:off x="3587750" y="4106863"/>
            <a:ext cx="55563" cy="55562"/>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31" name="Oval 46"/>
          <p:cNvSpPr>
            <a:spLocks noChangeArrowheads="1"/>
          </p:cNvSpPr>
          <p:nvPr/>
        </p:nvSpPr>
        <p:spPr bwMode="auto">
          <a:xfrm>
            <a:off x="3595688" y="4316413"/>
            <a:ext cx="55562" cy="55562"/>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32" name="Oval 47"/>
          <p:cNvSpPr>
            <a:spLocks noChangeArrowheads="1"/>
          </p:cNvSpPr>
          <p:nvPr/>
        </p:nvSpPr>
        <p:spPr bwMode="auto">
          <a:xfrm>
            <a:off x="3595688" y="4516438"/>
            <a:ext cx="55562" cy="55562"/>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33" name="Oval 48"/>
          <p:cNvSpPr>
            <a:spLocks noChangeArrowheads="1"/>
          </p:cNvSpPr>
          <p:nvPr/>
        </p:nvSpPr>
        <p:spPr bwMode="auto">
          <a:xfrm>
            <a:off x="3595688" y="4745038"/>
            <a:ext cx="55562" cy="55562"/>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34" name="Oval 49"/>
          <p:cNvSpPr>
            <a:spLocks noChangeArrowheads="1"/>
          </p:cNvSpPr>
          <p:nvPr/>
        </p:nvSpPr>
        <p:spPr bwMode="auto">
          <a:xfrm>
            <a:off x="3595688" y="4905375"/>
            <a:ext cx="55562" cy="55563"/>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35" name="Oval 50"/>
          <p:cNvSpPr>
            <a:spLocks noChangeArrowheads="1"/>
          </p:cNvSpPr>
          <p:nvPr/>
        </p:nvSpPr>
        <p:spPr bwMode="auto">
          <a:xfrm>
            <a:off x="3595688" y="5111750"/>
            <a:ext cx="55562" cy="55563"/>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36" name="Oval 51"/>
          <p:cNvSpPr>
            <a:spLocks noChangeArrowheads="1"/>
          </p:cNvSpPr>
          <p:nvPr/>
        </p:nvSpPr>
        <p:spPr bwMode="auto">
          <a:xfrm>
            <a:off x="3595688" y="5319713"/>
            <a:ext cx="55562" cy="55562"/>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37" name="Oval 52"/>
          <p:cNvSpPr>
            <a:spLocks noChangeArrowheads="1"/>
          </p:cNvSpPr>
          <p:nvPr/>
        </p:nvSpPr>
        <p:spPr bwMode="auto">
          <a:xfrm>
            <a:off x="3602038" y="5521325"/>
            <a:ext cx="55562" cy="55563"/>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38" name="Oval 53"/>
          <p:cNvSpPr>
            <a:spLocks noChangeArrowheads="1"/>
          </p:cNvSpPr>
          <p:nvPr/>
        </p:nvSpPr>
        <p:spPr bwMode="auto">
          <a:xfrm>
            <a:off x="3602038" y="5715000"/>
            <a:ext cx="55562" cy="55563"/>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39" name="Oval 54"/>
          <p:cNvSpPr>
            <a:spLocks noChangeArrowheads="1"/>
          </p:cNvSpPr>
          <p:nvPr/>
        </p:nvSpPr>
        <p:spPr bwMode="auto">
          <a:xfrm>
            <a:off x="3602038" y="5929313"/>
            <a:ext cx="55562" cy="55562"/>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2340" name="Line 55"/>
          <p:cNvSpPr>
            <a:spLocks noChangeShapeType="1"/>
          </p:cNvSpPr>
          <p:nvPr/>
        </p:nvSpPr>
        <p:spPr bwMode="auto">
          <a:xfrm>
            <a:off x="3657600" y="3733800"/>
            <a:ext cx="1905000" cy="3810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41" name="Line 56"/>
          <p:cNvSpPr>
            <a:spLocks noChangeShapeType="1"/>
          </p:cNvSpPr>
          <p:nvPr/>
        </p:nvSpPr>
        <p:spPr bwMode="auto">
          <a:xfrm flipV="1">
            <a:off x="3581400" y="3581400"/>
            <a:ext cx="1981200" cy="3810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42" name="Line 57"/>
          <p:cNvSpPr>
            <a:spLocks noChangeShapeType="1"/>
          </p:cNvSpPr>
          <p:nvPr/>
        </p:nvSpPr>
        <p:spPr bwMode="auto">
          <a:xfrm>
            <a:off x="3581400" y="4114800"/>
            <a:ext cx="1981200" cy="2286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43" name="Line 58"/>
          <p:cNvSpPr>
            <a:spLocks noChangeShapeType="1"/>
          </p:cNvSpPr>
          <p:nvPr/>
        </p:nvSpPr>
        <p:spPr bwMode="auto">
          <a:xfrm>
            <a:off x="3581400" y="4343400"/>
            <a:ext cx="1981200" cy="1524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45" name="Line 61"/>
          <p:cNvSpPr>
            <a:spLocks noChangeShapeType="1"/>
          </p:cNvSpPr>
          <p:nvPr/>
        </p:nvSpPr>
        <p:spPr bwMode="auto">
          <a:xfrm flipV="1">
            <a:off x="3581400" y="3762375"/>
            <a:ext cx="1981200" cy="9906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46" name="Line 62"/>
          <p:cNvSpPr>
            <a:spLocks noChangeShapeType="1"/>
          </p:cNvSpPr>
          <p:nvPr/>
        </p:nvSpPr>
        <p:spPr bwMode="auto">
          <a:xfrm flipV="1">
            <a:off x="3581400" y="4695825"/>
            <a:ext cx="1981200" cy="2286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48" name="Line 65"/>
          <p:cNvSpPr>
            <a:spLocks noChangeShapeType="1"/>
          </p:cNvSpPr>
          <p:nvPr/>
        </p:nvSpPr>
        <p:spPr bwMode="auto">
          <a:xfrm flipV="1">
            <a:off x="3581400" y="3228975"/>
            <a:ext cx="1981200" cy="21336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49" name="Line 66"/>
          <p:cNvSpPr>
            <a:spLocks noChangeShapeType="1"/>
          </p:cNvSpPr>
          <p:nvPr/>
        </p:nvSpPr>
        <p:spPr bwMode="auto">
          <a:xfrm flipV="1">
            <a:off x="3643313" y="3948113"/>
            <a:ext cx="1905000" cy="16002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51" name="Line 68"/>
          <p:cNvSpPr>
            <a:spLocks noChangeShapeType="1"/>
          </p:cNvSpPr>
          <p:nvPr/>
        </p:nvSpPr>
        <p:spPr bwMode="auto">
          <a:xfrm flipV="1">
            <a:off x="3657600" y="3429000"/>
            <a:ext cx="1905000" cy="25146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52" name="Text Box 69"/>
          <p:cNvSpPr txBox="1">
            <a:spLocks noChangeArrowheads="1"/>
          </p:cNvSpPr>
          <p:nvPr/>
        </p:nvSpPr>
        <p:spPr bwMode="auto">
          <a:xfrm>
            <a:off x="742950" y="2644917"/>
            <a:ext cx="2324100" cy="280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wrap="square">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5000"/>
              </a:lnSpc>
              <a:spcBef>
                <a:spcPct val="20000"/>
              </a:spcBef>
            </a:pPr>
            <a:r>
              <a:rPr lang="en-US" sz="1400" b="1" dirty="0"/>
              <a:t>Virtual page number</a:t>
            </a:r>
          </a:p>
        </p:txBody>
      </p:sp>
      <p:sp>
        <p:nvSpPr>
          <p:cNvPr id="12353" name="Text Box 70"/>
          <p:cNvSpPr txBox="1">
            <a:spLocks noChangeArrowheads="1"/>
          </p:cNvSpPr>
          <p:nvPr/>
        </p:nvSpPr>
        <p:spPr bwMode="auto">
          <a:xfrm>
            <a:off x="2895600" y="2819400"/>
            <a:ext cx="1676400"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5000"/>
              </a:lnSpc>
              <a:spcBef>
                <a:spcPct val="20000"/>
              </a:spcBef>
            </a:pPr>
            <a:r>
              <a:rPr lang="en-US" sz="1400" b="1"/>
              <a:t>Page table</a:t>
            </a:r>
          </a:p>
        </p:txBody>
      </p:sp>
      <p:sp>
        <p:nvSpPr>
          <p:cNvPr id="12354" name="Text Box 71"/>
          <p:cNvSpPr txBox="1">
            <a:spLocks noChangeArrowheads="1"/>
          </p:cNvSpPr>
          <p:nvPr/>
        </p:nvSpPr>
        <p:spPr bwMode="auto">
          <a:xfrm>
            <a:off x="3214688" y="3029863"/>
            <a:ext cx="2619375"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wrap="square">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0000"/>
              </a:lnSpc>
              <a:spcBef>
                <a:spcPct val="20000"/>
              </a:spcBef>
            </a:pPr>
            <a:r>
              <a:rPr lang="en-US" dirty="0"/>
              <a:t>Physical page or</a:t>
            </a:r>
          </a:p>
          <a:p>
            <a:pPr>
              <a:lnSpc>
                <a:spcPct val="80000"/>
              </a:lnSpc>
              <a:spcBef>
                <a:spcPct val="20000"/>
              </a:spcBef>
            </a:pPr>
            <a:r>
              <a:rPr lang="en-US" dirty="0"/>
              <a:t>disk address</a:t>
            </a:r>
          </a:p>
        </p:txBody>
      </p:sp>
      <p:sp>
        <p:nvSpPr>
          <p:cNvPr id="12355" name="Text Box 72"/>
          <p:cNvSpPr txBox="1">
            <a:spLocks noChangeArrowheads="1"/>
          </p:cNvSpPr>
          <p:nvPr/>
        </p:nvSpPr>
        <p:spPr bwMode="auto">
          <a:xfrm>
            <a:off x="2605088" y="3186113"/>
            <a:ext cx="609600"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spcBef>
                <a:spcPct val="50000"/>
              </a:spcBef>
            </a:pPr>
            <a:r>
              <a:rPr lang="en-US"/>
              <a:t>Valid</a:t>
            </a:r>
          </a:p>
        </p:txBody>
      </p:sp>
      <p:sp>
        <p:nvSpPr>
          <p:cNvPr id="12356" name="Text Box 73"/>
          <p:cNvSpPr txBox="1">
            <a:spLocks noChangeArrowheads="1"/>
          </p:cNvSpPr>
          <p:nvPr/>
        </p:nvSpPr>
        <p:spPr bwMode="auto">
          <a:xfrm>
            <a:off x="5438775" y="2909888"/>
            <a:ext cx="1828800"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5000"/>
              </a:lnSpc>
              <a:spcBef>
                <a:spcPct val="20000"/>
              </a:spcBef>
            </a:pPr>
            <a:r>
              <a:rPr lang="en-US" sz="1400" b="1"/>
              <a:t>Physical memory</a:t>
            </a:r>
          </a:p>
        </p:txBody>
      </p:sp>
      <p:grpSp>
        <p:nvGrpSpPr>
          <p:cNvPr id="2" name="Group 1"/>
          <p:cNvGrpSpPr/>
          <p:nvPr/>
        </p:nvGrpSpPr>
        <p:grpSpPr>
          <a:xfrm>
            <a:off x="3040062" y="4448866"/>
            <a:ext cx="4194176" cy="2219678"/>
            <a:chOff x="3044824" y="4409722"/>
            <a:chExt cx="4194176" cy="2219678"/>
          </a:xfrm>
        </p:grpSpPr>
        <p:sp>
          <p:nvSpPr>
            <p:cNvPr id="12292" name="Oval 6"/>
            <p:cNvSpPr>
              <a:spLocks noChangeArrowheads="1"/>
            </p:cNvSpPr>
            <p:nvPr/>
          </p:nvSpPr>
          <p:spPr bwMode="auto">
            <a:xfrm>
              <a:off x="5334000" y="6324600"/>
              <a:ext cx="1905000" cy="304800"/>
            </a:xfrm>
            <a:prstGeom prst="ellipse">
              <a:avLst/>
            </a:prstGeom>
            <a:noFill/>
            <a:ln w="19050">
              <a:solidFill>
                <a:schemeClr val="tx1"/>
              </a:solidFill>
              <a:round/>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2293" name="Oval 5"/>
            <p:cNvSpPr>
              <a:spLocks noChangeArrowheads="1"/>
            </p:cNvSpPr>
            <p:nvPr/>
          </p:nvSpPr>
          <p:spPr bwMode="auto">
            <a:xfrm>
              <a:off x="5334000" y="5367338"/>
              <a:ext cx="1905000" cy="304800"/>
            </a:xfrm>
            <a:prstGeom prst="ellipse">
              <a:avLst/>
            </a:prstGeom>
            <a:noFill/>
            <a:ln w="19050">
              <a:solidFill>
                <a:schemeClr val="tx1"/>
              </a:solidFill>
              <a:round/>
              <a:headEnd/>
              <a:tailEnd type="none" w="med" len="sm"/>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tr-TR"/>
            </a:p>
          </p:txBody>
        </p:sp>
        <p:sp>
          <p:nvSpPr>
            <p:cNvPr id="12294" name="Line 8"/>
            <p:cNvSpPr>
              <a:spLocks noChangeShapeType="1"/>
            </p:cNvSpPr>
            <p:nvPr/>
          </p:nvSpPr>
          <p:spPr bwMode="auto">
            <a:xfrm>
              <a:off x="5334000" y="5500688"/>
              <a:ext cx="0" cy="990600"/>
            </a:xfrm>
            <a:prstGeom prst="line">
              <a:avLst/>
            </a:prstGeom>
            <a:noFill/>
            <a:ln w="19050">
              <a:solidFill>
                <a:schemeClr val="tx1"/>
              </a:solidFill>
              <a:round/>
              <a:headEnd/>
              <a:tailEnd type="non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295" name="Line 9"/>
            <p:cNvSpPr>
              <a:spLocks noChangeShapeType="1"/>
            </p:cNvSpPr>
            <p:nvPr/>
          </p:nvSpPr>
          <p:spPr bwMode="auto">
            <a:xfrm>
              <a:off x="7239000" y="5500688"/>
              <a:ext cx="0" cy="990600"/>
            </a:xfrm>
            <a:prstGeom prst="line">
              <a:avLst/>
            </a:prstGeom>
            <a:noFill/>
            <a:ln w="19050">
              <a:solidFill>
                <a:schemeClr val="tx1"/>
              </a:solidFill>
              <a:round/>
              <a:headEnd/>
              <a:tailEnd type="non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296" name="Rectangle 10"/>
            <p:cNvSpPr>
              <a:spLocks noChangeArrowheads="1"/>
            </p:cNvSpPr>
            <p:nvPr/>
          </p:nvSpPr>
          <p:spPr bwMode="auto">
            <a:xfrm>
              <a:off x="5348288" y="6019800"/>
              <a:ext cx="18907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nchor="ctr">
              <a:spAutoFit/>
            </a:bodyPr>
            <a:lstStyle/>
            <a:p>
              <a:endParaRPr lang="tr-TR"/>
            </a:p>
          </p:txBody>
        </p:sp>
        <p:sp>
          <p:nvSpPr>
            <p:cNvPr id="12297" name="Rectangle 11"/>
            <p:cNvSpPr>
              <a:spLocks noChangeArrowheads="1"/>
            </p:cNvSpPr>
            <p:nvPr/>
          </p:nvSpPr>
          <p:spPr bwMode="auto">
            <a:xfrm>
              <a:off x="5348288" y="6172200"/>
              <a:ext cx="1865312" cy="304800"/>
            </a:xfrm>
            <a:prstGeom prst="rect">
              <a:avLst/>
            </a:prstGeom>
            <a:solidFill>
              <a:schemeClr val="bg1"/>
            </a:solidFill>
            <a:ln w="19050">
              <a:solidFill>
                <a:schemeClr val="bg1"/>
              </a:solidFill>
              <a:miter lim="800000"/>
              <a:headEnd/>
              <a:tailEnd type="none" w="med" len="sm"/>
            </a:ln>
          </p:spPr>
          <p:txBody>
            <a:bodyPr wrap="none" anchor="ctr">
              <a:spAutoFit/>
            </a:bodyPr>
            <a:lstStyle/>
            <a:p>
              <a:endParaRPr lang="tr-TR"/>
            </a:p>
          </p:txBody>
        </p:sp>
        <p:sp>
          <p:nvSpPr>
            <p:cNvPr id="12301" name="Rectangle 16"/>
            <p:cNvSpPr>
              <a:spLocks noChangeArrowheads="1"/>
            </p:cNvSpPr>
            <p:nvPr/>
          </p:nvSpPr>
          <p:spPr bwMode="auto">
            <a:xfrm>
              <a:off x="5472113" y="5762625"/>
              <a:ext cx="1676400" cy="182563"/>
            </a:xfrm>
            <a:prstGeom prst="rect">
              <a:avLst/>
            </a:prstGeom>
            <a:solidFill>
              <a:srgbClr val="E46C0A"/>
            </a:solidFill>
            <a:ln w="19050">
              <a:solidFill>
                <a:schemeClr val="tx1"/>
              </a:solidFill>
              <a:miter lim="800000"/>
              <a:headEnd/>
              <a:tailEnd type="none" w="med" len="sm"/>
            </a:ln>
          </p:spPr>
          <p:txBody>
            <a:bodyPr wrap="none" anchor="ctr">
              <a:spAutoFit/>
            </a:bodyPr>
            <a:lstStyle/>
            <a:p>
              <a:endParaRPr lang="tr-TR"/>
            </a:p>
          </p:txBody>
        </p:sp>
        <p:sp>
          <p:nvSpPr>
            <p:cNvPr id="12302" name="Rectangle 17"/>
            <p:cNvSpPr>
              <a:spLocks noChangeArrowheads="1"/>
            </p:cNvSpPr>
            <p:nvPr/>
          </p:nvSpPr>
          <p:spPr bwMode="auto">
            <a:xfrm>
              <a:off x="5472113" y="6034088"/>
              <a:ext cx="1676400" cy="182562"/>
            </a:xfrm>
            <a:prstGeom prst="rect">
              <a:avLst/>
            </a:prstGeom>
            <a:solidFill>
              <a:srgbClr val="E46C0A"/>
            </a:solidFill>
            <a:ln w="19050">
              <a:solidFill>
                <a:schemeClr val="tx1"/>
              </a:solidFill>
              <a:miter lim="800000"/>
              <a:headEnd/>
              <a:tailEnd type="none" w="med" len="sm"/>
            </a:ln>
          </p:spPr>
          <p:txBody>
            <a:bodyPr wrap="none" anchor="ctr">
              <a:spAutoFit/>
            </a:bodyPr>
            <a:lstStyle/>
            <a:p>
              <a:endParaRPr lang="tr-TR"/>
            </a:p>
          </p:txBody>
        </p:sp>
        <p:sp>
          <p:nvSpPr>
            <p:cNvPr id="12303" name="Rectangle 18"/>
            <p:cNvSpPr>
              <a:spLocks noChangeArrowheads="1"/>
            </p:cNvSpPr>
            <p:nvPr/>
          </p:nvSpPr>
          <p:spPr bwMode="auto">
            <a:xfrm>
              <a:off x="5472113" y="6294438"/>
              <a:ext cx="1676400" cy="182562"/>
            </a:xfrm>
            <a:prstGeom prst="rect">
              <a:avLst/>
            </a:prstGeom>
            <a:solidFill>
              <a:srgbClr val="E46C0A"/>
            </a:solidFill>
            <a:ln w="19050">
              <a:solidFill>
                <a:schemeClr val="tx1"/>
              </a:solidFill>
              <a:miter lim="800000"/>
              <a:headEnd/>
              <a:tailEnd type="none" w="med" len="sm"/>
            </a:ln>
          </p:spPr>
          <p:txBody>
            <a:bodyPr wrap="none" anchor="ctr">
              <a:spAutoFit/>
            </a:bodyPr>
            <a:lstStyle/>
            <a:p>
              <a:endParaRPr lang="tr-TR"/>
            </a:p>
          </p:txBody>
        </p:sp>
        <p:sp>
          <p:nvSpPr>
            <p:cNvPr id="12308" name="Rectangle 23"/>
            <p:cNvSpPr>
              <a:spLocks noChangeArrowheads="1"/>
            </p:cNvSpPr>
            <p:nvPr/>
          </p:nvSpPr>
          <p:spPr bwMode="auto">
            <a:xfrm>
              <a:off x="3044824" y="4409722"/>
              <a:ext cx="1298575" cy="200025"/>
            </a:xfrm>
            <a:prstGeom prst="rect">
              <a:avLst/>
            </a:prstGeom>
            <a:solidFill>
              <a:schemeClr val="accent6">
                <a:lumMod val="75000"/>
              </a:schemeClr>
            </a:solidFill>
            <a:ln w="19050">
              <a:solidFill>
                <a:schemeClr val="tx1"/>
              </a:solidFill>
              <a:miter lim="800000"/>
              <a:headEnd/>
              <a:tailEnd type="none" w="med" len="sm"/>
            </a:ln>
          </p:spPr>
          <p:txBody>
            <a:bodyPr wrap="square" anchor="ctr">
              <a:spAutoFit/>
            </a:bodyPr>
            <a:lstStyle/>
            <a:p>
              <a:endParaRPr lang="tr-TR"/>
            </a:p>
          </p:txBody>
        </p:sp>
        <p:sp>
          <p:nvSpPr>
            <p:cNvPr id="12311" name="Rectangle 26"/>
            <p:cNvSpPr>
              <a:spLocks noChangeArrowheads="1"/>
            </p:cNvSpPr>
            <p:nvPr/>
          </p:nvSpPr>
          <p:spPr bwMode="auto">
            <a:xfrm>
              <a:off x="3044824" y="5008033"/>
              <a:ext cx="1298575" cy="201613"/>
            </a:xfrm>
            <a:prstGeom prst="rect">
              <a:avLst/>
            </a:prstGeom>
            <a:solidFill>
              <a:srgbClr val="E46C0A"/>
            </a:solidFill>
            <a:ln w="19050">
              <a:solidFill>
                <a:schemeClr val="tx1"/>
              </a:solidFill>
              <a:miter lim="800000"/>
              <a:headEnd/>
              <a:tailEnd type="none" w="med" len="sm"/>
            </a:ln>
          </p:spPr>
          <p:txBody>
            <a:bodyPr wrap="square" anchor="ctr">
              <a:spAutoFit/>
            </a:bodyPr>
            <a:lstStyle/>
            <a:p>
              <a:endParaRPr lang="tr-TR"/>
            </a:p>
          </p:txBody>
        </p:sp>
        <p:sp>
          <p:nvSpPr>
            <p:cNvPr id="12314" name="Rectangle 29"/>
            <p:cNvSpPr>
              <a:spLocks noChangeArrowheads="1"/>
            </p:cNvSpPr>
            <p:nvPr/>
          </p:nvSpPr>
          <p:spPr bwMode="auto">
            <a:xfrm>
              <a:off x="3044824" y="5617633"/>
              <a:ext cx="1298576" cy="201613"/>
            </a:xfrm>
            <a:prstGeom prst="rect">
              <a:avLst/>
            </a:prstGeom>
            <a:solidFill>
              <a:srgbClr val="E46C0A"/>
            </a:solidFill>
            <a:ln w="19050">
              <a:solidFill>
                <a:schemeClr val="tx1"/>
              </a:solidFill>
              <a:miter lim="800000"/>
              <a:headEnd/>
              <a:tailEnd type="none" w="med" len="sm"/>
            </a:ln>
          </p:spPr>
          <p:txBody>
            <a:bodyPr wrap="square" anchor="ctr">
              <a:spAutoFit/>
            </a:bodyPr>
            <a:lstStyle/>
            <a:p>
              <a:endParaRPr lang="tr-TR"/>
            </a:p>
          </p:txBody>
        </p:sp>
        <p:sp>
          <p:nvSpPr>
            <p:cNvPr id="12344" name="Line 59"/>
            <p:cNvSpPr>
              <a:spLocks noChangeShapeType="1"/>
            </p:cNvSpPr>
            <p:nvPr/>
          </p:nvSpPr>
          <p:spPr bwMode="auto">
            <a:xfrm>
              <a:off x="3581400" y="4495800"/>
              <a:ext cx="1905000" cy="12954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47" name="Line 64"/>
            <p:cNvSpPr>
              <a:spLocks noChangeShapeType="1"/>
            </p:cNvSpPr>
            <p:nvPr/>
          </p:nvSpPr>
          <p:spPr bwMode="auto">
            <a:xfrm>
              <a:off x="3643313" y="5133975"/>
              <a:ext cx="1828800" cy="9144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50" name="Line 67"/>
            <p:cNvSpPr>
              <a:spLocks noChangeShapeType="1"/>
            </p:cNvSpPr>
            <p:nvPr/>
          </p:nvSpPr>
          <p:spPr bwMode="auto">
            <a:xfrm>
              <a:off x="3629025" y="5715000"/>
              <a:ext cx="1828800" cy="6096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2357" name="Text Box 74"/>
            <p:cNvSpPr txBox="1">
              <a:spLocks noChangeArrowheads="1"/>
            </p:cNvSpPr>
            <p:nvPr/>
          </p:nvSpPr>
          <p:spPr bwMode="auto">
            <a:xfrm>
              <a:off x="5486400" y="5075238"/>
              <a:ext cx="1676400"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5000"/>
                </a:lnSpc>
                <a:spcBef>
                  <a:spcPct val="20000"/>
                </a:spcBef>
              </a:pPr>
              <a:r>
                <a:rPr lang="en-US" sz="1400" b="1"/>
                <a:t>Disk storage</a:t>
              </a:r>
            </a:p>
          </p:txBody>
        </p:sp>
      </p:grpSp>
      <p:sp>
        <p:nvSpPr>
          <p:cNvPr id="71" name="Rectangle 30"/>
          <p:cNvSpPr>
            <a:spLocks noChangeArrowheads="1"/>
          </p:cNvSpPr>
          <p:nvPr/>
        </p:nvSpPr>
        <p:spPr bwMode="auto">
          <a:xfrm>
            <a:off x="2819400" y="5662613"/>
            <a:ext cx="1524000" cy="20161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72" name="Rectangle 30"/>
          <p:cNvSpPr>
            <a:spLocks noChangeArrowheads="1"/>
          </p:cNvSpPr>
          <p:nvPr/>
        </p:nvSpPr>
        <p:spPr bwMode="auto">
          <a:xfrm>
            <a:off x="2819400" y="5029201"/>
            <a:ext cx="1524000" cy="20161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73" name="Rectangle 30"/>
          <p:cNvSpPr>
            <a:spLocks noChangeArrowheads="1"/>
          </p:cNvSpPr>
          <p:nvPr/>
        </p:nvSpPr>
        <p:spPr bwMode="auto">
          <a:xfrm>
            <a:off x="2817813" y="4441826"/>
            <a:ext cx="1524000" cy="20161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Tree>
    <p:extLst>
      <p:ext uri="{BB962C8B-B14F-4D97-AF65-F5344CB8AC3E}">
        <p14:creationId xmlns:p14="http://schemas.microsoft.com/office/powerpoint/2010/main" val="22197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Determining Page Table Size</a:t>
            </a:r>
          </a:p>
        </p:txBody>
      </p:sp>
      <p:sp>
        <p:nvSpPr>
          <p:cNvPr id="13315" name="Rectangle 3"/>
          <p:cNvSpPr>
            <a:spLocks noGrp="1" noChangeArrowheads="1"/>
          </p:cNvSpPr>
          <p:nvPr>
            <p:ph idx="1"/>
          </p:nvPr>
        </p:nvSpPr>
        <p:spPr>
          <a:xfrm>
            <a:off x="609600" y="1143000"/>
            <a:ext cx="8229600" cy="5715000"/>
          </a:xfrm>
        </p:spPr>
        <p:txBody>
          <a:bodyPr>
            <a:normAutofit/>
          </a:bodyPr>
          <a:lstStyle/>
          <a:p>
            <a:pPr marL="285750" indent="-285750" eaLnBrk="1" hangingPunct="1"/>
            <a:r>
              <a:rPr lang="en-US" sz="2400" dirty="0">
                <a:latin typeface="+mj-lt"/>
              </a:rPr>
              <a:t>Assume</a:t>
            </a:r>
          </a:p>
          <a:p>
            <a:pPr marL="685800" lvl="1" indent="-228600" eaLnBrk="1" hangingPunct="1"/>
            <a:r>
              <a:rPr lang="en-US" sz="2000" dirty="0">
                <a:latin typeface="+mj-lt"/>
              </a:rPr>
              <a:t>40-bit virtual address</a:t>
            </a:r>
          </a:p>
          <a:p>
            <a:pPr marL="685800" lvl="1" indent="-228600" eaLnBrk="1" hangingPunct="1"/>
            <a:r>
              <a:rPr lang="en-US" sz="2000" dirty="0">
                <a:latin typeface="+mj-lt"/>
              </a:rPr>
              <a:t>30-bit physical address</a:t>
            </a:r>
          </a:p>
          <a:p>
            <a:pPr marL="685800" lvl="1" indent="-228600" eaLnBrk="1" hangingPunct="1"/>
            <a:r>
              <a:rPr lang="en-US" sz="2000" dirty="0">
                <a:latin typeface="+mj-lt"/>
              </a:rPr>
              <a:t>8 KB pages </a:t>
            </a:r>
          </a:p>
          <a:p>
            <a:pPr marL="685800" lvl="1" indent="-228600" eaLnBrk="1" hangingPunct="1"/>
            <a:r>
              <a:rPr lang="en-US" sz="2000" dirty="0">
                <a:latin typeface="+mj-lt"/>
              </a:rPr>
              <a:t>Each page table entry is one word (4 bytes)</a:t>
            </a:r>
          </a:p>
          <a:p>
            <a:pPr marL="285750" indent="-285750" eaLnBrk="1" hangingPunct="1"/>
            <a:r>
              <a:rPr lang="en-US" sz="2400" dirty="0">
                <a:latin typeface="+mj-lt"/>
              </a:rPr>
              <a:t>How large is the page table?</a:t>
            </a:r>
          </a:p>
          <a:p>
            <a:pPr marL="685800" lvl="1" indent="-228600" eaLnBrk="1" hangingPunct="1"/>
            <a:r>
              <a:rPr lang="en-US" sz="2000" dirty="0">
                <a:latin typeface="+mj-lt"/>
              </a:rPr>
              <a:t>Page offset  = 8 KB = 2^13 =&gt; 13 bit page offset</a:t>
            </a:r>
          </a:p>
          <a:p>
            <a:pPr marL="685800" lvl="1" indent="-228600" eaLnBrk="1" hangingPunct="1"/>
            <a:r>
              <a:rPr lang="en-US" sz="2000" dirty="0">
                <a:latin typeface="+mj-lt"/>
              </a:rPr>
              <a:t>Virtual page number = 40 - 13 = 27 b</a:t>
            </a:r>
            <a:r>
              <a:rPr lang="tr-TR" sz="2000" dirty="0" err="1">
                <a:latin typeface="+mj-lt"/>
              </a:rPr>
              <a:t>its</a:t>
            </a:r>
            <a:endParaRPr lang="en-US" sz="2000" dirty="0">
              <a:latin typeface="+mj-lt"/>
            </a:endParaRPr>
          </a:p>
          <a:p>
            <a:pPr marL="685800" lvl="1" indent="-228600" eaLnBrk="1" hangingPunct="1"/>
            <a:r>
              <a:rPr lang="en-US" sz="2000" dirty="0">
                <a:latin typeface="+mj-lt"/>
              </a:rPr>
              <a:t>Number of entries in Page Table= number of pages = 2^27</a:t>
            </a:r>
          </a:p>
          <a:p>
            <a:pPr marL="685800" lvl="1" indent="-228600" eaLnBrk="1" hangingPunct="1"/>
            <a:r>
              <a:rPr lang="en-US" sz="2000" dirty="0">
                <a:latin typeface="+mj-lt"/>
              </a:rPr>
              <a:t>Total size = number of entries x bytes/entry </a:t>
            </a:r>
          </a:p>
          <a:p>
            <a:pPr marL="685800" lvl="1" indent="-228600" eaLnBrk="1" hangingPunct="1">
              <a:buFont typeface="Wingdings" charset="0"/>
              <a:buNone/>
            </a:pPr>
            <a:r>
              <a:rPr lang="en-US" sz="2000" dirty="0">
                <a:latin typeface="+mj-lt"/>
              </a:rPr>
              <a:t>                     = 2^27 x 4 = 512 Mbytes</a:t>
            </a:r>
          </a:p>
        </p:txBody>
      </p:sp>
    </p:spTree>
    <p:extLst>
      <p:ext uri="{BB962C8B-B14F-4D97-AF65-F5344CB8AC3E}">
        <p14:creationId xmlns:p14="http://schemas.microsoft.com/office/powerpoint/2010/main" val="241240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685800"/>
          </a:xfrm>
          <a:solidFill>
            <a:srgbClr val="800000"/>
          </a:solidFill>
        </p:spPr>
        <p:txBody>
          <a:bodyPr>
            <a:normAutofit fontScale="90000"/>
          </a:bodyPr>
          <a:lstStyle/>
          <a:p>
            <a:pPr eaLnBrk="1" hangingPunct="1"/>
            <a:r>
              <a:rPr lang="en-US" sz="4000" dirty="0">
                <a:solidFill>
                  <a:srgbClr val="FFFFFF"/>
                </a:solidFill>
                <a:latin typeface="+mn-lt"/>
              </a:rPr>
              <a:t>Address Binding</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l="29761" t="2625" r="32156" b="1312"/>
          <a:stretch>
            <a:fillRect/>
          </a:stretch>
        </p:blipFill>
        <p:spPr bwMode="auto">
          <a:xfrm>
            <a:off x="751417" y="818621"/>
            <a:ext cx="3121025" cy="5903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76200" cmpd="tri">
                <a:solidFill>
                  <a:srgbClr val="000000"/>
                </a:solidFill>
                <a:miter lim="800000"/>
                <a:headEnd/>
                <a:tailEnd/>
              </a14:hiddenLine>
            </a:ext>
          </a:extLst>
        </p:spPr>
      </p:pic>
      <p:sp>
        <p:nvSpPr>
          <p:cNvPr id="512004" name="Text Box 4"/>
          <p:cNvSpPr txBox="1">
            <a:spLocks noChangeArrowheads="1"/>
          </p:cNvSpPr>
          <p:nvPr/>
        </p:nvSpPr>
        <p:spPr bwMode="auto">
          <a:xfrm>
            <a:off x="4284663" y="909277"/>
            <a:ext cx="4464050" cy="1015663"/>
          </a:xfrm>
          <a:prstGeom prst="rect">
            <a:avLst/>
          </a:prstGeom>
          <a:solidFill>
            <a:srgbClr val="FFCC99"/>
          </a:solidFill>
          <a:ln w="9525">
            <a:solidFill>
              <a:srgbClr val="CC3300"/>
            </a:solidFill>
            <a:miter lim="800000"/>
            <a:headEnd/>
            <a:tailEnd/>
          </a:ln>
        </p:spPr>
        <p:txBody>
          <a:bodyPr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spcBef>
                <a:spcPct val="50000"/>
              </a:spcBef>
            </a:pPr>
            <a:r>
              <a:rPr lang="en-US" sz="2000" b="1">
                <a:solidFill>
                  <a:srgbClr val="CC3300"/>
                </a:solidFill>
                <a:latin typeface="+mn-lt"/>
              </a:rPr>
              <a:t>Address binding</a:t>
            </a:r>
            <a:r>
              <a:rPr lang="en-US" sz="2000">
                <a:latin typeface="+mn-lt"/>
              </a:rPr>
              <a:t> of instructions and data to memory addresses can</a:t>
            </a:r>
            <a:br>
              <a:rPr lang="en-US" sz="2000">
                <a:latin typeface="+mn-lt"/>
              </a:rPr>
            </a:br>
            <a:r>
              <a:rPr lang="en-US" sz="2000">
                <a:latin typeface="+mn-lt"/>
              </a:rPr>
              <a:t>happen at three different stages.</a:t>
            </a:r>
          </a:p>
        </p:txBody>
      </p:sp>
      <p:sp>
        <p:nvSpPr>
          <p:cNvPr id="512005" name="Rectangle 5"/>
          <p:cNvSpPr>
            <a:spLocks noChangeArrowheads="1"/>
          </p:cNvSpPr>
          <p:nvPr/>
        </p:nvSpPr>
        <p:spPr bwMode="auto">
          <a:xfrm>
            <a:off x="3995738" y="2256367"/>
            <a:ext cx="4968875"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pPr>
            <a:r>
              <a:rPr lang="en-US" b="1" u="sng" dirty="0">
                <a:solidFill>
                  <a:srgbClr val="CC3300"/>
                </a:solidFill>
              </a:rPr>
              <a:t>Compile time</a:t>
            </a:r>
            <a:r>
              <a:rPr lang="en-US" u="sng" dirty="0">
                <a:solidFill>
                  <a:srgbClr val="CC3300"/>
                </a:solidFill>
              </a:rPr>
              <a:t>:</a:t>
            </a:r>
            <a:r>
              <a:rPr lang="en-US" u="sng" dirty="0"/>
              <a:t> </a:t>
            </a:r>
            <a:endParaRPr lang="tr-TR" u="sng" dirty="0"/>
          </a:p>
          <a:p>
            <a:pPr marL="342900" indent="-342900" eaLnBrk="1" hangingPunct="1">
              <a:spcBef>
                <a:spcPct val="20000"/>
              </a:spcBef>
            </a:pPr>
            <a:r>
              <a:rPr lang="tr-TR" dirty="0"/>
              <a:t>	</a:t>
            </a:r>
            <a:r>
              <a:rPr lang="en-US" dirty="0"/>
              <a:t>If memory location known a priori, </a:t>
            </a:r>
            <a:r>
              <a:rPr lang="en-US" b="1" dirty="0"/>
              <a:t>absolute</a:t>
            </a:r>
            <a:r>
              <a:rPr lang="tr-TR" b="1" dirty="0"/>
              <a:t> </a:t>
            </a:r>
            <a:r>
              <a:rPr lang="en-US" b="1" dirty="0"/>
              <a:t>code </a:t>
            </a:r>
            <a:r>
              <a:rPr lang="en-US" dirty="0"/>
              <a:t>can be generated; must recompile code if starting location changes.</a:t>
            </a:r>
          </a:p>
          <a:p>
            <a:pPr marL="342900" indent="-342900" eaLnBrk="1" hangingPunct="1">
              <a:spcBef>
                <a:spcPct val="20000"/>
              </a:spcBef>
            </a:pPr>
            <a:r>
              <a:rPr lang="en-US" b="1" u="sng" dirty="0">
                <a:solidFill>
                  <a:srgbClr val="CC3300"/>
                </a:solidFill>
              </a:rPr>
              <a:t>Load time</a:t>
            </a:r>
            <a:r>
              <a:rPr lang="en-US" dirty="0">
                <a:solidFill>
                  <a:srgbClr val="CC3300"/>
                </a:solidFill>
              </a:rPr>
              <a:t>:</a:t>
            </a:r>
            <a:endParaRPr lang="tr-TR" dirty="0">
              <a:solidFill>
                <a:srgbClr val="CC3300"/>
              </a:solidFill>
            </a:endParaRPr>
          </a:p>
          <a:p>
            <a:pPr marL="342900" indent="-342900" eaLnBrk="1" hangingPunct="1">
              <a:spcBef>
                <a:spcPct val="20000"/>
              </a:spcBef>
            </a:pPr>
            <a:r>
              <a:rPr lang="tr-TR" dirty="0"/>
              <a:t>	</a:t>
            </a:r>
            <a:r>
              <a:rPr lang="en-US" dirty="0"/>
              <a:t>Must generate </a:t>
            </a:r>
            <a:r>
              <a:rPr lang="en-US" b="1" dirty="0" err="1"/>
              <a:t>relocatable</a:t>
            </a:r>
            <a:r>
              <a:rPr lang="en-US" dirty="0"/>
              <a:t> code if memory location is not known at compile time.</a:t>
            </a:r>
          </a:p>
          <a:p>
            <a:pPr marL="342900" indent="-342900" eaLnBrk="1" hangingPunct="1">
              <a:spcBef>
                <a:spcPct val="20000"/>
              </a:spcBef>
            </a:pPr>
            <a:r>
              <a:rPr lang="en-US" b="1" u="sng" dirty="0">
                <a:solidFill>
                  <a:srgbClr val="CC3300"/>
                </a:solidFill>
              </a:rPr>
              <a:t>Execution time</a:t>
            </a:r>
            <a:r>
              <a:rPr lang="en-US" u="sng" dirty="0">
                <a:solidFill>
                  <a:srgbClr val="CC3300"/>
                </a:solidFill>
              </a:rPr>
              <a:t>:</a:t>
            </a:r>
            <a:endParaRPr lang="tr-TR" u="sng" dirty="0">
              <a:solidFill>
                <a:srgbClr val="CC3300"/>
              </a:solidFill>
            </a:endParaRPr>
          </a:p>
          <a:p>
            <a:pPr marL="342900" indent="-342900" eaLnBrk="1" hangingPunct="1">
              <a:spcBef>
                <a:spcPct val="20000"/>
              </a:spcBef>
            </a:pPr>
            <a:r>
              <a:rPr lang="tr-TR" dirty="0"/>
              <a:t>	</a:t>
            </a:r>
            <a:r>
              <a:rPr lang="en-US" dirty="0"/>
              <a:t>Binding delayed until run time if the process can be moved during its execution from one memory segment to another.  </a:t>
            </a:r>
          </a:p>
          <a:p>
            <a:pPr marL="342900" indent="-342900" eaLnBrk="1" hangingPunct="1">
              <a:spcBef>
                <a:spcPct val="20000"/>
              </a:spcBef>
            </a:pPr>
            <a:r>
              <a:rPr lang="en-US" dirty="0"/>
              <a:t>	Need hardware support for address maps (e.g., </a:t>
            </a:r>
            <a:r>
              <a:rPr lang="en-US" b="1" dirty="0"/>
              <a:t>base</a:t>
            </a:r>
            <a:r>
              <a:rPr lang="en-US" dirty="0"/>
              <a:t> and </a:t>
            </a:r>
            <a:r>
              <a:rPr lang="en-US" b="1" dirty="0"/>
              <a:t>limit registers</a:t>
            </a:r>
            <a:r>
              <a:rPr lang="en-US" dirty="0"/>
              <a:t>). </a:t>
            </a:r>
          </a:p>
        </p:txBody>
      </p:sp>
    </p:spTree>
    <p:extLst>
      <p:ext uri="{BB962C8B-B14F-4D97-AF65-F5344CB8AC3E}">
        <p14:creationId xmlns:p14="http://schemas.microsoft.com/office/powerpoint/2010/main" val="4170721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0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0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0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005">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005">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200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00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4" grpId="0" animBg="1"/>
      <p:bldP spid="51200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0"/>
            <a:ext cx="9144000" cy="685800"/>
          </a:xfrm>
        </p:spPr>
        <p:txBody>
          <a:bodyPr>
            <a:normAutofit/>
          </a:bodyPr>
          <a:lstStyle/>
          <a:p>
            <a:pPr eaLnBrk="1" hangingPunct="1">
              <a:lnSpc>
                <a:spcPct val="80000"/>
              </a:lnSpc>
            </a:pPr>
            <a:r>
              <a:rPr lang="en-US" sz="3200"/>
              <a:t>Translation-Lookaside Buffer (TLB)</a:t>
            </a:r>
            <a:r>
              <a:rPr lang="en-US" sz="4400"/>
              <a:t> </a:t>
            </a:r>
          </a:p>
        </p:txBody>
      </p:sp>
      <p:sp>
        <p:nvSpPr>
          <p:cNvPr id="17411" name="Rectangle 3"/>
          <p:cNvSpPr>
            <a:spLocks noGrp="1" noChangeArrowheads="1"/>
          </p:cNvSpPr>
          <p:nvPr>
            <p:ph idx="1"/>
          </p:nvPr>
        </p:nvSpPr>
        <p:spPr>
          <a:xfrm>
            <a:off x="330200" y="803276"/>
            <a:ext cx="8534400" cy="762000"/>
          </a:xfrm>
        </p:spPr>
        <p:txBody>
          <a:bodyPr/>
          <a:lstStyle/>
          <a:p>
            <a:pPr marL="285750" indent="-285750" eaLnBrk="1" hangingPunct="1">
              <a:lnSpc>
                <a:spcPct val="90000"/>
              </a:lnSpc>
            </a:pPr>
            <a:r>
              <a:rPr lang="en-US" sz="2000" dirty="0">
                <a:latin typeface="+mj-lt"/>
              </a:rPr>
              <a:t>A TLB acts a</a:t>
            </a:r>
            <a:r>
              <a:rPr lang="tr-TR" sz="2000" dirty="0">
                <a:latin typeface="+mj-lt"/>
              </a:rPr>
              <a:t>s</a:t>
            </a:r>
            <a:r>
              <a:rPr lang="en-US" sz="2000" dirty="0">
                <a:latin typeface="+mj-lt"/>
              </a:rPr>
              <a:t> a cache for the page table, by storing physical addresses of pages that have been recently accessed</a:t>
            </a:r>
            <a:r>
              <a:rPr lang="en-US" dirty="0">
                <a:latin typeface="+mj-lt"/>
              </a:rPr>
              <a:t>.</a:t>
            </a:r>
            <a:endParaRPr lang="en-US" sz="1200" dirty="0">
              <a:latin typeface="+mj-lt"/>
            </a:endParaRPr>
          </a:p>
        </p:txBody>
      </p:sp>
      <p:sp>
        <p:nvSpPr>
          <p:cNvPr id="17412" name="Oval 73"/>
          <p:cNvSpPr>
            <a:spLocks noChangeArrowheads="1"/>
          </p:cNvSpPr>
          <p:nvPr/>
        </p:nvSpPr>
        <p:spPr bwMode="auto">
          <a:xfrm>
            <a:off x="6242050" y="6022975"/>
            <a:ext cx="1758950" cy="301625"/>
          </a:xfrm>
          <a:prstGeom prst="ellipse">
            <a:avLst/>
          </a:prstGeom>
          <a:noFill/>
          <a:ln w="19050">
            <a:solidFill>
              <a:schemeClr val="tx1"/>
            </a:solidFill>
            <a:round/>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13" name="Oval 74"/>
          <p:cNvSpPr>
            <a:spLocks noChangeArrowheads="1"/>
          </p:cNvSpPr>
          <p:nvPr/>
        </p:nvSpPr>
        <p:spPr bwMode="auto">
          <a:xfrm>
            <a:off x="6242050" y="5076825"/>
            <a:ext cx="1758950" cy="301625"/>
          </a:xfrm>
          <a:prstGeom prst="ellipse">
            <a:avLst/>
          </a:prstGeom>
          <a:noFill/>
          <a:ln w="19050">
            <a:solidFill>
              <a:schemeClr val="tx1"/>
            </a:solidFill>
            <a:round/>
            <a:headEnd/>
            <a:tailEnd type="none" w="med" len="sm"/>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tr-TR"/>
          </a:p>
        </p:txBody>
      </p:sp>
      <p:sp>
        <p:nvSpPr>
          <p:cNvPr id="17414" name="Line 75"/>
          <p:cNvSpPr>
            <a:spLocks noChangeShapeType="1"/>
          </p:cNvSpPr>
          <p:nvPr/>
        </p:nvSpPr>
        <p:spPr bwMode="auto">
          <a:xfrm>
            <a:off x="6242050" y="5208588"/>
            <a:ext cx="0" cy="979487"/>
          </a:xfrm>
          <a:prstGeom prst="line">
            <a:avLst/>
          </a:prstGeom>
          <a:noFill/>
          <a:ln w="19050">
            <a:solidFill>
              <a:schemeClr val="tx1"/>
            </a:solidFill>
            <a:round/>
            <a:headEnd/>
            <a:tailEnd type="non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15" name="Line 76"/>
          <p:cNvSpPr>
            <a:spLocks noChangeShapeType="1"/>
          </p:cNvSpPr>
          <p:nvPr/>
        </p:nvSpPr>
        <p:spPr bwMode="auto">
          <a:xfrm>
            <a:off x="8001000" y="5208588"/>
            <a:ext cx="0" cy="979487"/>
          </a:xfrm>
          <a:prstGeom prst="line">
            <a:avLst/>
          </a:prstGeom>
          <a:noFill/>
          <a:ln w="19050">
            <a:solidFill>
              <a:schemeClr val="tx1"/>
            </a:solidFill>
            <a:round/>
            <a:headEnd/>
            <a:tailEnd type="non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16" name="Rectangle 77"/>
          <p:cNvSpPr>
            <a:spLocks noChangeArrowheads="1"/>
          </p:cNvSpPr>
          <p:nvPr/>
        </p:nvSpPr>
        <p:spPr bwMode="auto">
          <a:xfrm>
            <a:off x="6256338" y="5721350"/>
            <a:ext cx="1744662" cy="45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nchor="ctr">
            <a:spAutoFit/>
          </a:bodyPr>
          <a:lstStyle/>
          <a:p>
            <a:endParaRPr lang="tr-TR"/>
          </a:p>
        </p:txBody>
      </p:sp>
      <p:sp>
        <p:nvSpPr>
          <p:cNvPr id="17417" name="Rectangle 78"/>
          <p:cNvSpPr>
            <a:spLocks noChangeArrowheads="1"/>
          </p:cNvSpPr>
          <p:nvPr/>
        </p:nvSpPr>
        <p:spPr bwMode="auto">
          <a:xfrm>
            <a:off x="6256338" y="5872163"/>
            <a:ext cx="1722437" cy="301625"/>
          </a:xfrm>
          <a:prstGeom prst="rect">
            <a:avLst/>
          </a:prstGeom>
          <a:solidFill>
            <a:schemeClr val="bg1"/>
          </a:solidFill>
          <a:ln w="19050">
            <a:solidFill>
              <a:schemeClr val="bg1"/>
            </a:solidFill>
            <a:miter lim="800000"/>
            <a:headEnd/>
            <a:tailEnd type="none" w="med" len="sm"/>
          </a:ln>
        </p:spPr>
        <p:txBody>
          <a:bodyPr wrap="none" anchor="ctr">
            <a:spAutoFit/>
          </a:bodyPr>
          <a:lstStyle/>
          <a:p>
            <a:endParaRPr lang="tr-TR"/>
          </a:p>
        </p:txBody>
      </p:sp>
      <p:sp>
        <p:nvSpPr>
          <p:cNvPr id="17418" name="Rectangle 80"/>
          <p:cNvSpPr>
            <a:spLocks noChangeArrowheads="1"/>
          </p:cNvSpPr>
          <p:nvPr/>
        </p:nvSpPr>
        <p:spPr bwMode="auto">
          <a:xfrm>
            <a:off x="6470650" y="2949575"/>
            <a:ext cx="1530350" cy="180975"/>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19" name="Rectangle 81"/>
          <p:cNvSpPr>
            <a:spLocks noChangeArrowheads="1"/>
          </p:cNvSpPr>
          <p:nvPr/>
        </p:nvSpPr>
        <p:spPr bwMode="auto">
          <a:xfrm>
            <a:off x="1020763" y="2233613"/>
            <a:ext cx="1065212" cy="185737"/>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20" name="Rectangle 82"/>
          <p:cNvSpPr>
            <a:spLocks noChangeArrowheads="1"/>
          </p:cNvSpPr>
          <p:nvPr/>
        </p:nvSpPr>
        <p:spPr bwMode="auto">
          <a:xfrm>
            <a:off x="6370638" y="5467350"/>
            <a:ext cx="1547812" cy="180975"/>
          </a:xfrm>
          <a:prstGeom prst="rect">
            <a:avLst/>
          </a:prstGeom>
          <a:solidFill>
            <a:srgbClr val="E46C0A"/>
          </a:solidFill>
          <a:ln w="19050">
            <a:solidFill>
              <a:schemeClr val="tx1"/>
            </a:solidFill>
            <a:miter lim="800000"/>
            <a:headEnd/>
            <a:tailEnd type="none" w="med" len="sm"/>
          </a:ln>
        </p:spPr>
        <p:txBody>
          <a:bodyPr wrap="none" anchor="ctr">
            <a:spAutoFit/>
          </a:bodyPr>
          <a:lstStyle/>
          <a:p>
            <a:endParaRPr lang="tr-TR"/>
          </a:p>
        </p:txBody>
      </p:sp>
      <p:sp>
        <p:nvSpPr>
          <p:cNvPr id="17421" name="Rectangle 83"/>
          <p:cNvSpPr>
            <a:spLocks noChangeArrowheads="1"/>
          </p:cNvSpPr>
          <p:nvPr/>
        </p:nvSpPr>
        <p:spPr bwMode="auto">
          <a:xfrm>
            <a:off x="6370638" y="5735638"/>
            <a:ext cx="1547812" cy="180975"/>
          </a:xfrm>
          <a:prstGeom prst="rect">
            <a:avLst/>
          </a:prstGeom>
          <a:solidFill>
            <a:srgbClr val="E46C0A"/>
          </a:solidFill>
          <a:ln w="19050">
            <a:solidFill>
              <a:schemeClr val="tx1"/>
            </a:solidFill>
            <a:miter lim="800000"/>
            <a:headEnd/>
            <a:tailEnd type="none" w="med" len="sm"/>
          </a:ln>
        </p:spPr>
        <p:txBody>
          <a:bodyPr wrap="none" anchor="ctr">
            <a:spAutoFit/>
          </a:bodyPr>
          <a:lstStyle/>
          <a:p>
            <a:endParaRPr lang="tr-TR"/>
          </a:p>
        </p:txBody>
      </p:sp>
      <p:sp>
        <p:nvSpPr>
          <p:cNvPr id="17422" name="Rectangle 84"/>
          <p:cNvSpPr>
            <a:spLocks noChangeArrowheads="1"/>
          </p:cNvSpPr>
          <p:nvPr/>
        </p:nvSpPr>
        <p:spPr bwMode="auto">
          <a:xfrm>
            <a:off x="6370638" y="5992813"/>
            <a:ext cx="1547812" cy="180975"/>
          </a:xfrm>
          <a:prstGeom prst="rect">
            <a:avLst/>
          </a:prstGeom>
          <a:solidFill>
            <a:srgbClr val="E46C0A"/>
          </a:solidFill>
          <a:ln w="19050">
            <a:solidFill>
              <a:schemeClr val="tx1"/>
            </a:solidFill>
            <a:miter lim="800000"/>
            <a:headEnd/>
            <a:tailEnd type="none" w="med" len="sm"/>
          </a:ln>
        </p:spPr>
        <p:txBody>
          <a:bodyPr wrap="none" anchor="ctr">
            <a:spAutoFit/>
          </a:bodyPr>
          <a:lstStyle/>
          <a:p>
            <a:endParaRPr lang="tr-TR"/>
          </a:p>
        </p:txBody>
      </p:sp>
      <p:sp>
        <p:nvSpPr>
          <p:cNvPr id="17423" name="Rectangle 97"/>
          <p:cNvSpPr>
            <a:spLocks noChangeArrowheads="1"/>
          </p:cNvSpPr>
          <p:nvPr/>
        </p:nvSpPr>
        <p:spPr bwMode="auto">
          <a:xfrm>
            <a:off x="6470650" y="3132138"/>
            <a:ext cx="1530350" cy="179387"/>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24" name="Rectangle 98"/>
          <p:cNvSpPr>
            <a:spLocks noChangeArrowheads="1"/>
          </p:cNvSpPr>
          <p:nvPr/>
        </p:nvSpPr>
        <p:spPr bwMode="auto">
          <a:xfrm>
            <a:off x="6470650" y="3311525"/>
            <a:ext cx="1530350" cy="180975"/>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25" name="Rectangle 99"/>
          <p:cNvSpPr>
            <a:spLocks noChangeArrowheads="1"/>
          </p:cNvSpPr>
          <p:nvPr/>
        </p:nvSpPr>
        <p:spPr bwMode="auto">
          <a:xfrm>
            <a:off x="6470650" y="3494088"/>
            <a:ext cx="1530350" cy="180975"/>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26" name="Rectangle 100"/>
          <p:cNvSpPr>
            <a:spLocks noChangeArrowheads="1"/>
          </p:cNvSpPr>
          <p:nvPr/>
        </p:nvSpPr>
        <p:spPr bwMode="auto">
          <a:xfrm>
            <a:off x="6467475" y="3675063"/>
            <a:ext cx="1530350" cy="179387"/>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27" name="Rectangle 101"/>
          <p:cNvSpPr>
            <a:spLocks noChangeArrowheads="1"/>
          </p:cNvSpPr>
          <p:nvPr/>
        </p:nvSpPr>
        <p:spPr bwMode="auto">
          <a:xfrm>
            <a:off x="6467475" y="3852863"/>
            <a:ext cx="1530350" cy="180975"/>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28" name="Rectangle 102"/>
          <p:cNvSpPr>
            <a:spLocks noChangeArrowheads="1"/>
          </p:cNvSpPr>
          <p:nvPr/>
        </p:nvSpPr>
        <p:spPr bwMode="auto">
          <a:xfrm>
            <a:off x="6470650" y="4035425"/>
            <a:ext cx="1530350" cy="180975"/>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29" name="Rectangle 103"/>
          <p:cNvSpPr>
            <a:spLocks noChangeArrowheads="1"/>
          </p:cNvSpPr>
          <p:nvPr/>
        </p:nvSpPr>
        <p:spPr bwMode="auto">
          <a:xfrm>
            <a:off x="6470650" y="4216400"/>
            <a:ext cx="1530350" cy="179388"/>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30" name="Rectangle 104"/>
          <p:cNvSpPr>
            <a:spLocks noChangeArrowheads="1"/>
          </p:cNvSpPr>
          <p:nvPr/>
        </p:nvSpPr>
        <p:spPr bwMode="auto">
          <a:xfrm>
            <a:off x="6470650" y="4397375"/>
            <a:ext cx="1530350" cy="180975"/>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31" name="Text Box 133"/>
          <p:cNvSpPr txBox="1">
            <a:spLocks noChangeArrowheads="1"/>
          </p:cNvSpPr>
          <p:nvPr/>
        </p:nvSpPr>
        <p:spPr bwMode="auto">
          <a:xfrm>
            <a:off x="949326" y="1770063"/>
            <a:ext cx="1828800"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5000"/>
              </a:lnSpc>
              <a:spcBef>
                <a:spcPct val="20000"/>
              </a:spcBef>
            </a:pPr>
            <a:r>
              <a:rPr lang="en-US" sz="1400" b="1" dirty="0"/>
              <a:t>Virtual page number</a:t>
            </a:r>
          </a:p>
        </p:txBody>
      </p:sp>
      <p:sp>
        <p:nvSpPr>
          <p:cNvPr id="17432" name="Rectangle 79"/>
          <p:cNvSpPr>
            <a:spLocks noChangeArrowheads="1"/>
          </p:cNvSpPr>
          <p:nvPr/>
        </p:nvSpPr>
        <p:spPr bwMode="auto">
          <a:xfrm>
            <a:off x="2701925" y="4275138"/>
            <a:ext cx="1312863" cy="180975"/>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33" name="Rectangle 85"/>
          <p:cNvSpPr>
            <a:spLocks noChangeArrowheads="1"/>
          </p:cNvSpPr>
          <p:nvPr/>
        </p:nvSpPr>
        <p:spPr bwMode="auto">
          <a:xfrm>
            <a:off x="2701925" y="4462463"/>
            <a:ext cx="1312863" cy="177800"/>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34" name="Rectangle 86"/>
          <p:cNvSpPr>
            <a:spLocks noChangeArrowheads="1"/>
          </p:cNvSpPr>
          <p:nvPr/>
        </p:nvSpPr>
        <p:spPr bwMode="auto">
          <a:xfrm>
            <a:off x="2701925" y="4640263"/>
            <a:ext cx="1312863" cy="179387"/>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35" name="Rectangle 87"/>
          <p:cNvSpPr>
            <a:spLocks noChangeArrowheads="1"/>
          </p:cNvSpPr>
          <p:nvPr/>
        </p:nvSpPr>
        <p:spPr bwMode="auto">
          <a:xfrm>
            <a:off x="2701925" y="4819650"/>
            <a:ext cx="1312863" cy="179388"/>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36" name="Rectangle 88"/>
          <p:cNvSpPr>
            <a:spLocks noChangeArrowheads="1"/>
          </p:cNvSpPr>
          <p:nvPr/>
        </p:nvSpPr>
        <p:spPr bwMode="auto">
          <a:xfrm>
            <a:off x="2701925" y="4997450"/>
            <a:ext cx="1312863" cy="179388"/>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37" name="Rectangle 89"/>
          <p:cNvSpPr>
            <a:spLocks noChangeArrowheads="1"/>
          </p:cNvSpPr>
          <p:nvPr/>
        </p:nvSpPr>
        <p:spPr bwMode="auto">
          <a:xfrm>
            <a:off x="2701925" y="5170488"/>
            <a:ext cx="1312863" cy="179387"/>
          </a:xfrm>
          <a:prstGeom prst="rect">
            <a:avLst/>
          </a:prstGeom>
          <a:solidFill>
            <a:schemeClr val="accent6">
              <a:lumMod val="75000"/>
            </a:schemeClr>
          </a:solidFill>
          <a:ln w="19050">
            <a:solidFill>
              <a:schemeClr val="tx1"/>
            </a:solidFill>
            <a:miter lim="800000"/>
            <a:headEnd/>
            <a:tailEnd type="none" w="med" len="sm"/>
          </a:ln>
        </p:spPr>
        <p:txBody>
          <a:bodyPr anchor="ctr">
            <a:spAutoFit/>
          </a:bodyPr>
          <a:lstStyle/>
          <a:p>
            <a:endParaRPr lang="tr-TR"/>
          </a:p>
        </p:txBody>
      </p:sp>
      <p:sp>
        <p:nvSpPr>
          <p:cNvPr id="17438" name="Rectangle 90"/>
          <p:cNvSpPr>
            <a:spLocks noChangeArrowheads="1"/>
          </p:cNvSpPr>
          <p:nvPr/>
        </p:nvSpPr>
        <p:spPr bwMode="auto">
          <a:xfrm>
            <a:off x="2701925" y="5348288"/>
            <a:ext cx="1312863" cy="179387"/>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39" name="Rectangle 91"/>
          <p:cNvSpPr>
            <a:spLocks noChangeArrowheads="1"/>
          </p:cNvSpPr>
          <p:nvPr/>
        </p:nvSpPr>
        <p:spPr bwMode="auto">
          <a:xfrm>
            <a:off x="2701925" y="5534025"/>
            <a:ext cx="1312863" cy="180975"/>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40" name="Rectangle 92"/>
          <p:cNvSpPr>
            <a:spLocks noChangeArrowheads="1"/>
          </p:cNvSpPr>
          <p:nvPr/>
        </p:nvSpPr>
        <p:spPr bwMode="auto">
          <a:xfrm>
            <a:off x="2701925" y="5713413"/>
            <a:ext cx="1312863" cy="179387"/>
          </a:xfrm>
          <a:prstGeom prst="rect">
            <a:avLst/>
          </a:prstGeom>
          <a:solidFill>
            <a:srgbClr val="E46C0A"/>
          </a:solidFill>
          <a:ln w="19050">
            <a:solidFill>
              <a:schemeClr val="tx1"/>
            </a:solidFill>
            <a:miter lim="800000"/>
            <a:headEnd/>
            <a:tailEnd type="none" w="med" len="sm"/>
          </a:ln>
        </p:spPr>
        <p:txBody>
          <a:bodyPr anchor="ctr">
            <a:spAutoFit/>
          </a:bodyPr>
          <a:lstStyle/>
          <a:p>
            <a:endParaRPr lang="tr-TR"/>
          </a:p>
        </p:txBody>
      </p:sp>
      <p:sp>
        <p:nvSpPr>
          <p:cNvPr id="17441" name="Rectangle 93"/>
          <p:cNvSpPr>
            <a:spLocks noChangeArrowheads="1"/>
          </p:cNvSpPr>
          <p:nvPr/>
        </p:nvSpPr>
        <p:spPr bwMode="auto">
          <a:xfrm>
            <a:off x="2701925" y="5892800"/>
            <a:ext cx="1312863" cy="179388"/>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42" name="Rectangle 94"/>
          <p:cNvSpPr>
            <a:spLocks noChangeArrowheads="1"/>
          </p:cNvSpPr>
          <p:nvPr/>
        </p:nvSpPr>
        <p:spPr bwMode="auto">
          <a:xfrm>
            <a:off x="2701925" y="6078538"/>
            <a:ext cx="1312863" cy="177800"/>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43" name="Rectangle 95"/>
          <p:cNvSpPr>
            <a:spLocks noChangeArrowheads="1"/>
          </p:cNvSpPr>
          <p:nvPr/>
        </p:nvSpPr>
        <p:spPr bwMode="auto">
          <a:xfrm>
            <a:off x="2701925" y="6254750"/>
            <a:ext cx="1312863" cy="180975"/>
          </a:xfrm>
          <a:prstGeom prst="rect">
            <a:avLst/>
          </a:prstGeom>
          <a:solidFill>
            <a:srgbClr val="E46C0A"/>
          </a:solidFill>
          <a:ln w="19050">
            <a:solidFill>
              <a:schemeClr val="tx1"/>
            </a:solidFill>
            <a:miter lim="800000"/>
            <a:headEnd/>
            <a:tailEnd type="none" w="med" len="sm"/>
          </a:ln>
        </p:spPr>
        <p:txBody>
          <a:bodyPr anchor="ctr">
            <a:spAutoFit/>
          </a:bodyPr>
          <a:lstStyle/>
          <a:p>
            <a:endParaRPr lang="tr-TR"/>
          </a:p>
        </p:txBody>
      </p:sp>
      <p:sp>
        <p:nvSpPr>
          <p:cNvPr id="17444" name="Rectangle 96"/>
          <p:cNvSpPr>
            <a:spLocks noChangeArrowheads="1"/>
          </p:cNvSpPr>
          <p:nvPr/>
        </p:nvSpPr>
        <p:spPr bwMode="auto">
          <a:xfrm>
            <a:off x="2701925" y="6435725"/>
            <a:ext cx="1312863" cy="179388"/>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anchor="ctr">
            <a:spAutoFit/>
          </a:bodyPr>
          <a:lstStyle/>
          <a:p>
            <a:endParaRPr lang="tr-TR"/>
          </a:p>
        </p:txBody>
      </p:sp>
      <p:sp>
        <p:nvSpPr>
          <p:cNvPr id="17445" name="Line 105"/>
          <p:cNvSpPr>
            <a:spLocks noChangeShapeType="1"/>
          </p:cNvSpPr>
          <p:nvPr/>
        </p:nvSpPr>
        <p:spPr bwMode="auto">
          <a:xfrm>
            <a:off x="2897188" y="4289425"/>
            <a:ext cx="0" cy="2327275"/>
          </a:xfrm>
          <a:prstGeom prst="line">
            <a:avLst/>
          </a:prstGeom>
          <a:noFill/>
          <a:ln w="19050">
            <a:solidFill>
              <a:schemeClr val="tx1"/>
            </a:solidFill>
            <a:round/>
            <a:headEnd/>
            <a:tailEnd type="non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46" name="Text Box 106"/>
          <p:cNvSpPr txBox="1">
            <a:spLocks noChangeArrowheads="1"/>
          </p:cNvSpPr>
          <p:nvPr/>
        </p:nvSpPr>
        <p:spPr bwMode="auto">
          <a:xfrm>
            <a:off x="2674938" y="4421188"/>
            <a:ext cx="458787" cy="2246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gn="l">
              <a:lnSpc>
                <a:spcPct val="80000"/>
              </a:lnSpc>
              <a:spcBef>
                <a:spcPct val="20000"/>
              </a:spcBef>
            </a:pPr>
            <a:r>
              <a:rPr lang="en-US"/>
              <a:t>1</a:t>
            </a:r>
          </a:p>
          <a:p>
            <a:pPr algn="l">
              <a:lnSpc>
                <a:spcPct val="80000"/>
              </a:lnSpc>
              <a:spcBef>
                <a:spcPct val="20000"/>
              </a:spcBef>
            </a:pPr>
            <a:r>
              <a:rPr lang="en-US"/>
              <a:t>1</a:t>
            </a:r>
          </a:p>
          <a:p>
            <a:pPr algn="l">
              <a:lnSpc>
                <a:spcPct val="80000"/>
              </a:lnSpc>
              <a:spcBef>
                <a:spcPct val="20000"/>
              </a:spcBef>
            </a:pPr>
            <a:r>
              <a:rPr lang="en-US"/>
              <a:t>1</a:t>
            </a:r>
          </a:p>
          <a:p>
            <a:pPr algn="l">
              <a:lnSpc>
                <a:spcPct val="80000"/>
              </a:lnSpc>
              <a:spcBef>
                <a:spcPct val="20000"/>
              </a:spcBef>
            </a:pPr>
            <a:r>
              <a:rPr lang="en-US"/>
              <a:t>1</a:t>
            </a:r>
          </a:p>
          <a:p>
            <a:pPr algn="l">
              <a:lnSpc>
                <a:spcPct val="80000"/>
              </a:lnSpc>
              <a:spcBef>
                <a:spcPct val="20000"/>
              </a:spcBef>
            </a:pPr>
            <a:r>
              <a:rPr lang="en-US"/>
              <a:t>0</a:t>
            </a:r>
          </a:p>
          <a:p>
            <a:pPr algn="l">
              <a:lnSpc>
                <a:spcPct val="80000"/>
              </a:lnSpc>
              <a:spcBef>
                <a:spcPct val="20000"/>
              </a:spcBef>
            </a:pPr>
            <a:r>
              <a:rPr lang="en-US"/>
              <a:t>1</a:t>
            </a:r>
          </a:p>
          <a:p>
            <a:pPr algn="l">
              <a:lnSpc>
                <a:spcPct val="80000"/>
              </a:lnSpc>
              <a:spcBef>
                <a:spcPct val="20000"/>
              </a:spcBef>
            </a:pPr>
            <a:r>
              <a:rPr lang="en-US"/>
              <a:t>1</a:t>
            </a:r>
          </a:p>
          <a:p>
            <a:pPr algn="l">
              <a:lnSpc>
                <a:spcPct val="80000"/>
              </a:lnSpc>
              <a:spcBef>
                <a:spcPct val="20000"/>
              </a:spcBef>
            </a:pPr>
            <a:r>
              <a:rPr lang="en-US"/>
              <a:t>0</a:t>
            </a:r>
          </a:p>
          <a:p>
            <a:pPr algn="l">
              <a:lnSpc>
                <a:spcPct val="80000"/>
              </a:lnSpc>
              <a:spcBef>
                <a:spcPct val="20000"/>
              </a:spcBef>
            </a:pPr>
            <a:r>
              <a:rPr lang="en-US"/>
              <a:t>1</a:t>
            </a:r>
          </a:p>
          <a:p>
            <a:pPr algn="l">
              <a:lnSpc>
                <a:spcPct val="80000"/>
              </a:lnSpc>
              <a:spcBef>
                <a:spcPct val="20000"/>
              </a:spcBef>
            </a:pPr>
            <a:r>
              <a:rPr lang="en-US"/>
              <a:t>1</a:t>
            </a:r>
          </a:p>
          <a:p>
            <a:pPr algn="l">
              <a:lnSpc>
                <a:spcPct val="80000"/>
              </a:lnSpc>
              <a:spcBef>
                <a:spcPct val="20000"/>
              </a:spcBef>
            </a:pPr>
            <a:r>
              <a:rPr lang="en-US"/>
              <a:t>0</a:t>
            </a:r>
          </a:p>
          <a:p>
            <a:pPr algn="l">
              <a:lnSpc>
                <a:spcPct val="80000"/>
              </a:lnSpc>
              <a:spcBef>
                <a:spcPct val="20000"/>
              </a:spcBef>
            </a:pPr>
            <a:r>
              <a:rPr lang="en-US"/>
              <a:t>1</a:t>
            </a:r>
          </a:p>
        </p:txBody>
      </p:sp>
      <p:sp>
        <p:nvSpPr>
          <p:cNvPr id="17447" name="Oval 109"/>
          <p:cNvSpPr>
            <a:spLocks noChangeArrowheads="1"/>
          </p:cNvSpPr>
          <p:nvPr/>
        </p:nvSpPr>
        <p:spPr bwMode="auto">
          <a:xfrm>
            <a:off x="3376613" y="4521200"/>
            <a:ext cx="47625" cy="50800"/>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48" name="Oval 110"/>
          <p:cNvSpPr>
            <a:spLocks noChangeArrowheads="1"/>
          </p:cNvSpPr>
          <p:nvPr/>
        </p:nvSpPr>
        <p:spPr bwMode="auto">
          <a:xfrm>
            <a:off x="3370263" y="4702175"/>
            <a:ext cx="47625" cy="50800"/>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49" name="Oval 111"/>
          <p:cNvSpPr>
            <a:spLocks noChangeArrowheads="1"/>
          </p:cNvSpPr>
          <p:nvPr/>
        </p:nvSpPr>
        <p:spPr bwMode="auto">
          <a:xfrm>
            <a:off x="3362325" y="4881563"/>
            <a:ext cx="49213" cy="47625"/>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50" name="Oval 112"/>
          <p:cNvSpPr>
            <a:spLocks noChangeArrowheads="1"/>
          </p:cNvSpPr>
          <p:nvPr/>
        </p:nvSpPr>
        <p:spPr bwMode="auto">
          <a:xfrm>
            <a:off x="3370263" y="5067300"/>
            <a:ext cx="47625" cy="49213"/>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51" name="Oval 113"/>
          <p:cNvSpPr>
            <a:spLocks noChangeArrowheads="1"/>
          </p:cNvSpPr>
          <p:nvPr/>
        </p:nvSpPr>
        <p:spPr bwMode="auto">
          <a:xfrm>
            <a:off x="3370263" y="5245100"/>
            <a:ext cx="47625" cy="49213"/>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52" name="Oval 114"/>
          <p:cNvSpPr>
            <a:spLocks noChangeArrowheads="1"/>
          </p:cNvSpPr>
          <p:nvPr/>
        </p:nvSpPr>
        <p:spPr bwMode="auto">
          <a:xfrm>
            <a:off x="3370263" y="5419725"/>
            <a:ext cx="47625" cy="49213"/>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53" name="Oval 115"/>
          <p:cNvSpPr>
            <a:spLocks noChangeArrowheads="1"/>
          </p:cNvSpPr>
          <p:nvPr/>
        </p:nvSpPr>
        <p:spPr bwMode="auto">
          <a:xfrm>
            <a:off x="3370263" y="5591175"/>
            <a:ext cx="47625" cy="49213"/>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54" name="Oval 116"/>
          <p:cNvSpPr>
            <a:spLocks noChangeArrowheads="1"/>
          </p:cNvSpPr>
          <p:nvPr/>
        </p:nvSpPr>
        <p:spPr bwMode="auto">
          <a:xfrm>
            <a:off x="3370263" y="5789613"/>
            <a:ext cx="47625" cy="49212"/>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55" name="Oval 117"/>
          <p:cNvSpPr>
            <a:spLocks noChangeArrowheads="1"/>
          </p:cNvSpPr>
          <p:nvPr/>
        </p:nvSpPr>
        <p:spPr bwMode="auto">
          <a:xfrm>
            <a:off x="3370263" y="5961063"/>
            <a:ext cx="47625" cy="49212"/>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56" name="Oval 118"/>
          <p:cNvSpPr>
            <a:spLocks noChangeArrowheads="1"/>
          </p:cNvSpPr>
          <p:nvPr/>
        </p:nvSpPr>
        <p:spPr bwMode="auto">
          <a:xfrm>
            <a:off x="3376613" y="6140450"/>
            <a:ext cx="47625" cy="49213"/>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57" name="Oval 119"/>
          <p:cNvSpPr>
            <a:spLocks noChangeArrowheads="1"/>
          </p:cNvSpPr>
          <p:nvPr/>
        </p:nvSpPr>
        <p:spPr bwMode="auto">
          <a:xfrm>
            <a:off x="3376613" y="6313488"/>
            <a:ext cx="47625" cy="47625"/>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58" name="Oval 120"/>
          <p:cNvSpPr>
            <a:spLocks noChangeArrowheads="1"/>
          </p:cNvSpPr>
          <p:nvPr/>
        </p:nvSpPr>
        <p:spPr bwMode="auto">
          <a:xfrm>
            <a:off x="3390900" y="6502400"/>
            <a:ext cx="47625" cy="50800"/>
          </a:xfrm>
          <a:prstGeom prst="ellipse">
            <a:avLst/>
          </a:prstGeom>
          <a:solidFill>
            <a:schemeClr val="tx1"/>
          </a:solidFill>
          <a:ln w="25400">
            <a:solidFill>
              <a:schemeClr val="tx1"/>
            </a:solidFill>
            <a:round/>
            <a:headEnd/>
            <a:tailEnd type="none" w="med" len="sm"/>
          </a:ln>
        </p:spPr>
        <p:txBody>
          <a:bodyPr wrap="none" anchor="ctr">
            <a:spAutoFit/>
          </a:bodyPr>
          <a:lstStyle/>
          <a:p>
            <a:endParaRPr lang="tr-TR"/>
          </a:p>
        </p:txBody>
      </p:sp>
      <p:sp>
        <p:nvSpPr>
          <p:cNvPr id="17459" name="Text Box 134"/>
          <p:cNvSpPr txBox="1">
            <a:spLocks noChangeArrowheads="1"/>
          </p:cNvSpPr>
          <p:nvPr/>
        </p:nvSpPr>
        <p:spPr bwMode="auto">
          <a:xfrm>
            <a:off x="1363662" y="6053138"/>
            <a:ext cx="1444625"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5000"/>
              </a:lnSpc>
              <a:spcBef>
                <a:spcPct val="20000"/>
              </a:spcBef>
            </a:pPr>
            <a:r>
              <a:rPr lang="en-US" sz="1400" b="1" dirty="0"/>
              <a:t>Page table</a:t>
            </a:r>
          </a:p>
        </p:txBody>
      </p:sp>
      <p:sp>
        <p:nvSpPr>
          <p:cNvPr id="17460" name="Text Box 135"/>
          <p:cNvSpPr txBox="1">
            <a:spLocks noChangeArrowheads="1"/>
          </p:cNvSpPr>
          <p:nvPr/>
        </p:nvSpPr>
        <p:spPr bwMode="auto">
          <a:xfrm>
            <a:off x="2955925" y="3870325"/>
            <a:ext cx="1641475"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0000"/>
              </a:lnSpc>
              <a:spcBef>
                <a:spcPct val="20000"/>
              </a:spcBef>
            </a:pPr>
            <a:r>
              <a:rPr lang="en-US" dirty="0"/>
              <a:t>Physical page or</a:t>
            </a:r>
          </a:p>
          <a:p>
            <a:pPr>
              <a:lnSpc>
                <a:spcPct val="80000"/>
              </a:lnSpc>
              <a:spcBef>
                <a:spcPct val="20000"/>
              </a:spcBef>
            </a:pPr>
            <a:r>
              <a:rPr lang="en-US" dirty="0"/>
              <a:t>disk address</a:t>
            </a:r>
          </a:p>
        </p:txBody>
      </p:sp>
      <p:sp>
        <p:nvSpPr>
          <p:cNvPr id="17461" name="Text Box 136"/>
          <p:cNvSpPr txBox="1">
            <a:spLocks noChangeArrowheads="1"/>
          </p:cNvSpPr>
          <p:nvPr/>
        </p:nvSpPr>
        <p:spPr bwMode="auto">
          <a:xfrm>
            <a:off x="2405062" y="4008438"/>
            <a:ext cx="5238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spcBef>
                <a:spcPct val="50000"/>
              </a:spcBef>
            </a:pPr>
            <a:r>
              <a:rPr lang="en-US" dirty="0"/>
              <a:t>Valid</a:t>
            </a:r>
          </a:p>
        </p:txBody>
      </p:sp>
      <p:sp>
        <p:nvSpPr>
          <p:cNvPr id="17462" name="Text Box 137"/>
          <p:cNvSpPr txBox="1">
            <a:spLocks noChangeArrowheads="1"/>
          </p:cNvSpPr>
          <p:nvPr/>
        </p:nvSpPr>
        <p:spPr bwMode="auto">
          <a:xfrm>
            <a:off x="6465888" y="2622550"/>
            <a:ext cx="1965325"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5000"/>
              </a:lnSpc>
              <a:spcBef>
                <a:spcPct val="20000"/>
              </a:spcBef>
            </a:pPr>
            <a:r>
              <a:rPr lang="en-US" sz="1400" b="1" dirty="0"/>
              <a:t>Physical memory</a:t>
            </a:r>
          </a:p>
        </p:txBody>
      </p:sp>
      <p:sp>
        <p:nvSpPr>
          <p:cNvPr id="17463" name="Text Box 138"/>
          <p:cNvSpPr txBox="1">
            <a:spLocks noChangeArrowheads="1"/>
          </p:cNvSpPr>
          <p:nvPr/>
        </p:nvSpPr>
        <p:spPr bwMode="auto">
          <a:xfrm>
            <a:off x="6383338" y="4787900"/>
            <a:ext cx="1547812"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5000"/>
              </a:lnSpc>
              <a:spcBef>
                <a:spcPct val="20000"/>
              </a:spcBef>
            </a:pPr>
            <a:r>
              <a:rPr lang="en-US" sz="1400" b="1"/>
              <a:t>Disk storage</a:t>
            </a:r>
          </a:p>
        </p:txBody>
      </p:sp>
      <p:sp>
        <p:nvSpPr>
          <p:cNvPr id="17474" name="Line 157"/>
          <p:cNvSpPr>
            <a:spLocks noChangeShapeType="1"/>
          </p:cNvSpPr>
          <p:nvPr/>
        </p:nvSpPr>
        <p:spPr bwMode="auto">
          <a:xfrm>
            <a:off x="1585913" y="2424113"/>
            <a:ext cx="0" cy="3016250"/>
          </a:xfrm>
          <a:prstGeom prst="line">
            <a:avLst/>
          </a:prstGeom>
          <a:noFill/>
          <a:ln w="19050">
            <a:solidFill>
              <a:schemeClr val="tx1"/>
            </a:solidFill>
            <a:round/>
            <a:headEnd/>
            <a:tailEnd type="non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75" name="Line 158"/>
          <p:cNvSpPr>
            <a:spLocks noChangeShapeType="1"/>
          </p:cNvSpPr>
          <p:nvPr/>
        </p:nvSpPr>
        <p:spPr bwMode="auto">
          <a:xfrm>
            <a:off x="1585913" y="5438775"/>
            <a:ext cx="1096962" cy="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76" name="Line 159"/>
          <p:cNvSpPr>
            <a:spLocks noChangeShapeType="1"/>
          </p:cNvSpPr>
          <p:nvPr/>
        </p:nvSpPr>
        <p:spPr bwMode="auto">
          <a:xfrm>
            <a:off x="1585913" y="2847975"/>
            <a:ext cx="1096962" cy="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77" name="Line 160"/>
          <p:cNvSpPr>
            <a:spLocks noChangeShapeType="1"/>
          </p:cNvSpPr>
          <p:nvPr/>
        </p:nvSpPr>
        <p:spPr bwMode="auto">
          <a:xfrm flipV="1">
            <a:off x="3414713" y="3319463"/>
            <a:ext cx="3048000" cy="12192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78" name="Line 161"/>
          <p:cNvSpPr>
            <a:spLocks noChangeShapeType="1"/>
          </p:cNvSpPr>
          <p:nvPr/>
        </p:nvSpPr>
        <p:spPr bwMode="auto">
          <a:xfrm flipV="1">
            <a:off x="3400425" y="4038600"/>
            <a:ext cx="3048000" cy="6858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79" name="Line 162"/>
          <p:cNvSpPr>
            <a:spLocks noChangeShapeType="1"/>
          </p:cNvSpPr>
          <p:nvPr/>
        </p:nvSpPr>
        <p:spPr bwMode="auto">
          <a:xfrm flipV="1">
            <a:off x="3352800" y="4219575"/>
            <a:ext cx="3124200" cy="6858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80" name="Line 163"/>
          <p:cNvSpPr>
            <a:spLocks noChangeShapeType="1"/>
          </p:cNvSpPr>
          <p:nvPr/>
        </p:nvSpPr>
        <p:spPr bwMode="auto">
          <a:xfrm flipV="1">
            <a:off x="3352800" y="3505200"/>
            <a:ext cx="3124200" cy="16002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81" name="Line 164"/>
          <p:cNvSpPr>
            <a:spLocks noChangeShapeType="1"/>
          </p:cNvSpPr>
          <p:nvPr/>
        </p:nvSpPr>
        <p:spPr bwMode="auto">
          <a:xfrm>
            <a:off x="3367088" y="5257800"/>
            <a:ext cx="2971800" cy="2286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82" name="Line 165"/>
          <p:cNvSpPr>
            <a:spLocks noChangeShapeType="1"/>
          </p:cNvSpPr>
          <p:nvPr/>
        </p:nvSpPr>
        <p:spPr bwMode="auto">
          <a:xfrm flipV="1">
            <a:off x="3400425" y="3838575"/>
            <a:ext cx="3048000" cy="16002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83" name="Line 167"/>
          <p:cNvSpPr>
            <a:spLocks noChangeShapeType="1"/>
          </p:cNvSpPr>
          <p:nvPr/>
        </p:nvSpPr>
        <p:spPr bwMode="auto">
          <a:xfrm flipV="1">
            <a:off x="3352800" y="4391025"/>
            <a:ext cx="3124200" cy="12192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84" name="Line 168"/>
          <p:cNvSpPr>
            <a:spLocks noChangeShapeType="1"/>
          </p:cNvSpPr>
          <p:nvPr/>
        </p:nvSpPr>
        <p:spPr bwMode="auto">
          <a:xfrm flipV="1">
            <a:off x="3429000" y="5743575"/>
            <a:ext cx="2895600" cy="762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85" name="Line 169"/>
          <p:cNvSpPr>
            <a:spLocks noChangeShapeType="1"/>
          </p:cNvSpPr>
          <p:nvPr/>
        </p:nvSpPr>
        <p:spPr bwMode="auto">
          <a:xfrm flipV="1">
            <a:off x="3414713" y="2971800"/>
            <a:ext cx="3048000" cy="29718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86" name="Line 170"/>
          <p:cNvSpPr>
            <a:spLocks noChangeShapeType="1"/>
          </p:cNvSpPr>
          <p:nvPr/>
        </p:nvSpPr>
        <p:spPr bwMode="auto">
          <a:xfrm flipV="1">
            <a:off x="3429000" y="3657600"/>
            <a:ext cx="3048000" cy="25146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87" name="Line 171"/>
          <p:cNvSpPr>
            <a:spLocks noChangeShapeType="1"/>
          </p:cNvSpPr>
          <p:nvPr/>
        </p:nvSpPr>
        <p:spPr bwMode="auto">
          <a:xfrm flipV="1">
            <a:off x="3381375" y="6019800"/>
            <a:ext cx="2971800" cy="3048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88" name="Line 172"/>
          <p:cNvSpPr>
            <a:spLocks noChangeShapeType="1"/>
          </p:cNvSpPr>
          <p:nvPr/>
        </p:nvSpPr>
        <p:spPr bwMode="auto">
          <a:xfrm flipV="1">
            <a:off x="3414713" y="3124200"/>
            <a:ext cx="3048000" cy="3429000"/>
          </a:xfrm>
          <a:prstGeom prst="line">
            <a:avLst/>
          </a:prstGeom>
          <a:noFill/>
          <a:ln w="19050">
            <a:solidFill>
              <a:schemeClr val="tx1"/>
            </a:solidFill>
            <a:round/>
            <a:headEnd/>
            <a:tailEnd type="triangle" w="med" len="sm"/>
          </a:ln>
          <a:extLst>
            <a:ext uri="{909E8E84-426E-40dd-AFC4-6F175D3DCCD1}">
              <a14:hiddenFill xmlns:a14="http://schemas.microsoft.com/office/drawing/2010/main" xmlns="">
                <a:noFill/>
              </a14:hiddenFill>
            </a:ext>
          </a:extLst>
        </p:spPr>
        <p:txBody>
          <a:bodyPr>
            <a:spAutoFit/>
          </a:bodyPr>
          <a:lstStyle/>
          <a:p>
            <a:endParaRPr lang="en-US"/>
          </a:p>
        </p:txBody>
      </p:sp>
      <p:grpSp>
        <p:nvGrpSpPr>
          <p:cNvPr id="3" name="Group 2"/>
          <p:cNvGrpSpPr/>
          <p:nvPr/>
        </p:nvGrpSpPr>
        <p:grpSpPr>
          <a:xfrm>
            <a:off x="4481513" y="2513013"/>
            <a:ext cx="1997075" cy="1892300"/>
            <a:chOff x="4481513" y="2513013"/>
            <a:chExt cx="1997075" cy="1892300"/>
          </a:xfrm>
        </p:grpSpPr>
        <p:sp>
          <p:nvSpPr>
            <p:cNvPr id="17494" name="Line 178"/>
            <p:cNvSpPr>
              <a:spLocks noChangeShapeType="1"/>
            </p:cNvSpPr>
            <p:nvPr/>
          </p:nvSpPr>
          <p:spPr bwMode="auto">
            <a:xfrm>
              <a:off x="4497388" y="2513013"/>
              <a:ext cx="1981200" cy="990600"/>
            </a:xfrm>
            <a:prstGeom prst="line">
              <a:avLst/>
            </a:prstGeom>
            <a:noFill/>
            <a:ln w="25400">
              <a:solidFill>
                <a:srgbClr val="0099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sp>
          <p:nvSpPr>
            <p:cNvPr id="17495" name="Line 179"/>
            <p:cNvSpPr>
              <a:spLocks noChangeShapeType="1"/>
            </p:cNvSpPr>
            <p:nvPr/>
          </p:nvSpPr>
          <p:spPr bwMode="auto">
            <a:xfrm>
              <a:off x="4481513" y="2681288"/>
              <a:ext cx="1981200" cy="990600"/>
            </a:xfrm>
            <a:prstGeom prst="line">
              <a:avLst/>
            </a:prstGeom>
            <a:noFill/>
            <a:ln w="25400">
              <a:solidFill>
                <a:srgbClr val="0099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sp>
          <p:nvSpPr>
            <p:cNvPr id="17496" name="Line 181"/>
            <p:cNvSpPr>
              <a:spLocks noChangeShapeType="1"/>
            </p:cNvSpPr>
            <p:nvPr/>
          </p:nvSpPr>
          <p:spPr bwMode="auto">
            <a:xfrm>
              <a:off x="4481513" y="2833688"/>
              <a:ext cx="1981200" cy="152400"/>
            </a:xfrm>
            <a:prstGeom prst="line">
              <a:avLst/>
            </a:prstGeom>
            <a:noFill/>
            <a:ln w="25400">
              <a:solidFill>
                <a:srgbClr val="0099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sp>
          <p:nvSpPr>
            <p:cNvPr id="17497" name="Line 183"/>
            <p:cNvSpPr>
              <a:spLocks noChangeShapeType="1"/>
            </p:cNvSpPr>
            <p:nvPr/>
          </p:nvSpPr>
          <p:spPr bwMode="auto">
            <a:xfrm>
              <a:off x="4481513" y="3019425"/>
              <a:ext cx="1981200" cy="838200"/>
            </a:xfrm>
            <a:prstGeom prst="line">
              <a:avLst/>
            </a:prstGeom>
            <a:noFill/>
            <a:ln w="25400">
              <a:solidFill>
                <a:srgbClr val="0099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sp>
          <p:nvSpPr>
            <p:cNvPr id="17498" name="Line 184"/>
            <p:cNvSpPr>
              <a:spLocks noChangeShapeType="1"/>
            </p:cNvSpPr>
            <p:nvPr/>
          </p:nvSpPr>
          <p:spPr bwMode="auto">
            <a:xfrm>
              <a:off x="4481513" y="3414713"/>
              <a:ext cx="1981200" cy="990600"/>
            </a:xfrm>
            <a:prstGeom prst="line">
              <a:avLst/>
            </a:prstGeom>
            <a:noFill/>
            <a:ln w="25400">
              <a:solidFill>
                <a:srgbClr val="0099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grpSp>
      <p:sp>
        <p:nvSpPr>
          <p:cNvPr id="17499" name="Text Box 185"/>
          <p:cNvSpPr txBox="1">
            <a:spLocks noChangeArrowheads="1"/>
          </p:cNvSpPr>
          <p:nvPr/>
        </p:nvSpPr>
        <p:spPr bwMode="auto">
          <a:xfrm>
            <a:off x="3997325" y="1828800"/>
            <a:ext cx="1108075"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0000"/>
              </a:lnSpc>
              <a:spcBef>
                <a:spcPct val="20000"/>
              </a:spcBef>
            </a:pPr>
            <a:r>
              <a:rPr lang="en-US" dirty="0"/>
              <a:t>Physical page</a:t>
            </a:r>
          </a:p>
          <a:p>
            <a:pPr>
              <a:lnSpc>
                <a:spcPct val="80000"/>
              </a:lnSpc>
              <a:spcBef>
                <a:spcPct val="20000"/>
              </a:spcBef>
            </a:pPr>
            <a:r>
              <a:rPr lang="en-US" dirty="0"/>
              <a:t>address</a:t>
            </a:r>
          </a:p>
        </p:txBody>
      </p:sp>
      <p:grpSp>
        <p:nvGrpSpPr>
          <p:cNvPr id="2" name="Group 1"/>
          <p:cNvGrpSpPr/>
          <p:nvPr/>
        </p:nvGrpSpPr>
        <p:grpSpPr>
          <a:xfrm>
            <a:off x="2528888" y="1565276"/>
            <a:ext cx="2452687" cy="1976437"/>
            <a:chOff x="2528888" y="1565276"/>
            <a:chExt cx="2452687" cy="1976437"/>
          </a:xfrm>
        </p:grpSpPr>
        <p:sp>
          <p:nvSpPr>
            <p:cNvPr id="17464" name="Rectangle 139"/>
            <p:cNvSpPr>
              <a:spLocks noChangeArrowheads="1"/>
            </p:cNvSpPr>
            <p:nvPr/>
          </p:nvSpPr>
          <p:spPr bwMode="auto">
            <a:xfrm>
              <a:off x="2695575" y="2224088"/>
              <a:ext cx="2286000" cy="18256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tr-TR"/>
            </a:p>
          </p:txBody>
        </p:sp>
        <p:sp>
          <p:nvSpPr>
            <p:cNvPr id="17465" name="Rectangle 140"/>
            <p:cNvSpPr>
              <a:spLocks noChangeArrowheads="1"/>
            </p:cNvSpPr>
            <p:nvPr/>
          </p:nvSpPr>
          <p:spPr bwMode="auto">
            <a:xfrm>
              <a:off x="2695575" y="2408238"/>
              <a:ext cx="2286000" cy="18256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tr-TR"/>
            </a:p>
          </p:txBody>
        </p:sp>
        <p:sp>
          <p:nvSpPr>
            <p:cNvPr id="17466" name="Rectangle 141"/>
            <p:cNvSpPr>
              <a:spLocks noChangeArrowheads="1"/>
            </p:cNvSpPr>
            <p:nvPr/>
          </p:nvSpPr>
          <p:spPr bwMode="auto">
            <a:xfrm>
              <a:off x="2695575" y="2589213"/>
              <a:ext cx="2286000" cy="18256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tr-TR"/>
            </a:p>
          </p:txBody>
        </p:sp>
        <p:sp>
          <p:nvSpPr>
            <p:cNvPr id="17467" name="Rectangle 142"/>
            <p:cNvSpPr>
              <a:spLocks noChangeArrowheads="1"/>
            </p:cNvSpPr>
            <p:nvPr/>
          </p:nvSpPr>
          <p:spPr bwMode="auto">
            <a:xfrm>
              <a:off x="2695575" y="2771775"/>
              <a:ext cx="2286000" cy="18256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tr-TR"/>
            </a:p>
          </p:txBody>
        </p:sp>
        <p:sp>
          <p:nvSpPr>
            <p:cNvPr id="17468" name="Rectangle 143"/>
            <p:cNvSpPr>
              <a:spLocks noChangeArrowheads="1"/>
            </p:cNvSpPr>
            <p:nvPr/>
          </p:nvSpPr>
          <p:spPr bwMode="auto">
            <a:xfrm>
              <a:off x="2695575" y="2955925"/>
              <a:ext cx="2286000" cy="182563"/>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tr-TR"/>
            </a:p>
          </p:txBody>
        </p:sp>
        <p:sp>
          <p:nvSpPr>
            <p:cNvPr id="17469" name="Rectangle 144"/>
            <p:cNvSpPr>
              <a:spLocks noChangeArrowheads="1"/>
            </p:cNvSpPr>
            <p:nvPr/>
          </p:nvSpPr>
          <p:spPr bwMode="auto">
            <a:xfrm>
              <a:off x="2695575" y="3138488"/>
              <a:ext cx="2286000" cy="18256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tr-TR"/>
            </a:p>
          </p:txBody>
        </p:sp>
        <p:sp>
          <p:nvSpPr>
            <p:cNvPr id="17470" name="Rectangle 145"/>
            <p:cNvSpPr>
              <a:spLocks noChangeArrowheads="1"/>
            </p:cNvSpPr>
            <p:nvPr/>
          </p:nvSpPr>
          <p:spPr bwMode="auto">
            <a:xfrm>
              <a:off x="2695575" y="3322638"/>
              <a:ext cx="2286000" cy="182562"/>
            </a:xfrm>
            <a:prstGeom prst="rect">
              <a:avLst/>
            </a:prstGeom>
            <a:noFill/>
            <a:ln w="19050">
              <a:solidFill>
                <a:schemeClr val="tx1"/>
              </a:solidFill>
              <a:miter lim="800000"/>
              <a:headEnd/>
              <a:tailEnd type="none" w="med" len="sm"/>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tr-TR"/>
            </a:p>
          </p:txBody>
        </p:sp>
        <p:sp>
          <p:nvSpPr>
            <p:cNvPr id="17471" name="Line 148"/>
            <p:cNvSpPr>
              <a:spLocks noChangeShapeType="1"/>
            </p:cNvSpPr>
            <p:nvPr/>
          </p:nvSpPr>
          <p:spPr bwMode="auto">
            <a:xfrm>
              <a:off x="2881313" y="2224088"/>
              <a:ext cx="0" cy="1279525"/>
            </a:xfrm>
            <a:prstGeom prst="line">
              <a:avLst/>
            </a:prstGeom>
            <a:noFill/>
            <a:ln w="19050">
              <a:solidFill>
                <a:schemeClr val="tx1"/>
              </a:solidFill>
              <a:round/>
              <a:headEnd/>
              <a:tailEnd type="non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72" name="Text Box 149"/>
            <p:cNvSpPr txBox="1">
              <a:spLocks noChangeArrowheads="1"/>
            </p:cNvSpPr>
            <p:nvPr/>
          </p:nvSpPr>
          <p:spPr bwMode="auto">
            <a:xfrm>
              <a:off x="2667000" y="2390775"/>
              <a:ext cx="458788" cy="1150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gn="l">
                <a:lnSpc>
                  <a:spcPct val="80000"/>
                </a:lnSpc>
                <a:spcBef>
                  <a:spcPct val="20000"/>
                </a:spcBef>
              </a:pPr>
              <a:r>
                <a:rPr lang="en-US"/>
                <a:t>1</a:t>
              </a:r>
            </a:p>
            <a:p>
              <a:pPr algn="l">
                <a:lnSpc>
                  <a:spcPct val="80000"/>
                </a:lnSpc>
                <a:spcBef>
                  <a:spcPct val="20000"/>
                </a:spcBef>
              </a:pPr>
              <a:r>
                <a:rPr lang="en-US"/>
                <a:t>1</a:t>
              </a:r>
            </a:p>
            <a:p>
              <a:pPr algn="l">
                <a:lnSpc>
                  <a:spcPct val="80000"/>
                </a:lnSpc>
                <a:spcBef>
                  <a:spcPct val="20000"/>
                </a:spcBef>
              </a:pPr>
              <a:r>
                <a:rPr lang="en-US"/>
                <a:t>1</a:t>
              </a:r>
            </a:p>
            <a:p>
              <a:pPr algn="l">
                <a:lnSpc>
                  <a:spcPct val="80000"/>
                </a:lnSpc>
                <a:spcBef>
                  <a:spcPct val="20000"/>
                </a:spcBef>
              </a:pPr>
              <a:r>
                <a:rPr lang="en-US"/>
                <a:t>1</a:t>
              </a:r>
            </a:p>
            <a:p>
              <a:pPr algn="l">
                <a:lnSpc>
                  <a:spcPct val="80000"/>
                </a:lnSpc>
                <a:spcBef>
                  <a:spcPct val="20000"/>
                </a:spcBef>
              </a:pPr>
              <a:r>
                <a:rPr lang="en-US"/>
                <a:t>0</a:t>
              </a:r>
            </a:p>
            <a:p>
              <a:pPr algn="l">
                <a:lnSpc>
                  <a:spcPct val="80000"/>
                </a:lnSpc>
                <a:spcBef>
                  <a:spcPct val="20000"/>
                </a:spcBef>
              </a:pPr>
              <a:r>
                <a:rPr lang="en-US"/>
                <a:t>1</a:t>
              </a:r>
            </a:p>
          </p:txBody>
        </p:sp>
        <p:sp>
          <p:nvSpPr>
            <p:cNvPr id="17473" name="Line 156"/>
            <p:cNvSpPr>
              <a:spLocks noChangeShapeType="1"/>
            </p:cNvSpPr>
            <p:nvPr/>
          </p:nvSpPr>
          <p:spPr bwMode="auto">
            <a:xfrm>
              <a:off x="4038600" y="2224088"/>
              <a:ext cx="0" cy="1279525"/>
            </a:xfrm>
            <a:prstGeom prst="line">
              <a:avLst/>
            </a:prstGeom>
            <a:noFill/>
            <a:ln w="19050">
              <a:solidFill>
                <a:schemeClr val="tx1"/>
              </a:solidFill>
              <a:round/>
              <a:headEnd/>
              <a:tailEnd type="none" w="med" len="sm"/>
            </a:ln>
            <a:extLst>
              <a:ext uri="{909E8E84-426E-40dd-AFC4-6F175D3DCCD1}">
                <a14:hiddenFill xmlns:a14="http://schemas.microsoft.com/office/drawing/2010/main" xmlns="">
                  <a:noFill/>
                </a14:hiddenFill>
              </a:ext>
            </a:extLst>
          </p:spPr>
          <p:txBody>
            <a:bodyPr>
              <a:spAutoFit/>
            </a:bodyPr>
            <a:lstStyle/>
            <a:p>
              <a:endParaRPr lang="en-US"/>
            </a:p>
          </p:txBody>
        </p:sp>
        <p:sp>
          <p:nvSpPr>
            <p:cNvPr id="17489" name="Oval 173"/>
            <p:cNvSpPr>
              <a:spLocks noChangeArrowheads="1"/>
            </p:cNvSpPr>
            <p:nvPr/>
          </p:nvSpPr>
          <p:spPr bwMode="auto">
            <a:xfrm>
              <a:off x="4433888" y="2459038"/>
              <a:ext cx="55562" cy="55562"/>
            </a:xfrm>
            <a:prstGeom prst="ellipse">
              <a:avLst/>
            </a:prstGeom>
            <a:solidFill>
              <a:srgbClr val="009900"/>
            </a:solidFill>
            <a:ln w="25400">
              <a:solidFill>
                <a:srgbClr val="009900"/>
              </a:solidFill>
              <a:round/>
              <a:headEnd/>
              <a:tailEnd type="none" w="med" len="sm"/>
            </a:ln>
          </p:spPr>
          <p:txBody>
            <a:bodyPr wrap="none" anchor="ctr">
              <a:spAutoFit/>
            </a:bodyPr>
            <a:lstStyle/>
            <a:p>
              <a:endParaRPr lang="tr-TR"/>
            </a:p>
          </p:txBody>
        </p:sp>
        <p:sp>
          <p:nvSpPr>
            <p:cNvPr id="17490" name="Oval 174"/>
            <p:cNvSpPr>
              <a:spLocks noChangeArrowheads="1"/>
            </p:cNvSpPr>
            <p:nvPr/>
          </p:nvSpPr>
          <p:spPr bwMode="auto">
            <a:xfrm>
              <a:off x="4433888" y="2659063"/>
              <a:ext cx="55562" cy="55562"/>
            </a:xfrm>
            <a:prstGeom prst="ellipse">
              <a:avLst/>
            </a:prstGeom>
            <a:solidFill>
              <a:srgbClr val="009900"/>
            </a:solidFill>
            <a:ln w="25400">
              <a:solidFill>
                <a:srgbClr val="009900"/>
              </a:solidFill>
              <a:round/>
              <a:headEnd/>
              <a:tailEnd type="none" w="med" len="sm"/>
            </a:ln>
          </p:spPr>
          <p:txBody>
            <a:bodyPr wrap="none" anchor="ctr">
              <a:spAutoFit/>
            </a:bodyPr>
            <a:lstStyle/>
            <a:p>
              <a:endParaRPr lang="tr-TR"/>
            </a:p>
          </p:txBody>
        </p:sp>
        <p:sp>
          <p:nvSpPr>
            <p:cNvPr id="17491" name="Oval 175"/>
            <p:cNvSpPr>
              <a:spLocks noChangeArrowheads="1"/>
            </p:cNvSpPr>
            <p:nvPr/>
          </p:nvSpPr>
          <p:spPr bwMode="auto">
            <a:xfrm>
              <a:off x="4433888" y="2825750"/>
              <a:ext cx="55562" cy="55563"/>
            </a:xfrm>
            <a:prstGeom prst="ellipse">
              <a:avLst/>
            </a:prstGeom>
            <a:solidFill>
              <a:srgbClr val="009900"/>
            </a:solidFill>
            <a:ln w="25400">
              <a:solidFill>
                <a:srgbClr val="009900"/>
              </a:solidFill>
              <a:round/>
              <a:headEnd/>
              <a:tailEnd type="none" w="med" len="sm"/>
            </a:ln>
          </p:spPr>
          <p:txBody>
            <a:bodyPr wrap="none" anchor="ctr">
              <a:spAutoFit/>
            </a:bodyPr>
            <a:lstStyle/>
            <a:p>
              <a:endParaRPr lang="tr-TR"/>
            </a:p>
          </p:txBody>
        </p:sp>
        <p:sp>
          <p:nvSpPr>
            <p:cNvPr id="17492" name="Oval 176"/>
            <p:cNvSpPr>
              <a:spLocks noChangeArrowheads="1"/>
            </p:cNvSpPr>
            <p:nvPr/>
          </p:nvSpPr>
          <p:spPr bwMode="auto">
            <a:xfrm>
              <a:off x="4433888" y="3019425"/>
              <a:ext cx="55562" cy="55563"/>
            </a:xfrm>
            <a:prstGeom prst="ellipse">
              <a:avLst/>
            </a:prstGeom>
            <a:solidFill>
              <a:srgbClr val="009900"/>
            </a:solidFill>
            <a:ln w="25400">
              <a:solidFill>
                <a:srgbClr val="009900"/>
              </a:solidFill>
              <a:round/>
              <a:headEnd/>
              <a:tailEnd type="none" w="med" len="sm"/>
            </a:ln>
          </p:spPr>
          <p:txBody>
            <a:bodyPr wrap="none" anchor="ctr">
              <a:spAutoFit/>
            </a:bodyPr>
            <a:lstStyle/>
            <a:p>
              <a:endParaRPr lang="tr-TR"/>
            </a:p>
          </p:txBody>
        </p:sp>
        <p:sp>
          <p:nvSpPr>
            <p:cNvPr id="17493" name="Oval 177"/>
            <p:cNvSpPr>
              <a:spLocks noChangeArrowheads="1"/>
            </p:cNvSpPr>
            <p:nvPr/>
          </p:nvSpPr>
          <p:spPr bwMode="auto">
            <a:xfrm>
              <a:off x="4433888" y="3387725"/>
              <a:ext cx="55562" cy="55563"/>
            </a:xfrm>
            <a:prstGeom prst="ellipse">
              <a:avLst/>
            </a:prstGeom>
            <a:solidFill>
              <a:srgbClr val="009900"/>
            </a:solidFill>
            <a:ln w="25400">
              <a:solidFill>
                <a:srgbClr val="009900"/>
              </a:solidFill>
              <a:round/>
              <a:headEnd/>
              <a:tailEnd type="none" w="med" len="sm"/>
            </a:ln>
          </p:spPr>
          <p:txBody>
            <a:bodyPr wrap="none" anchor="ctr">
              <a:spAutoFit/>
            </a:bodyPr>
            <a:lstStyle/>
            <a:p>
              <a:endParaRPr lang="tr-TR"/>
            </a:p>
          </p:txBody>
        </p:sp>
        <p:sp>
          <p:nvSpPr>
            <p:cNvPr id="17500" name="Text Box 186"/>
            <p:cNvSpPr txBox="1">
              <a:spLocks noChangeArrowheads="1"/>
            </p:cNvSpPr>
            <p:nvPr/>
          </p:nvSpPr>
          <p:spPr bwMode="auto">
            <a:xfrm>
              <a:off x="2528888" y="1947863"/>
              <a:ext cx="135731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wrap="square">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spcBef>
                  <a:spcPct val="50000"/>
                </a:spcBef>
              </a:pPr>
              <a:r>
                <a:rPr lang="en-US" dirty="0"/>
                <a:t>Valid        Tag</a:t>
              </a:r>
            </a:p>
          </p:txBody>
        </p:sp>
        <p:sp>
          <p:nvSpPr>
            <p:cNvPr id="17502" name="Text Box 188"/>
            <p:cNvSpPr txBox="1">
              <a:spLocks noChangeArrowheads="1"/>
            </p:cNvSpPr>
            <p:nvPr/>
          </p:nvSpPr>
          <p:spPr bwMode="auto">
            <a:xfrm>
              <a:off x="3352800" y="1565276"/>
              <a:ext cx="682625"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med" len="sm"/>
                </a14:hiddenLine>
              </a:ext>
            </a:extLst>
          </p:spPr>
          <p:txBody>
            <a:bodyPr>
              <a:spAutoFit/>
            </a:bodyPr>
            <a:lstStyle>
              <a:lvl1pPr>
                <a:defRPr sz="1200">
                  <a:solidFill>
                    <a:schemeClr val="tx1"/>
                  </a:solidFill>
                  <a:latin typeface="Tahoma" charset="0"/>
                  <a:ea typeface="ＭＳ Ｐゴシック" charset="0"/>
                </a:defRPr>
              </a:lvl1pPr>
              <a:lvl2pPr marL="742950" indent="-285750">
                <a:defRPr sz="1200">
                  <a:solidFill>
                    <a:schemeClr val="tx1"/>
                  </a:solidFill>
                  <a:latin typeface="Tahoma" charset="0"/>
                  <a:ea typeface="ＭＳ Ｐゴシック" charset="0"/>
                </a:defRPr>
              </a:lvl2pPr>
              <a:lvl3pPr marL="1143000" indent="-228600">
                <a:defRPr sz="1200">
                  <a:solidFill>
                    <a:schemeClr val="tx1"/>
                  </a:solidFill>
                  <a:latin typeface="Tahoma" charset="0"/>
                  <a:ea typeface="ＭＳ Ｐゴシック" charset="0"/>
                </a:defRPr>
              </a:lvl3pPr>
              <a:lvl4pPr marL="1600200" indent="-228600">
                <a:defRPr sz="1200">
                  <a:solidFill>
                    <a:schemeClr val="tx1"/>
                  </a:solidFill>
                  <a:latin typeface="Tahoma" charset="0"/>
                  <a:ea typeface="ＭＳ Ｐゴシック" charset="0"/>
                </a:defRPr>
              </a:lvl4pPr>
              <a:lvl5pPr marL="2057400" indent="-228600">
                <a:defRPr sz="12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2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2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2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200">
                  <a:solidFill>
                    <a:schemeClr val="tx1"/>
                  </a:solidFill>
                  <a:latin typeface="Tahoma" charset="0"/>
                  <a:ea typeface="ＭＳ Ｐゴシック" charset="0"/>
                </a:defRPr>
              </a:lvl9pPr>
            </a:lstStyle>
            <a:p>
              <a:pPr>
                <a:lnSpc>
                  <a:spcPct val="85000"/>
                </a:lnSpc>
                <a:spcBef>
                  <a:spcPct val="20000"/>
                </a:spcBef>
              </a:pPr>
              <a:r>
                <a:rPr lang="en-US" sz="1400" b="1" dirty="0"/>
                <a:t>TLB</a:t>
              </a:r>
            </a:p>
          </p:txBody>
        </p:sp>
      </p:grpSp>
    </p:spTree>
    <p:extLst>
      <p:ext uri="{BB962C8B-B14F-4D97-AF65-F5344CB8AC3E}">
        <p14:creationId xmlns:p14="http://schemas.microsoft.com/office/powerpoint/2010/main" val="178590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76" grpId="0" animBg="1"/>
      <p:bldP spid="1749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0"/>
            <a:ext cx="9144000" cy="774700"/>
          </a:xfrm>
        </p:spPr>
        <p:txBody>
          <a:bodyPr>
            <a:normAutofit/>
          </a:bodyPr>
          <a:lstStyle/>
          <a:p>
            <a:pPr eaLnBrk="1" hangingPunct="1"/>
            <a:r>
              <a:rPr lang="en-US" sz="3200">
                <a:ea typeface="MS PGothic" charset="0"/>
              </a:rPr>
              <a:t>Page and Frame Replacement Algorithms</a:t>
            </a:r>
          </a:p>
        </p:txBody>
      </p:sp>
      <p:sp>
        <p:nvSpPr>
          <p:cNvPr id="32771" name="Rectangle 3"/>
          <p:cNvSpPr>
            <a:spLocks noGrp="1" noChangeArrowheads="1"/>
          </p:cNvSpPr>
          <p:nvPr>
            <p:ph type="body" idx="1"/>
          </p:nvPr>
        </p:nvSpPr>
        <p:spPr>
          <a:xfrm>
            <a:off x="806450" y="1006078"/>
            <a:ext cx="7761817" cy="4950222"/>
          </a:xfrm>
        </p:spPr>
        <p:txBody>
          <a:bodyPr>
            <a:noAutofit/>
          </a:bodyPr>
          <a:lstStyle/>
          <a:p>
            <a:pPr>
              <a:tabLst>
                <a:tab pos="3145949" algn="ctr"/>
              </a:tabLst>
            </a:pPr>
            <a:r>
              <a:rPr lang="en-US" b="1" dirty="0">
                <a:solidFill>
                  <a:srgbClr val="3366FF"/>
                </a:solidFill>
                <a:latin typeface="+mj-lt"/>
                <a:ea typeface="MS PGothic" charset="0"/>
              </a:rPr>
              <a:t>Page-replacement algorithm</a:t>
            </a:r>
          </a:p>
          <a:p>
            <a:pPr lvl="1">
              <a:tabLst>
                <a:tab pos="3145949" algn="ctr"/>
              </a:tabLst>
            </a:pPr>
            <a:r>
              <a:rPr lang="en-US" dirty="0">
                <a:latin typeface="+mj-lt"/>
                <a:ea typeface="MS PGothic" charset="0"/>
              </a:rPr>
              <a:t>Want lowest page-fault rate on both first access and re-access</a:t>
            </a:r>
          </a:p>
          <a:p>
            <a:pPr>
              <a:tabLst>
                <a:tab pos="3145949" algn="ctr"/>
              </a:tabLst>
            </a:pPr>
            <a:r>
              <a:rPr lang="en-US" b="1" dirty="0">
                <a:solidFill>
                  <a:srgbClr val="3366FF"/>
                </a:solidFill>
                <a:ea typeface="MS PGothic" charset="0"/>
              </a:rPr>
              <a:t>Frame-allocation algorithm </a:t>
            </a:r>
            <a:r>
              <a:rPr lang="en-US" dirty="0">
                <a:ea typeface="MS PGothic" charset="0"/>
              </a:rPr>
              <a:t>determines </a:t>
            </a:r>
          </a:p>
          <a:p>
            <a:pPr lvl="1">
              <a:tabLst>
                <a:tab pos="3145949" algn="ctr"/>
              </a:tabLst>
            </a:pPr>
            <a:r>
              <a:rPr lang="en-US" dirty="0">
                <a:ea typeface="MS PGothic" charset="0"/>
              </a:rPr>
              <a:t>How many frames to give each process</a:t>
            </a:r>
          </a:p>
          <a:p>
            <a:pPr lvl="1">
              <a:tabLst>
                <a:tab pos="3145949" algn="ctr"/>
              </a:tabLst>
            </a:pPr>
            <a:r>
              <a:rPr lang="en-US" dirty="0">
                <a:ea typeface="MS PGothic" charset="0"/>
              </a:rPr>
              <a:t>Which frames to replace</a:t>
            </a:r>
          </a:p>
          <a:p>
            <a:pPr marL="0" indent="0">
              <a:buNone/>
              <a:tabLst>
                <a:tab pos="3145949" algn="ctr"/>
              </a:tabLst>
            </a:pPr>
            <a:endParaRPr lang="en-US" dirty="0">
              <a:latin typeface="+mj-lt"/>
              <a:ea typeface="MS PGothic" charset="0"/>
            </a:endParaRPr>
          </a:p>
          <a:p>
            <a:pPr>
              <a:tabLst>
                <a:tab pos="3145949" algn="ctr"/>
              </a:tabLst>
            </a:pPr>
            <a:r>
              <a:rPr lang="en-US" dirty="0">
                <a:latin typeface="+mj-lt"/>
                <a:ea typeface="MS PGothic" charset="0"/>
              </a:rPr>
              <a:t>Evaluate an algorithm by running it on a particular string of memory references (reference string) and computing the number of page faults on that string</a:t>
            </a:r>
          </a:p>
          <a:p>
            <a:pPr lvl="1">
              <a:tabLst>
                <a:tab pos="3145949" algn="ctr"/>
              </a:tabLst>
            </a:pPr>
            <a:r>
              <a:rPr lang="en-US" dirty="0">
                <a:latin typeface="+mj-lt"/>
                <a:ea typeface="MS PGothic" charset="0"/>
              </a:rPr>
              <a:t>String is just page numbers, not full addresses</a:t>
            </a:r>
          </a:p>
          <a:p>
            <a:pPr lvl="1">
              <a:tabLst>
                <a:tab pos="3145949" algn="ctr"/>
              </a:tabLst>
            </a:pPr>
            <a:r>
              <a:rPr lang="en-US" dirty="0">
                <a:latin typeface="+mj-lt"/>
                <a:ea typeface="MS PGothic" charset="0"/>
              </a:rPr>
              <a:t>Repeated access to the same page does not cause a page fault</a:t>
            </a:r>
          </a:p>
          <a:p>
            <a:pPr>
              <a:tabLst>
                <a:tab pos="3145949" algn="ctr"/>
              </a:tabLst>
            </a:pPr>
            <a:r>
              <a:rPr lang="en-US" dirty="0">
                <a:latin typeface="+mj-lt"/>
                <a:ea typeface="MS PGothic" charset="0"/>
              </a:rPr>
              <a:t>In all our examples, the reference string is </a:t>
            </a:r>
          </a:p>
          <a:p>
            <a:pPr>
              <a:buNone/>
              <a:tabLst>
                <a:tab pos="3145949" algn="ctr"/>
              </a:tabLst>
            </a:pPr>
            <a:r>
              <a:rPr lang="en-US" dirty="0">
                <a:latin typeface="+mj-lt"/>
                <a:ea typeface="MS PGothic" charset="0"/>
              </a:rPr>
              <a:t>	               </a:t>
            </a:r>
            <a:r>
              <a:rPr lang="en-US" b="1" dirty="0">
                <a:solidFill>
                  <a:srgbClr val="FF0000"/>
                </a:solidFill>
                <a:latin typeface="+mj-lt"/>
                <a:ea typeface="MS PGothic" charset="0"/>
              </a:rPr>
              <a:t>7,0,1,2,0,3,0,4,2,3,0,3,0,3,2,1,2,0,1,7,0,1</a:t>
            </a:r>
          </a:p>
        </p:txBody>
      </p:sp>
    </p:spTree>
    <p:extLst>
      <p:ext uri="{BB962C8B-B14F-4D97-AF65-F5344CB8AC3E}">
        <p14:creationId xmlns:p14="http://schemas.microsoft.com/office/powerpoint/2010/main" val="2071361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9144000" cy="685800"/>
          </a:xfrm>
          <a:solidFill>
            <a:srgbClr val="800000"/>
          </a:solidFill>
        </p:spPr>
        <p:txBody>
          <a:bodyPr>
            <a:normAutofit fontScale="90000"/>
          </a:bodyPr>
          <a:lstStyle/>
          <a:p>
            <a:pPr eaLnBrk="1" hangingPunct="1"/>
            <a:r>
              <a:rPr lang="en-US" dirty="0">
                <a:solidFill>
                  <a:srgbClr val="FFFFFF"/>
                </a:solidFill>
              </a:rPr>
              <a:t>1. FIFO Page Replacement</a:t>
            </a:r>
          </a:p>
        </p:txBody>
      </p:sp>
      <p:pic>
        <p:nvPicPr>
          <p:cNvPr id="624643" name="Picture 3"/>
          <p:cNvPicPr>
            <a:picLocks noChangeAspect="1" noChangeArrowheads="1"/>
          </p:cNvPicPr>
          <p:nvPr/>
        </p:nvPicPr>
        <p:blipFill>
          <a:blip r:embed="rId2">
            <a:extLst>
              <a:ext uri="{28A0092B-C50C-407E-A947-70E740481C1C}">
                <a14:useLocalDpi xmlns:a14="http://schemas.microsoft.com/office/drawing/2010/main" val="0"/>
              </a:ext>
            </a:extLst>
          </a:blip>
          <a:srcRect l="919" t="32243" r="2002" b="32681"/>
          <a:stretch>
            <a:fillRect/>
          </a:stretch>
        </p:blipFill>
        <p:spPr bwMode="auto">
          <a:xfrm>
            <a:off x="468313" y="3500438"/>
            <a:ext cx="8351837" cy="2262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cmpd="thickThin">
                <a:solidFill>
                  <a:srgbClr val="000000"/>
                </a:solidFill>
                <a:miter lim="800000"/>
                <a:headEnd/>
                <a:tailEnd/>
              </a14:hiddenLine>
            </a:ext>
          </a:extLst>
        </p:spPr>
      </p:pic>
      <p:sp>
        <p:nvSpPr>
          <p:cNvPr id="28676" name="Text Box 4"/>
          <p:cNvSpPr txBox="1">
            <a:spLocks noChangeArrowheads="1"/>
          </p:cNvSpPr>
          <p:nvPr/>
        </p:nvSpPr>
        <p:spPr bwMode="auto">
          <a:xfrm>
            <a:off x="539750" y="1002388"/>
            <a:ext cx="8353425" cy="1384995"/>
          </a:xfrm>
          <a:prstGeom prst="rect">
            <a:avLst/>
          </a:prstGeom>
          <a:solidFill>
            <a:srgbClr val="FFCC99"/>
          </a:solidFill>
          <a:ln w="9525">
            <a:solidFill>
              <a:srgbClr val="CC3300"/>
            </a:solidFill>
            <a:miter lim="800000"/>
            <a:headEnd/>
            <a:tailEnd/>
          </a:ln>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tr-TR" sz="2400">
                <a:latin typeface="+mj-lt"/>
              </a:rPr>
              <a:t>Each page is associated the time when it was brought into memory</a:t>
            </a:r>
          </a:p>
          <a:p>
            <a:pPr eaLnBrk="1" hangingPunct="1">
              <a:spcBef>
                <a:spcPct val="50000"/>
              </a:spcBef>
            </a:pPr>
            <a:r>
              <a:rPr lang="tr-TR" sz="2400">
                <a:latin typeface="+mj-lt"/>
              </a:rPr>
              <a:t>When a page must be replaced, the oldest page is chosen</a:t>
            </a:r>
          </a:p>
        </p:txBody>
      </p:sp>
      <p:sp>
        <p:nvSpPr>
          <p:cNvPr id="624645" name="Text Box 5"/>
          <p:cNvSpPr txBox="1">
            <a:spLocks noChangeArrowheads="1"/>
          </p:cNvSpPr>
          <p:nvPr/>
        </p:nvSpPr>
        <p:spPr bwMode="auto">
          <a:xfrm>
            <a:off x="539750" y="2768600"/>
            <a:ext cx="62642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tr-TR" sz="2400" dirty="0" err="1">
                <a:solidFill>
                  <a:schemeClr val="accent2"/>
                </a:solidFill>
              </a:rPr>
              <a:t>Example</a:t>
            </a:r>
            <a:r>
              <a:rPr lang="tr-TR" sz="2400" dirty="0">
                <a:solidFill>
                  <a:schemeClr val="accent2"/>
                </a:solidFill>
              </a:rPr>
              <a:t>: 3 </a:t>
            </a:r>
            <a:r>
              <a:rPr lang="tr-TR" sz="2400" dirty="0" err="1">
                <a:solidFill>
                  <a:schemeClr val="accent2"/>
                </a:solidFill>
              </a:rPr>
              <a:t>frames</a:t>
            </a:r>
            <a:r>
              <a:rPr lang="tr-TR" sz="2400" dirty="0">
                <a:solidFill>
                  <a:schemeClr val="accent2"/>
                </a:solidFill>
              </a:rPr>
              <a:t>/</a:t>
            </a:r>
            <a:r>
              <a:rPr lang="tr-TR" sz="2400" dirty="0" err="1">
                <a:solidFill>
                  <a:schemeClr val="accent2"/>
                </a:solidFill>
              </a:rPr>
              <a:t>process</a:t>
            </a:r>
            <a:endParaRPr lang="tr-TR" sz="2400" dirty="0">
              <a:solidFill>
                <a:schemeClr val="accent2"/>
              </a:solidFill>
            </a:endParaRPr>
          </a:p>
        </p:txBody>
      </p:sp>
      <p:sp>
        <p:nvSpPr>
          <p:cNvPr id="624646" name="Text Box 6"/>
          <p:cNvSpPr txBox="1">
            <a:spLocks noChangeArrowheads="1"/>
          </p:cNvSpPr>
          <p:nvPr/>
        </p:nvSpPr>
        <p:spPr bwMode="auto">
          <a:xfrm>
            <a:off x="1835150" y="6021388"/>
            <a:ext cx="2160588" cy="466725"/>
          </a:xfrm>
          <a:prstGeom prst="rect">
            <a:avLst/>
          </a:prstGeom>
          <a:noFill/>
          <a:ln w="9525">
            <a:solidFill>
              <a:srgbClr val="00008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tr-TR" sz="2400"/>
              <a:t>15 page faults</a:t>
            </a:r>
          </a:p>
        </p:txBody>
      </p:sp>
    </p:spTree>
    <p:extLst>
      <p:ext uri="{BB962C8B-B14F-4D97-AF65-F5344CB8AC3E}">
        <p14:creationId xmlns:p14="http://schemas.microsoft.com/office/powerpoint/2010/main" val="4199685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46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6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5" grpId="0"/>
      <p:bldP spid="62464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0"/>
            <a:ext cx="9144000" cy="685800"/>
          </a:xfrm>
        </p:spPr>
        <p:txBody>
          <a:bodyPr/>
          <a:lstStyle/>
          <a:p>
            <a:pPr eaLnBrk="1" hangingPunct="1"/>
            <a:r>
              <a:rPr lang="en-US"/>
              <a:t>First-</a:t>
            </a:r>
            <a:r>
              <a:rPr lang="tr-TR"/>
              <a:t>i</a:t>
            </a:r>
            <a:r>
              <a:rPr lang="en-US"/>
              <a:t>n-First-</a:t>
            </a:r>
            <a:r>
              <a:rPr lang="tr-TR"/>
              <a:t>o</a:t>
            </a:r>
            <a:r>
              <a:rPr lang="en-US"/>
              <a:t>ut (FIFO) Algorithm</a:t>
            </a:r>
          </a:p>
        </p:txBody>
      </p:sp>
      <p:sp>
        <p:nvSpPr>
          <p:cNvPr id="687107" name="Rectangle 3"/>
          <p:cNvSpPr>
            <a:spLocks noGrp="1" noChangeArrowheads="1"/>
          </p:cNvSpPr>
          <p:nvPr>
            <p:ph type="body" idx="1"/>
          </p:nvPr>
        </p:nvSpPr>
        <p:spPr>
          <a:xfrm>
            <a:off x="323850" y="908050"/>
            <a:ext cx="8424863" cy="5619750"/>
          </a:xfrm>
        </p:spPr>
        <p:txBody>
          <a:bodyPr>
            <a:normAutofit fontScale="92500" lnSpcReduction="20000"/>
          </a:bodyPr>
          <a:lstStyle/>
          <a:p>
            <a:pPr eaLnBrk="1" hangingPunct="1"/>
            <a:r>
              <a:rPr lang="en-US" sz="2400" dirty="0">
                <a:latin typeface="+mj-lt"/>
              </a:rPr>
              <a:t>Reference string: 1, 2, 3, 4, 1, 2, 5, 1, 2, 3, 4, 5</a:t>
            </a:r>
          </a:p>
          <a:p>
            <a:pPr eaLnBrk="1" hangingPunct="1">
              <a:buFontTx/>
              <a:buNone/>
            </a:pPr>
            <a:endParaRPr lang="en-US" sz="2400" dirty="0">
              <a:latin typeface="Times New Roman" charset="0"/>
            </a:endParaRPr>
          </a:p>
          <a:p>
            <a:pPr eaLnBrk="1" hangingPunct="1">
              <a:buFontTx/>
              <a:buNone/>
            </a:pPr>
            <a:endParaRPr lang="en-US" sz="2400" dirty="0">
              <a:latin typeface="Times New Roman" charset="0"/>
            </a:endParaRPr>
          </a:p>
          <a:p>
            <a:pPr eaLnBrk="1" hangingPunct="1">
              <a:buFontTx/>
              <a:buNone/>
            </a:pPr>
            <a:endParaRPr lang="en-US" sz="2400" dirty="0">
              <a:latin typeface="Times New Roman" charset="0"/>
            </a:endParaRPr>
          </a:p>
          <a:p>
            <a:pPr eaLnBrk="1" hangingPunct="1">
              <a:buFontTx/>
              <a:buNone/>
            </a:pPr>
            <a:endParaRPr lang="en-US" sz="2400" dirty="0">
              <a:latin typeface="Times New Roman" charset="0"/>
            </a:endParaRPr>
          </a:p>
          <a:p>
            <a:pPr eaLnBrk="1" hangingPunct="1"/>
            <a:endParaRPr lang="en-US" sz="2400" dirty="0">
              <a:latin typeface="Times New Roman" charset="0"/>
            </a:endParaRPr>
          </a:p>
          <a:p>
            <a:pPr eaLnBrk="1" hangingPunct="1"/>
            <a:endParaRPr lang="en-US" dirty="0">
              <a:latin typeface="Times New Roman" charset="0"/>
            </a:endParaRPr>
          </a:p>
          <a:p>
            <a:pPr eaLnBrk="1" hangingPunct="1"/>
            <a:endParaRPr lang="en-US" sz="2400" dirty="0">
              <a:latin typeface="Times New Roman" charset="0"/>
            </a:endParaRPr>
          </a:p>
          <a:p>
            <a:pPr eaLnBrk="1" hangingPunct="1"/>
            <a:endParaRPr lang="en-US" dirty="0">
              <a:latin typeface="Times New Roman" charset="0"/>
            </a:endParaRPr>
          </a:p>
          <a:p>
            <a:pPr marL="0" indent="0" eaLnBrk="1" hangingPunct="1">
              <a:buNone/>
            </a:pPr>
            <a:endParaRPr lang="en-US" dirty="0">
              <a:latin typeface="Times New Roman" charset="0"/>
            </a:endParaRPr>
          </a:p>
          <a:p>
            <a:pPr eaLnBrk="1" hangingPunct="1"/>
            <a:endParaRPr lang="en-US" sz="2400" dirty="0">
              <a:latin typeface="Times New Roman" charset="0"/>
            </a:endParaRPr>
          </a:p>
          <a:p>
            <a:pPr eaLnBrk="1" hangingPunct="1"/>
            <a:endParaRPr lang="en-US" sz="2400" dirty="0">
              <a:latin typeface="Times New Roman" charset="0"/>
            </a:endParaRPr>
          </a:p>
          <a:p>
            <a:pPr eaLnBrk="1" hangingPunct="1"/>
            <a:endParaRPr lang="en-US" dirty="0">
              <a:latin typeface="Times New Roman" charset="0"/>
            </a:endParaRPr>
          </a:p>
          <a:p>
            <a:pPr eaLnBrk="1" hangingPunct="1"/>
            <a:r>
              <a:rPr lang="en-US" sz="2400" dirty="0">
                <a:latin typeface="+mj-lt"/>
              </a:rPr>
              <a:t>FIFO Replacement</a:t>
            </a:r>
            <a:r>
              <a:rPr lang="tr-TR" sz="2400" dirty="0">
                <a:latin typeface="+mj-lt"/>
              </a:rPr>
              <a:t>:</a:t>
            </a:r>
            <a:r>
              <a:rPr lang="en-US" sz="2400" dirty="0">
                <a:latin typeface="+mj-lt"/>
              </a:rPr>
              <a:t> </a:t>
            </a:r>
            <a:r>
              <a:rPr lang="en-US" sz="2400" dirty="0" err="1">
                <a:solidFill>
                  <a:srgbClr val="CC3300"/>
                </a:solidFill>
                <a:latin typeface="+mj-lt"/>
              </a:rPr>
              <a:t>Belady’s</a:t>
            </a:r>
            <a:r>
              <a:rPr lang="en-US" sz="2400" dirty="0">
                <a:solidFill>
                  <a:srgbClr val="CC3300"/>
                </a:solidFill>
                <a:latin typeface="+mj-lt"/>
              </a:rPr>
              <a:t> Anomaly</a:t>
            </a:r>
            <a:r>
              <a:rPr lang="tr-TR" sz="2400" dirty="0">
                <a:solidFill>
                  <a:srgbClr val="CC3300"/>
                </a:solidFill>
                <a:latin typeface="+mj-lt"/>
              </a:rPr>
              <a:t> (</a:t>
            </a:r>
            <a:r>
              <a:rPr lang="tr-TR" sz="2400" dirty="0" err="1">
                <a:solidFill>
                  <a:schemeClr val="accent1"/>
                </a:solidFill>
                <a:latin typeface="+mj-lt"/>
              </a:rPr>
              <a:t>page</a:t>
            </a:r>
            <a:r>
              <a:rPr lang="tr-TR" sz="2400" dirty="0">
                <a:solidFill>
                  <a:schemeClr val="accent1"/>
                </a:solidFill>
                <a:latin typeface="+mj-lt"/>
              </a:rPr>
              <a:t> </a:t>
            </a:r>
            <a:r>
              <a:rPr lang="tr-TR" sz="2400" dirty="0" err="1">
                <a:solidFill>
                  <a:schemeClr val="accent1"/>
                </a:solidFill>
                <a:latin typeface="+mj-lt"/>
              </a:rPr>
              <a:t>fault</a:t>
            </a:r>
            <a:r>
              <a:rPr lang="tr-TR" sz="2400" dirty="0">
                <a:solidFill>
                  <a:schemeClr val="accent1"/>
                </a:solidFill>
                <a:latin typeface="+mj-lt"/>
              </a:rPr>
              <a:t> rate </a:t>
            </a:r>
            <a:r>
              <a:rPr lang="tr-TR" sz="2400" dirty="0" err="1">
                <a:solidFill>
                  <a:schemeClr val="accent1"/>
                </a:solidFill>
                <a:latin typeface="+mj-lt"/>
              </a:rPr>
              <a:t>may</a:t>
            </a:r>
            <a:r>
              <a:rPr lang="tr-TR" sz="2400" dirty="0">
                <a:solidFill>
                  <a:schemeClr val="accent1"/>
                </a:solidFill>
                <a:latin typeface="+mj-lt"/>
              </a:rPr>
              <a:t> </a:t>
            </a:r>
            <a:r>
              <a:rPr lang="tr-TR" sz="2400" i="1" u="sng" dirty="0" err="1">
                <a:solidFill>
                  <a:schemeClr val="accent1"/>
                </a:solidFill>
                <a:latin typeface="+mj-lt"/>
              </a:rPr>
              <a:t>increase</a:t>
            </a:r>
            <a:r>
              <a:rPr lang="tr-TR" sz="2400" dirty="0">
                <a:solidFill>
                  <a:schemeClr val="accent1"/>
                </a:solidFill>
                <a:latin typeface="+mj-lt"/>
              </a:rPr>
              <a:t> as </a:t>
            </a:r>
            <a:r>
              <a:rPr lang="tr-TR" sz="2400" dirty="0" err="1">
                <a:solidFill>
                  <a:schemeClr val="accent1"/>
                </a:solidFill>
                <a:latin typeface="+mj-lt"/>
              </a:rPr>
              <a:t>the</a:t>
            </a:r>
            <a:r>
              <a:rPr lang="tr-TR" sz="2400" dirty="0">
                <a:solidFill>
                  <a:schemeClr val="accent1"/>
                </a:solidFill>
                <a:latin typeface="+mj-lt"/>
              </a:rPr>
              <a:t> </a:t>
            </a:r>
            <a:r>
              <a:rPr lang="tr-TR" sz="2400" dirty="0" err="1">
                <a:solidFill>
                  <a:schemeClr val="accent1"/>
                </a:solidFill>
                <a:latin typeface="+mj-lt"/>
              </a:rPr>
              <a:t>number</a:t>
            </a:r>
            <a:r>
              <a:rPr lang="tr-TR" sz="2400" dirty="0">
                <a:solidFill>
                  <a:schemeClr val="accent1"/>
                </a:solidFill>
                <a:latin typeface="+mj-lt"/>
              </a:rPr>
              <a:t> of </a:t>
            </a:r>
            <a:r>
              <a:rPr lang="tr-TR" sz="2400" dirty="0" err="1">
                <a:solidFill>
                  <a:schemeClr val="accent1"/>
                </a:solidFill>
                <a:latin typeface="+mj-lt"/>
              </a:rPr>
              <a:t>allocated</a:t>
            </a:r>
            <a:r>
              <a:rPr lang="tr-TR" sz="2400" dirty="0">
                <a:solidFill>
                  <a:schemeClr val="accent1"/>
                </a:solidFill>
                <a:latin typeface="+mj-lt"/>
              </a:rPr>
              <a:t> </a:t>
            </a:r>
            <a:r>
              <a:rPr lang="tr-TR" sz="2400" dirty="0" err="1">
                <a:solidFill>
                  <a:schemeClr val="accent1"/>
                </a:solidFill>
                <a:latin typeface="+mj-lt"/>
              </a:rPr>
              <a:t>frames</a:t>
            </a:r>
            <a:r>
              <a:rPr lang="tr-TR" sz="2400" dirty="0">
                <a:solidFill>
                  <a:schemeClr val="accent1"/>
                </a:solidFill>
                <a:latin typeface="+mj-lt"/>
              </a:rPr>
              <a:t> </a:t>
            </a:r>
            <a:r>
              <a:rPr lang="tr-TR" sz="2400" dirty="0" err="1">
                <a:solidFill>
                  <a:schemeClr val="accent1"/>
                </a:solidFill>
                <a:latin typeface="+mj-lt"/>
              </a:rPr>
              <a:t>increases</a:t>
            </a:r>
            <a:r>
              <a:rPr lang="tr-TR" sz="2400" dirty="0">
                <a:solidFill>
                  <a:schemeClr val="accent1"/>
                </a:solidFill>
                <a:latin typeface="+mj-lt"/>
              </a:rPr>
              <a:t>!</a:t>
            </a:r>
            <a:r>
              <a:rPr lang="tr-TR" sz="2400" dirty="0">
                <a:solidFill>
                  <a:srgbClr val="CC3300"/>
                </a:solidFill>
                <a:latin typeface="+mj-lt"/>
              </a:rPr>
              <a:t>)</a:t>
            </a:r>
          </a:p>
          <a:p>
            <a:pPr eaLnBrk="1" hangingPunct="1"/>
            <a:r>
              <a:rPr lang="tr-TR" sz="2800" dirty="0" err="1">
                <a:solidFill>
                  <a:schemeClr val="accent2"/>
                </a:solidFill>
                <a:latin typeface="+mj-lt"/>
              </a:rPr>
              <a:t>Ideal</a:t>
            </a:r>
            <a:r>
              <a:rPr lang="tr-TR" sz="2800" dirty="0">
                <a:solidFill>
                  <a:schemeClr val="accent2"/>
                </a:solidFill>
                <a:latin typeface="+mj-lt"/>
              </a:rPr>
              <a:t>: </a:t>
            </a:r>
            <a:r>
              <a:rPr lang="en-US" sz="2800" dirty="0">
                <a:solidFill>
                  <a:schemeClr val="accent2"/>
                </a:solidFill>
                <a:latin typeface="+mj-lt"/>
              </a:rPr>
              <a:t>more frames </a:t>
            </a:r>
            <a:r>
              <a:rPr lang="en-US" sz="2800" dirty="0">
                <a:solidFill>
                  <a:schemeClr val="accent2"/>
                </a:solidFill>
                <a:latin typeface="+mj-lt"/>
                <a:sym typeface="Symbol" charset="0"/>
              </a:rPr>
              <a:t> </a:t>
            </a:r>
            <a:r>
              <a:rPr lang="tr-TR" sz="2800" dirty="0" err="1">
                <a:solidFill>
                  <a:schemeClr val="accent2"/>
                </a:solidFill>
                <a:latin typeface="+mj-lt"/>
                <a:sym typeface="Symbol" charset="0"/>
              </a:rPr>
              <a:t>less</a:t>
            </a:r>
            <a:r>
              <a:rPr lang="en-US" sz="2800" dirty="0">
                <a:solidFill>
                  <a:schemeClr val="accent2"/>
                </a:solidFill>
                <a:latin typeface="+mj-lt"/>
                <a:sym typeface="Symbol" charset="0"/>
              </a:rPr>
              <a:t> page faults</a:t>
            </a:r>
            <a:endParaRPr lang="en-US" sz="2800" dirty="0">
              <a:solidFill>
                <a:schemeClr val="accent2"/>
              </a:solidFill>
              <a:latin typeface="+mj-lt"/>
            </a:endParaRPr>
          </a:p>
        </p:txBody>
      </p:sp>
      <p:grpSp>
        <p:nvGrpSpPr>
          <p:cNvPr id="2" name="Group 33"/>
          <p:cNvGrpSpPr>
            <a:grpSpLocks/>
          </p:cNvGrpSpPr>
          <p:nvPr/>
        </p:nvGrpSpPr>
        <p:grpSpPr bwMode="auto">
          <a:xfrm>
            <a:off x="3416300" y="1373188"/>
            <a:ext cx="3227388" cy="1371600"/>
            <a:chOff x="2356" y="1117"/>
            <a:chExt cx="2033" cy="864"/>
          </a:xfrm>
        </p:grpSpPr>
        <p:sp>
          <p:nvSpPr>
            <p:cNvPr id="29717" name="Rectangle 34"/>
            <p:cNvSpPr>
              <a:spLocks noChangeArrowheads="1"/>
            </p:cNvSpPr>
            <p:nvPr/>
          </p:nvSpPr>
          <p:spPr bwMode="auto">
            <a:xfrm>
              <a:off x="2600" y="1117"/>
              <a:ext cx="240" cy="288"/>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1</a:t>
              </a:r>
            </a:p>
          </p:txBody>
        </p:sp>
        <p:sp>
          <p:nvSpPr>
            <p:cNvPr id="29718" name="Rectangle 35"/>
            <p:cNvSpPr>
              <a:spLocks noChangeArrowheads="1"/>
            </p:cNvSpPr>
            <p:nvPr/>
          </p:nvSpPr>
          <p:spPr bwMode="auto">
            <a:xfrm>
              <a:off x="2600" y="1405"/>
              <a:ext cx="240" cy="288"/>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2</a:t>
              </a:r>
            </a:p>
          </p:txBody>
        </p:sp>
        <p:sp>
          <p:nvSpPr>
            <p:cNvPr id="29719" name="Rectangle 36"/>
            <p:cNvSpPr>
              <a:spLocks noChangeArrowheads="1"/>
            </p:cNvSpPr>
            <p:nvPr/>
          </p:nvSpPr>
          <p:spPr bwMode="auto">
            <a:xfrm>
              <a:off x="2600" y="1693"/>
              <a:ext cx="240" cy="288"/>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3</a:t>
              </a:r>
            </a:p>
          </p:txBody>
        </p:sp>
        <p:sp>
          <p:nvSpPr>
            <p:cNvPr id="29720" name="Text Box 37"/>
            <p:cNvSpPr txBox="1">
              <a:spLocks noChangeArrowheads="1"/>
            </p:cNvSpPr>
            <p:nvPr/>
          </p:nvSpPr>
          <p:spPr bwMode="auto">
            <a:xfrm>
              <a:off x="2356" y="113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1</a:t>
              </a:r>
            </a:p>
          </p:txBody>
        </p:sp>
        <p:sp>
          <p:nvSpPr>
            <p:cNvPr id="29721" name="Text Box 38"/>
            <p:cNvSpPr txBox="1">
              <a:spLocks noChangeArrowheads="1"/>
            </p:cNvSpPr>
            <p:nvPr/>
          </p:nvSpPr>
          <p:spPr bwMode="auto">
            <a:xfrm>
              <a:off x="2356" y="141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2</a:t>
              </a:r>
            </a:p>
          </p:txBody>
        </p:sp>
        <p:sp>
          <p:nvSpPr>
            <p:cNvPr id="29722" name="Text Box 39"/>
            <p:cNvSpPr txBox="1">
              <a:spLocks noChangeArrowheads="1"/>
            </p:cNvSpPr>
            <p:nvPr/>
          </p:nvSpPr>
          <p:spPr bwMode="auto">
            <a:xfrm>
              <a:off x="2356" y="171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3</a:t>
              </a:r>
            </a:p>
          </p:txBody>
        </p:sp>
        <p:sp>
          <p:nvSpPr>
            <p:cNvPr id="29723" name="Text Box 40"/>
            <p:cNvSpPr txBox="1">
              <a:spLocks noChangeArrowheads="1"/>
            </p:cNvSpPr>
            <p:nvPr/>
          </p:nvSpPr>
          <p:spPr bwMode="auto">
            <a:xfrm>
              <a:off x="2888" y="116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4</a:t>
              </a:r>
            </a:p>
          </p:txBody>
        </p:sp>
        <p:sp>
          <p:nvSpPr>
            <p:cNvPr id="29724" name="Text Box 41"/>
            <p:cNvSpPr txBox="1">
              <a:spLocks noChangeArrowheads="1"/>
            </p:cNvSpPr>
            <p:nvPr/>
          </p:nvSpPr>
          <p:spPr bwMode="auto">
            <a:xfrm>
              <a:off x="2888" y="1441"/>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1</a:t>
              </a:r>
            </a:p>
          </p:txBody>
        </p:sp>
        <p:sp>
          <p:nvSpPr>
            <p:cNvPr id="29725" name="Text Box 42"/>
            <p:cNvSpPr txBox="1">
              <a:spLocks noChangeArrowheads="1"/>
            </p:cNvSpPr>
            <p:nvPr/>
          </p:nvSpPr>
          <p:spPr bwMode="auto">
            <a:xfrm>
              <a:off x="2888" y="1741"/>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2</a:t>
              </a:r>
            </a:p>
          </p:txBody>
        </p:sp>
        <p:sp>
          <p:nvSpPr>
            <p:cNvPr id="29726" name="Text Box 43"/>
            <p:cNvSpPr txBox="1">
              <a:spLocks noChangeArrowheads="1"/>
            </p:cNvSpPr>
            <p:nvPr/>
          </p:nvSpPr>
          <p:spPr bwMode="auto">
            <a:xfrm>
              <a:off x="3128" y="116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5</a:t>
              </a:r>
            </a:p>
          </p:txBody>
        </p:sp>
        <p:sp>
          <p:nvSpPr>
            <p:cNvPr id="29727" name="Text Box 44"/>
            <p:cNvSpPr txBox="1">
              <a:spLocks noChangeArrowheads="1"/>
            </p:cNvSpPr>
            <p:nvPr/>
          </p:nvSpPr>
          <p:spPr bwMode="auto">
            <a:xfrm>
              <a:off x="3128" y="1441"/>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3</a:t>
              </a:r>
            </a:p>
          </p:txBody>
        </p:sp>
        <p:sp>
          <p:nvSpPr>
            <p:cNvPr id="29728" name="Text Box 45"/>
            <p:cNvSpPr txBox="1">
              <a:spLocks noChangeArrowheads="1"/>
            </p:cNvSpPr>
            <p:nvPr/>
          </p:nvSpPr>
          <p:spPr bwMode="auto">
            <a:xfrm>
              <a:off x="3128" y="1741"/>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4</a:t>
              </a:r>
            </a:p>
          </p:txBody>
        </p:sp>
        <p:sp>
          <p:nvSpPr>
            <p:cNvPr id="29729" name="Text Box 46"/>
            <p:cNvSpPr txBox="1">
              <a:spLocks noChangeArrowheads="1"/>
            </p:cNvSpPr>
            <p:nvPr/>
          </p:nvSpPr>
          <p:spPr bwMode="auto">
            <a:xfrm>
              <a:off x="3384" y="1440"/>
              <a:ext cx="100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b="1">
                  <a:latin typeface="Helvetica" charset="0"/>
                </a:rPr>
                <a:t>9 page faults</a:t>
              </a:r>
            </a:p>
          </p:txBody>
        </p:sp>
      </p:grpSp>
      <p:grpSp>
        <p:nvGrpSpPr>
          <p:cNvPr id="3" name="Group 47"/>
          <p:cNvGrpSpPr>
            <a:grpSpLocks/>
          </p:cNvGrpSpPr>
          <p:nvPr/>
        </p:nvGrpSpPr>
        <p:grpSpPr bwMode="auto">
          <a:xfrm>
            <a:off x="3417888" y="3000376"/>
            <a:ext cx="3290887" cy="1828800"/>
            <a:chOff x="2336" y="2203"/>
            <a:chExt cx="2073" cy="1152"/>
          </a:xfrm>
        </p:grpSpPr>
        <p:sp>
          <p:nvSpPr>
            <p:cNvPr id="29702" name="Rectangle 48"/>
            <p:cNvSpPr>
              <a:spLocks noChangeArrowheads="1"/>
            </p:cNvSpPr>
            <p:nvPr/>
          </p:nvSpPr>
          <p:spPr bwMode="auto">
            <a:xfrm>
              <a:off x="2580" y="2203"/>
              <a:ext cx="240" cy="288"/>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1</a:t>
              </a:r>
            </a:p>
          </p:txBody>
        </p:sp>
        <p:sp>
          <p:nvSpPr>
            <p:cNvPr id="29703" name="Rectangle 49"/>
            <p:cNvSpPr>
              <a:spLocks noChangeArrowheads="1"/>
            </p:cNvSpPr>
            <p:nvPr/>
          </p:nvSpPr>
          <p:spPr bwMode="auto">
            <a:xfrm>
              <a:off x="2580" y="2491"/>
              <a:ext cx="240" cy="288"/>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2</a:t>
              </a:r>
            </a:p>
          </p:txBody>
        </p:sp>
        <p:sp>
          <p:nvSpPr>
            <p:cNvPr id="29704" name="Rectangle 50"/>
            <p:cNvSpPr>
              <a:spLocks noChangeArrowheads="1"/>
            </p:cNvSpPr>
            <p:nvPr/>
          </p:nvSpPr>
          <p:spPr bwMode="auto">
            <a:xfrm>
              <a:off x="2580" y="2779"/>
              <a:ext cx="240" cy="288"/>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3</a:t>
              </a:r>
            </a:p>
          </p:txBody>
        </p:sp>
        <p:sp>
          <p:nvSpPr>
            <p:cNvPr id="29705" name="Text Box 51"/>
            <p:cNvSpPr txBox="1">
              <a:spLocks noChangeArrowheads="1"/>
            </p:cNvSpPr>
            <p:nvPr/>
          </p:nvSpPr>
          <p:spPr bwMode="auto">
            <a:xfrm>
              <a:off x="2336" y="222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1</a:t>
              </a:r>
            </a:p>
          </p:txBody>
        </p:sp>
        <p:sp>
          <p:nvSpPr>
            <p:cNvPr id="29706" name="Text Box 52"/>
            <p:cNvSpPr txBox="1">
              <a:spLocks noChangeArrowheads="1"/>
            </p:cNvSpPr>
            <p:nvPr/>
          </p:nvSpPr>
          <p:spPr bwMode="auto">
            <a:xfrm>
              <a:off x="2336" y="2503"/>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2</a:t>
              </a:r>
            </a:p>
          </p:txBody>
        </p:sp>
        <p:sp>
          <p:nvSpPr>
            <p:cNvPr id="29707" name="Text Box 53"/>
            <p:cNvSpPr txBox="1">
              <a:spLocks noChangeArrowheads="1"/>
            </p:cNvSpPr>
            <p:nvPr/>
          </p:nvSpPr>
          <p:spPr bwMode="auto">
            <a:xfrm>
              <a:off x="2336" y="2803"/>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3</a:t>
              </a:r>
            </a:p>
          </p:txBody>
        </p:sp>
        <p:sp>
          <p:nvSpPr>
            <p:cNvPr id="29708" name="Text Box 54"/>
            <p:cNvSpPr txBox="1">
              <a:spLocks noChangeArrowheads="1"/>
            </p:cNvSpPr>
            <p:nvPr/>
          </p:nvSpPr>
          <p:spPr bwMode="auto">
            <a:xfrm>
              <a:off x="2868" y="224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5</a:t>
              </a:r>
            </a:p>
          </p:txBody>
        </p:sp>
        <p:sp>
          <p:nvSpPr>
            <p:cNvPr id="29709" name="Text Box 55"/>
            <p:cNvSpPr txBox="1">
              <a:spLocks noChangeArrowheads="1"/>
            </p:cNvSpPr>
            <p:nvPr/>
          </p:nvSpPr>
          <p:spPr bwMode="auto">
            <a:xfrm>
              <a:off x="2868" y="252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1</a:t>
              </a:r>
            </a:p>
          </p:txBody>
        </p:sp>
        <p:sp>
          <p:nvSpPr>
            <p:cNvPr id="29710" name="Text Box 56"/>
            <p:cNvSpPr txBox="1">
              <a:spLocks noChangeArrowheads="1"/>
            </p:cNvSpPr>
            <p:nvPr/>
          </p:nvSpPr>
          <p:spPr bwMode="auto">
            <a:xfrm>
              <a:off x="2868" y="282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2</a:t>
              </a:r>
            </a:p>
          </p:txBody>
        </p:sp>
        <p:sp>
          <p:nvSpPr>
            <p:cNvPr id="29711" name="Text Box 57"/>
            <p:cNvSpPr txBox="1">
              <a:spLocks noChangeArrowheads="1"/>
            </p:cNvSpPr>
            <p:nvPr/>
          </p:nvSpPr>
          <p:spPr bwMode="auto">
            <a:xfrm>
              <a:off x="3108" y="224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4</a:t>
              </a:r>
            </a:p>
          </p:txBody>
        </p:sp>
        <p:sp>
          <p:nvSpPr>
            <p:cNvPr id="29712" name="Text Box 58"/>
            <p:cNvSpPr txBox="1">
              <a:spLocks noChangeArrowheads="1"/>
            </p:cNvSpPr>
            <p:nvPr/>
          </p:nvSpPr>
          <p:spPr bwMode="auto">
            <a:xfrm>
              <a:off x="3108" y="2539"/>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5</a:t>
              </a:r>
            </a:p>
          </p:txBody>
        </p:sp>
        <p:sp>
          <p:nvSpPr>
            <p:cNvPr id="29713" name="Text Box 59"/>
            <p:cNvSpPr txBox="1">
              <a:spLocks noChangeArrowheads="1"/>
            </p:cNvSpPr>
            <p:nvPr/>
          </p:nvSpPr>
          <p:spPr bwMode="auto">
            <a:xfrm>
              <a:off x="3323" y="2526"/>
              <a:ext cx="108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b="1">
                  <a:latin typeface="Helvetica" charset="0"/>
                </a:rPr>
                <a:t>10 page faults</a:t>
              </a:r>
            </a:p>
          </p:txBody>
        </p:sp>
        <p:sp>
          <p:nvSpPr>
            <p:cNvPr id="29714" name="Rectangle 60"/>
            <p:cNvSpPr>
              <a:spLocks noChangeArrowheads="1"/>
            </p:cNvSpPr>
            <p:nvPr/>
          </p:nvSpPr>
          <p:spPr bwMode="auto">
            <a:xfrm>
              <a:off x="2580" y="3067"/>
              <a:ext cx="240" cy="288"/>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4</a:t>
              </a:r>
            </a:p>
          </p:txBody>
        </p:sp>
        <p:sp>
          <p:nvSpPr>
            <p:cNvPr id="29715" name="Text Box 61"/>
            <p:cNvSpPr txBox="1">
              <a:spLocks noChangeArrowheads="1"/>
            </p:cNvSpPr>
            <p:nvPr/>
          </p:nvSpPr>
          <p:spPr bwMode="auto">
            <a:xfrm>
              <a:off x="2340" y="311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4</a:t>
              </a:r>
            </a:p>
          </p:txBody>
        </p:sp>
        <p:sp>
          <p:nvSpPr>
            <p:cNvPr id="29716" name="Text Box 62"/>
            <p:cNvSpPr txBox="1">
              <a:spLocks noChangeArrowheads="1"/>
            </p:cNvSpPr>
            <p:nvPr/>
          </p:nvSpPr>
          <p:spPr bwMode="auto">
            <a:xfrm>
              <a:off x="2868" y="3115"/>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a:latin typeface="Helvetica" charset="0"/>
                </a:rPr>
                <a:t>3</a:t>
              </a:r>
            </a:p>
          </p:txBody>
        </p:sp>
      </p:grpSp>
      <p:sp>
        <p:nvSpPr>
          <p:cNvPr id="4" name="TextBox 3"/>
          <p:cNvSpPr txBox="1"/>
          <p:nvPr/>
        </p:nvSpPr>
        <p:spPr>
          <a:xfrm>
            <a:off x="1422400" y="1981200"/>
            <a:ext cx="1005403" cy="2031325"/>
          </a:xfrm>
          <a:prstGeom prst="rect">
            <a:avLst/>
          </a:prstGeom>
          <a:noFill/>
        </p:spPr>
        <p:txBody>
          <a:bodyPr wrap="none" rtlCol="0">
            <a:spAutoFit/>
          </a:bodyPr>
          <a:lstStyle/>
          <a:p>
            <a:r>
              <a:rPr lang="en-US" dirty="0"/>
              <a:t>3 frames</a:t>
            </a:r>
          </a:p>
          <a:p>
            <a:endParaRPr lang="en-US" dirty="0"/>
          </a:p>
          <a:p>
            <a:endParaRPr lang="en-US" dirty="0"/>
          </a:p>
          <a:p>
            <a:endParaRPr lang="en-US" dirty="0"/>
          </a:p>
          <a:p>
            <a:endParaRPr lang="en-US" dirty="0"/>
          </a:p>
          <a:p>
            <a:endParaRPr lang="en-US" dirty="0"/>
          </a:p>
          <a:p>
            <a:r>
              <a:rPr lang="en-US" dirty="0"/>
              <a:t>4 frames</a:t>
            </a:r>
          </a:p>
        </p:txBody>
      </p:sp>
    </p:spTree>
    <p:extLst>
      <p:ext uri="{BB962C8B-B14F-4D97-AF65-F5344CB8AC3E}">
        <p14:creationId xmlns:p14="http://schemas.microsoft.com/office/powerpoint/2010/main" val="380797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7107">
                                            <p:txEl>
                                              <p:pRg st="13" end="1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710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107" grpId="0" build="p"/>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0"/>
            <a:ext cx="9144000" cy="889000"/>
          </a:xfrm>
          <a:solidFill>
            <a:srgbClr val="800000"/>
          </a:solidFill>
        </p:spPr>
        <p:txBody>
          <a:bodyPr/>
          <a:lstStyle/>
          <a:p>
            <a:pPr eaLnBrk="1" hangingPunct="1"/>
            <a:r>
              <a:rPr lang="en-US" dirty="0">
                <a:solidFill>
                  <a:schemeClr val="bg1"/>
                </a:solidFill>
              </a:rPr>
              <a:t>2. Optimal Page Replacement</a:t>
            </a:r>
          </a:p>
        </p:txBody>
      </p:sp>
      <p:pic>
        <p:nvPicPr>
          <p:cNvPr id="591875" name="Picture 3"/>
          <p:cNvPicPr>
            <a:picLocks noChangeAspect="1" noChangeArrowheads="1"/>
          </p:cNvPicPr>
          <p:nvPr/>
        </p:nvPicPr>
        <p:blipFill>
          <a:blip r:embed="rId2">
            <a:extLst>
              <a:ext uri="{28A0092B-C50C-407E-A947-70E740481C1C}">
                <a14:useLocalDpi xmlns:a14="http://schemas.microsoft.com/office/drawing/2010/main" val="0"/>
              </a:ext>
            </a:extLst>
          </a:blip>
          <a:srcRect l="1936" t="32112" r="1837" b="32681"/>
          <a:stretch>
            <a:fillRect/>
          </a:stretch>
        </p:blipFill>
        <p:spPr bwMode="auto">
          <a:xfrm>
            <a:off x="539750" y="3789363"/>
            <a:ext cx="8045450" cy="2208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cmpd="thickThin">
                <a:solidFill>
                  <a:srgbClr val="000000"/>
                </a:solidFill>
                <a:miter lim="800000"/>
                <a:headEnd/>
                <a:tailEnd/>
              </a14:hiddenLine>
            </a:ext>
          </a:extLst>
        </p:spPr>
      </p:pic>
      <p:sp>
        <p:nvSpPr>
          <p:cNvPr id="31748" name="Text Box 4"/>
          <p:cNvSpPr txBox="1">
            <a:spLocks noChangeArrowheads="1"/>
          </p:cNvSpPr>
          <p:nvPr/>
        </p:nvSpPr>
        <p:spPr bwMode="auto">
          <a:xfrm>
            <a:off x="684213" y="1196975"/>
            <a:ext cx="7920037" cy="2603790"/>
          </a:xfrm>
          <a:prstGeom prst="rect">
            <a:avLst/>
          </a:prstGeom>
          <a:solidFill>
            <a:srgbClr val="FFCC99"/>
          </a:solidFill>
          <a:ln w="9525">
            <a:solidFill>
              <a:srgbClr val="CC3300"/>
            </a:solidFill>
            <a:miter lim="800000"/>
            <a:headEnd/>
            <a:tailEnd/>
          </a:ln>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20000"/>
              </a:spcBef>
            </a:pPr>
            <a:r>
              <a:rPr lang="en-US" sz="2400" dirty="0">
                <a:latin typeface="+mj-lt"/>
              </a:rPr>
              <a:t>Replace page that will not be used for the longest period of time.</a:t>
            </a:r>
            <a:endParaRPr lang="tr-TR" sz="2400" dirty="0">
              <a:latin typeface="+mj-lt"/>
            </a:endParaRPr>
          </a:p>
          <a:p>
            <a:pPr eaLnBrk="1" hangingPunct="1">
              <a:spcBef>
                <a:spcPct val="20000"/>
              </a:spcBef>
            </a:pPr>
            <a:endParaRPr lang="tr-TR" sz="2400" dirty="0">
              <a:latin typeface="+mj-lt"/>
            </a:endParaRPr>
          </a:p>
          <a:p>
            <a:pPr eaLnBrk="1" hangingPunct="1">
              <a:spcBef>
                <a:spcPct val="20000"/>
              </a:spcBef>
            </a:pPr>
            <a:r>
              <a:rPr lang="tr-TR" sz="2400" dirty="0" err="1">
                <a:latin typeface="+mj-lt"/>
              </a:rPr>
              <a:t>Lowest</a:t>
            </a:r>
            <a:r>
              <a:rPr lang="tr-TR" sz="2400" dirty="0">
                <a:latin typeface="+mj-lt"/>
              </a:rPr>
              <a:t> </a:t>
            </a:r>
            <a:r>
              <a:rPr lang="tr-TR" sz="2400" dirty="0" err="1">
                <a:latin typeface="+mj-lt"/>
              </a:rPr>
              <a:t>page-fault</a:t>
            </a:r>
            <a:r>
              <a:rPr lang="tr-TR" sz="2400" dirty="0">
                <a:latin typeface="+mj-lt"/>
              </a:rPr>
              <a:t> rate of </a:t>
            </a:r>
            <a:r>
              <a:rPr lang="tr-TR" sz="2400" dirty="0" err="1">
                <a:latin typeface="+mj-lt"/>
              </a:rPr>
              <a:t>all</a:t>
            </a:r>
            <a:r>
              <a:rPr lang="tr-TR" sz="2400" dirty="0">
                <a:latin typeface="+mj-lt"/>
              </a:rPr>
              <a:t> </a:t>
            </a:r>
            <a:r>
              <a:rPr lang="tr-TR" sz="2400" dirty="0" err="1">
                <a:latin typeface="+mj-lt"/>
              </a:rPr>
              <a:t>algorithms</a:t>
            </a:r>
            <a:endParaRPr lang="tr-TR" sz="2400" dirty="0">
              <a:latin typeface="+mj-lt"/>
            </a:endParaRPr>
          </a:p>
          <a:p>
            <a:pPr eaLnBrk="1" hangingPunct="1">
              <a:spcBef>
                <a:spcPct val="20000"/>
              </a:spcBef>
            </a:pPr>
            <a:endParaRPr lang="tr-TR" sz="2400" dirty="0">
              <a:latin typeface="+mj-lt"/>
            </a:endParaRPr>
          </a:p>
          <a:p>
            <a:pPr eaLnBrk="1" hangingPunct="1">
              <a:spcBef>
                <a:spcPct val="20000"/>
              </a:spcBef>
            </a:pPr>
            <a:r>
              <a:rPr lang="tr-TR" sz="2400" dirty="0" err="1">
                <a:latin typeface="+mj-lt"/>
              </a:rPr>
              <a:t>Never</a:t>
            </a:r>
            <a:r>
              <a:rPr lang="tr-TR" sz="2400" dirty="0">
                <a:latin typeface="+mj-lt"/>
              </a:rPr>
              <a:t> </a:t>
            </a:r>
            <a:r>
              <a:rPr lang="tr-TR" sz="2400" dirty="0" err="1">
                <a:latin typeface="+mj-lt"/>
              </a:rPr>
              <a:t>suffers</a:t>
            </a:r>
            <a:r>
              <a:rPr lang="tr-TR" sz="2400" dirty="0">
                <a:latin typeface="+mj-lt"/>
              </a:rPr>
              <a:t> </a:t>
            </a:r>
            <a:r>
              <a:rPr lang="tr-TR" sz="2400" dirty="0" err="1">
                <a:latin typeface="+mj-lt"/>
              </a:rPr>
              <a:t>from</a:t>
            </a:r>
            <a:r>
              <a:rPr lang="tr-TR" sz="2400" dirty="0">
                <a:latin typeface="+mj-lt"/>
              </a:rPr>
              <a:t> </a:t>
            </a:r>
            <a:r>
              <a:rPr lang="tr-TR" sz="2400" dirty="0" err="1">
                <a:latin typeface="+mj-lt"/>
              </a:rPr>
              <a:t>Belady’s</a:t>
            </a:r>
            <a:r>
              <a:rPr lang="tr-TR" sz="2400" dirty="0">
                <a:latin typeface="+mj-lt"/>
              </a:rPr>
              <a:t> </a:t>
            </a:r>
            <a:r>
              <a:rPr lang="tr-TR" sz="2400" dirty="0" err="1">
                <a:latin typeface="+mj-lt"/>
              </a:rPr>
              <a:t>anomaly</a:t>
            </a:r>
            <a:endParaRPr lang="tr-TR" sz="2400" dirty="0">
              <a:latin typeface="+mj-lt"/>
            </a:endParaRPr>
          </a:p>
        </p:txBody>
      </p:sp>
      <p:sp>
        <p:nvSpPr>
          <p:cNvPr id="591877" name="Text Box 5"/>
          <p:cNvSpPr txBox="1">
            <a:spLocks noChangeArrowheads="1"/>
          </p:cNvSpPr>
          <p:nvPr/>
        </p:nvSpPr>
        <p:spPr bwMode="auto">
          <a:xfrm>
            <a:off x="1835150" y="6021388"/>
            <a:ext cx="2160588" cy="466725"/>
          </a:xfrm>
          <a:prstGeom prst="rect">
            <a:avLst/>
          </a:prstGeom>
          <a:noFill/>
          <a:ln w="9525">
            <a:solidFill>
              <a:srgbClr val="00008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tr-TR" sz="2400"/>
              <a:t>9 page faults</a:t>
            </a:r>
          </a:p>
        </p:txBody>
      </p:sp>
    </p:spTree>
    <p:extLst>
      <p:ext uri="{BB962C8B-B14F-4D97-AF65-F5344CB8AC3E}">
        <p14:creationId xmlns:p14="http://schemas.microsoft.com/office/powerpoint/2010/main" val="614785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18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1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Optimal Algorithm</a:t>
            </a:r>
          </a:p>
        </p:txBody>
      </p:sp>
      <p:sp>
        <p:nvSpPr>
          <p:cNvPr id="32771" name="Rectangle 3"/>
          <p:cNvSpPr>
            <a:spLocks noGrp="1" noChangeArrowheads="1"/>
          </p:cNvSpPr>
          <p:nvPr>
            <p:ph type="body" idx="1"/>
          </p:nvPr>
        </p:nvSpPr>
        <p:spPr>
          <a:xfrm>
            <a:off x="684213" y="1196974"/>
            <a:ext cx="8208962" cy="4848225"/>
          </a:xfrm>
        </p:spPr>
        <p:txBody>
          <a:bodyPr>
            <a:normAutofit/>
          </a:bodyPr>
          <a:lstStyle/>
          <a:p>
            <a:pPr eaLnBrk="1" hangingPunct="1">
              <a:tabLst>
                <a:tab pos="1890713" algn="l"/>
              </a:tabLst>
            </a:pPr>
            <a:r>
              <a:rPr lang="en-US" sz="2800" dirty="0">
                <a:latin typeface="Times New Roman" charset="0"/>
              </a:rPr>
              <a:t>4 frames example</a:t>
            </a:r>
          </a:p>
          <a:p>
            <a:pPr eaLnBrk="1" hangingPunct="1">
              <a:buFontTx/>
              <a:buNone/>
              <a:tabLst>
                <a:tab pos="1890713" algn="l"/>
              </a:tabLst>
            </a:pPr>
            <a:r>
              <a:rPr lang="en-US" sz="2800" dirty="0">
                <a:latin typeface="Times New Roman" charset="0"/>
              </a:rPr>
              <a:t>		 1, 2, 3, 4, 1, 2, 5, 1, 2, 3, 4, 5</a:t>
            </a:r>
            <a:br>
              <a:rPr lang="en-US" sz="2800" dirty="0">
                <a:latin typeface="Times New Roman" charset="0"/>
              </a:rPr>
            </a:br>
            <a:br>
              <a:rPr lang="en-US" sz="2800" dirty="0">
                <a:latin typeface="Times New Roman" charset="0"/>
              </a:rPr>
            </a:br>
            <a:br>
              <a:rPr lang="en-US" sz="2800" dirty="0">
                <a:latin typeface="Times New Roman" charset="0"/>
              </a:rPr>
            </a:br>
            <a:br>
              <a:rPr lang="en-US" sz="2800" dirty="0">
                <a:latin typeface="Times New Roman" charset="0"/>
              </a:rPr>
            </a:br>
            <a:br>
              <a:rPr lang="en-US" sz="2800" dirty="0">
                <a:latin typeface="Times New Roman" charset="0"/>
              </a:rPr>
            </a:br>
            <a:endParaRPr lang="en-US" sz="2800" dirty="0">
              <a:latin typeface="Times New Roman" charset="0"/>
            </a:endParaRPr>
          </a:p>
          <a:p>
            <a:pPr eaLnBrk="1" hangingPunct="1">
              <a:tabLst>
                <a:tab pos="1890713" algn="l"/>
              </a:tabLst>
            </a:pPr>
            <a:endParaRPr lang="tr-TR" sz="2800" dirty="0">
              <a:latin typeface="Times New Roman" charset="0"/>
            </a:endParaRPr>
          </a:p>
        </p:txBody>
      </p:sp>
      <p:grpSp>
        <p:nvGrpSpPr>
          <p:cNvPr id="2" name="Group 11"/>
          <p:cNvGrpSpPr>
            <a:grpSpLocks/>
          </p:cNvGrpSpPr>
          <p:nvPr/>
        </p:nvGrpSpPr>
        <p:grpSpPr bwMode="auto">
          <a:xfrm>
            <a:off x="3563938" y="2565400"/>
            <a:ext cx="2840037" cy="1828800"/>
            <a:chOff x="2256" y="1920"/>
            <a:chExt cx="1789" cy="1152"/>
          </a:xfrm>
        </p:grpSpPr>
        <p:sp>
          <p:nvSpPr>
            <p:cNvPr id="32773" name="Rectangle 4"/>
            <p:cNvSpPr>
              <a:spLocks noChangeArrowheads="1"/>
            </p:cNvSpPr>
            <p:nvPr/>
          </p:nvSpPr>
          <p:spPr bwMode="auto">
            <a:xfrm>
              <a:off x="2256" y="1920"/>
              <a:ext cx="240" cy="288"/>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1</a:t>
              </a:r>
            </a:p>
          </p:txBody>
        </p:sp>
        <p:sp>
          <p:nvSpPr>
            <p:cNvPr id="32774" name="Rectangle 5"/>
            <p:cNvSpPr>
              <a:spLocks noChangeArrowheads="1"/>
            </p:cNvSpPr>
            <p:nvPr/>
          </p:nvSpPr>
          <p:spPr bwMode="auto">
            <a:xfrm>
              <a:off x="2256" y="2208"/>
              <a:ext cx="240" cy="288"/>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2</a:t>
              </a:r>
            </a:p>
          </p:txBody>
        </p:sp>
        <p:sp>
          <p:nvSpPr>
            <p:cNvPr id="32775" name="Rectangle 6"/>
            <p:cNvSpPr>
              <a:spLocks noChangeArrowheads="1"/>
            </p:cNvSpPr>
            <p:nvPr/>
          </p:nvSpPr>
          <p:spPr bwMode="auto">
            <a:xfrm>
              <a:off x="2256" y="2496"/>
              <a:ext cx="240" cy="288"/>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3</a:t>
              </a:r>
            </a:p>
          </p:txBody>
        </p:sp>
        <p:sp>
          <p:nvSpPr>
            <p:cNvPr id="32776" name="Text Box 7"/>
            <p:cNvSpPr txBox="1">
              <a:spLocks noChangeArrowheads="1"/>
            </p:cNvSpPr>
            <p:nvPr/>
          </p:nvSpPr>
          <p:spPr bwMode="auto">
            <a:xfrm>
              <a:off x="2404" y="1965"/>
              <a:ext cx="4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tr-TR" sz="1800">
                  <a:latin typeface="Helvetica" charset="0"/>
                </a:rPr>
                <a:t>       </a:t>
              </a:r>
              <a:r>
                <a:rPr lang="en-US" sz="1800">
                  <a:latin typeface="Helvetica" charset="0"/>
                </a:rPr>
                <a:t>4</a:t>
              </a:r>
            </a:p>
          </p:txBody>
        </p:sp>
        <p:sp>
          <p:nvSpPr>
            <p:cNvPr id="32777" name="Text Box 8"/>
            <p:cNvSpPr txBox="1">
              <a:spLocks noChangeArrowheads="1"/>
            </p:cNvSpPr>
            <p:nvPr/>
          </p:nvSpPr>
          <p:spPr bwMode="auto">
            <a:xfrm>
              <a:off x="3040" y="2243"/>
              <a:ext cx="100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b="1">
                  <a:latin typeface="Helvetica" charset="0"/>
                </a:rPr>
                <a:t>6 page faults</a:t>
              </a:r>
            </a:p>
          </p:txBody>
        </p:sp>
        <p:sp>
          <p:nvSpPr>
            <p:cNvPr id="32778" name="Rectangle 9"/>
            <p:cNvSpPr>
              <a:spLocks noChangeArrowheads="1"/>
            </p:cNvSpPr>
            <p:nvPr/>
          </p:nvSpPr>
          <p:spPr bwMode="auto">
            <a:xfrm>
              <a:off x="2256" y="2784"/>
              <a:ext cx="240" cy="288"/>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4</a:t>
              </a:r>
            </a:p>
          </p:txBody>
        </p:sp>
        <p:sp>
          <p:nvSpPr>
            <p:cNvPr id="32779" name="Text Box 10"/>
            <p:cNvSpPr txBox="1">
              <a:spLocks noChangeArrowheads="1"/>
            </p:cNvSpPr>
            <p:nvPr/>
          </p:nvSpPr>
          <p:spPr bwMode="auto">
            <a:xfrm>
              <a:off x="2544" y="2832"/>
              <a:ext cx="419"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en-US" sz="1800" dirty="0">
                  <a:latin typeface="Helvetica" charset="0"/>
                </a:rPr>
                <a:t>5</a:t>
              </a:r>
            </a:p>
          </p:txBody>
        </p:sp>
      </p:grpSp>
      <p:sp>
        <p:nvSpPr>
          <p:cNvPr id="3" name="Rectangle 2"/>
          <p:cNvSpPr/>
          <p:nvPr/>
        </p:nvSpPr>
        <p:spPr>
          <a:xfrm>
            <a:off x="477838" y="4690069"/>
            <a:ext cx="8259762" cy="1569660"/>
          </a:xfrm>
          <a:prstGeom prst="rect">
            <a:avLst/>
          </a:prstGeom>
        </p:spPr>
        <p:txBody>
          <a:bodyPr wrap="square">
            <a:spAutoFit/>
          </a:bodyPr>
          <a:lstStyle/>
          <a:p>
            <a:pPr marL="342900" indent="-342900">
              <a:buFont typeface="Arial"/>
              <a:buChar char="•"/>
              <a:tabLst>
                <a:tab pos="1890713" algn="l"/>
              </a:tabLst>
            </a:pPr>
            <a:r>
              <a:rPr lang="tr-TR" sz="2400" dirty="0" err="1">
                <a:solidFill>
                  <a:srgbClr val="CC3300"/>
                </a:solidFill>
                <a:latin typeface="+mj-lt"/>
              </a:rPr>
              <a:t>Requires</a:t>
            </a:r>
            <a:r>
              <a:rPr lang="tr-TR" sz="2400" dirty="0">
                <a:solidFill>
                  <a:srgbClr val="CC3300"/>
                </a:solidFill>
                <a:latin typeface="+mj-lt"/>
              </a:rPr>
              <a:t> </a:t>
            </a:r>
            <a:r>
              <a:rPr lang="tr-TR" sz="2400" dirty="0" err="1">
                <a:solidFill>
                  <a:srgbClr val="CC3300"/>
                </a:solidFill>
                <a:latin typeface="+mj-lt"/>
              </a:rPr>
              <a:t>future</a:t>
            </a:r>
            <a:r>
              <a:rPr lang="tr-TR" sz="2400" dirty="0">
                <a:solidFill>
                  <a:srgbClr val="CC3300"/>
                </a:solidFill>
                <a:latin typeface="+mj-lt"/>
              </a:rPr>
              <a:t> </a:t>
            </a:r>
            <a:r>
              <a:rPr lang="tr-TR" sz="2400" dirty="0" err="1">
                <a:solidFill>
                  <a:srgbClr val="CC3300"/>
                </a:solidFill>
                <a:latin typeface="+mj-lt"/>
              </a:rPr>
              <a:t>knowledge</a:t>
            </a:r>
            <a:r>
              <a:rPr lang="tr-TR" sz="2400" dirty="0">
                <a:solidFill>
                  <a:srgbClr val="CC3300"/>
                </a:solidFill>
                <a:latin typeface="+mj-lt"/>
              </a:rPr>
              <a:t> of </a:t>
            </a:r>
            <a:r>
              <a:rPr lang="tr-TR" sz="2400" dirty="0" err="1">
                <a:solidFill>
                  <a:srgbClr val="CC3300"/>
                </a:solidFill>
                <a:latin typeface="+mj-lt"/>
              </a:rPr>
              <a:t>reference</a:t>
            </a:r>
            <a:r>
              <a:rPr lang="tr-TR" sz="2400" dirty="0">
                <a:solidFill>
                  <a:srgbClr val="CC3300"/>
                </a:solidFill>
                <a:latin typeface="+mj-lt"/>
              </a:rPr>
              <a:t> </a:t>
            </a:r>
            <a:r>
              <a:rPr lang="tr-TR" sz="2400" dirty="0" err="1">
                <a:solidFill>
                  <a:srgbClr val="CC3300"/>
                </a:solidFill>
                <a:latin typeface="+mj-lt"/>
              </a:rPr>
              <a:t>string</a:t>
            </a:r>
            <a:r>
              <a:rPr lang="tr-TR" sz="2400" dirty="0">
                <a:solidFill>
                  <a:srgbClr val="CC3300"/>
                </a:solidFill>
                <a:latin typeface="+mj-lt"/>
              </a:rPr>
              <a:t> , </a:t>
            </a:r>
            <a:r>
              <a:rPr lang="tr-TR" sz="2400" dirty="0" err="1">
                <a:solidFill>
                  <a:srgbClr val="CC3300"/>
                </a:solidFill>
                <a:latin typeface="+mj-lt"/>
              </a:rPr>
              <a:t>which</a:t>
            </a:r>
            <a:r>
              <a:rPr lang="tr-TR" sz="2400" dirty="0">
                <a:solidFill>
                  <a:srgbClr val="CC3300"/>
                </a:solidFill>
                <a:latin typeface="+mj-lt"/>
              </a:rPr>
              <a:t> is not </a:t>
            </a:r>
            <a:r>
              <a:rPr lang="tr-TR" sz="2400" dirty="0" err="1">
                <a:solidFill>
                  <a:srgbClr val="CC3300"/>
                </a:solidFill>
                <a:latin typeface="+mj-lt"/>
              </a:rPr>
              <a:t>possible</a:t>
            </a:r>
            <a:r>
              <a:rPr lang="tr-TR" sz="2400" dirty="0">
                <a:solidFill>
                  <a:srgbClr val="CC3300"/>
                </a:solidFill>
                <a:latin typeface="+mj-lt"/>
              </a:rPr>
              <a:t>!</a:t>
            </a:r>
          </a:p>
          <a:p>
            <a:pPr marL="342900" indent="-342900">
              <a:buFont typeface="Arial"/>
              <a:buChar char="•"/>
              <a:tabLst>
                <a:tab pos="1890713" algn="l"/>
              </a:tabLst>
            </a:pPr>
            <a:r>
              <a:rPr lang="en-US" sz="2400" dirty="0">
                <a:solidFill>
                  <a:srgbClr val="CC3300"/>
                </a:solidFill>
                <a:latin typeface="+mj-lt"/>
              </a:rPr>
              <a:t>Used for measuring how well your placement algorithm performs because you cannot be better than optimal </a:t>
            </a:r>
          </a:p>
        </p:txBody>
      </p:sp>
    </p:spTree>
    <p:extLst>
      <p:ext uri="{BB962C8B-B14F-4D97-AF65-F5344CB8AC3E}">
        <p14:creationId xmlns:p14="http://schemas.microsoft.com/office/powerpoint/2010/main" val="3196987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p:cNvPicPr>
            <a:picLocks noChangeAspect="1" noChangeArrowheads="1"/>
          </p:cNvPicPr>
          <p:nvPr/>
        </p:nvPicPr>
        <p:blipFill>
          <a:blip r:embed="rId2">
            <a:extLst>
              <a:ext uri="{28A0092B-C50C-407E-A947-70E740481C1C}">
                <a14:useLocalDpi xmlns:a14="http://schemas.microsoft.com/office/drawing/2010/main" val="0"/>
              </a:ext>
            </a:extLst>
          </a:blip>
          <a:srcRect l="952" t="32025" r="1247" b="32419"/>
          <a:stretch>
            <a:fillRect/>
          </a:stretch>
        </p:blipFill>
        <p:spPr bwMode="auto">
          <a:xfrm>
            <a:off x="611188" y="3500438"/>
            <a:ext cx="7524750" cy="205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cmpd="thickThin">
                <a:solidFill>
                  <a:srgbClr val="000000"/>
                </a:solidFill>
                <a:miter lim="800000"/>
                <a:headEnd/>
                <a:tailEnd/>
              </a14:hiddenLine>
            </a:ext>
          </a:extLst>
        </p:spPr>
      </p:pic>
      <p:sp>
        <p:nvSpPr>
          <p:cNvPr id="33795" name="Text Box 4"/>
          <p:cNvSpPr txBox="1">
            <a:spLocks noChangeArrowheads="1"/>
          </p:cNvSpPr>
          <p:nvPr/>
        </p:nvSpPr>
        <p:spPr bwMode="auto">
          <a:xfrm>
            <a:off x="1835150" y="6021388"/>
            <a:ext cx="2160588" cy="466725"/>
          </a:xfrm>
          <a:prstGeom prst="rect">
            <a:avLst/>
          </a:prstGeom>
          <a:noFill/>
          <a:ln w="9525">
            <a:solidFill>
              <a:srgbClr val="00008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tr-TR" sz="2400"/>
              <a:t>12 page faults</a:t>
            </a:r>
          </a:p>
        </p:txBody>
      </p:sp>
      <p:sp>
        <p:nvSpPr>
          <p:cNvPr id="33796" name="Text Box 5"/>
          <p:cNvSpPr txBox="1">
            <a:spLocks noChangeArrowheads="1"/>
          </p:cNvSpPr>
          <p:nvPr/>
        </p:nvSpPr>
        <p:spPr bwMode="auto">
          <a:xfrm>
            <a:off x="684213" y="1196975"/>
            <a:ext cx="7920037" cy="1717393"/>
          </a:xfrm>
          <a:prstGeom prst="rect">
            <a:avLst/>
          </a:prstGeom>
          <a:solidFill>
            <a:srgbClr val="FFCC99"/>
          </a:solidFill>
          <a:ln w="9525">
            <a:solidFill>
              <a:srgbClr val="CC3300"/>
            </a:solidFill>
            <a:miter lim="800000"/>
            <a:headEnd/>
            <a:tailEnd/>
          </a:ln>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20000"/>
              </a:spcBef>
            </a:pPr>
            <a:r>
              <a:rPr lang="en-US" sz="2400">
                <a:latin typeface="+mj-lt"/>
              </a:rPr>
              <a:t>Replace page that </a:t>
            </a:r>
            <a:r>
              <a:rPr lang="tr-TR" sz="2400">
                <a:latin typeface="+mj-lt"/>
              </a:rPr>
              <a:t>has not been </a:t>
            </a:r>
            <a:r>
              <a:rPr lang="en-US" sz="2400">
                <a:latin typeface="+mj-lt"/>
              </a:rPr>
              <a:t>used for longest period of time.</a:t>
            </a:r>
            <a:endParaRPr lang="tr-TR" sz="2400">
              <a:latin typeface="+mj-lt"/>
            </a:endParaRPr>
          </a:p>
          <a:p>
            <a:pPr eaLnBrk="1" hangingPunct="1">
              <a:spcBef>
                <a:spcPct val="20000"/>
              </a:spcBef>
            </a:pPr>
            <a:endParaRPr lang="tr-TR" sz="2400">
              <a:latin typeface="+mj-lt"/>
            </a:endParaRPr>
          </a:p>
          <a:p>
            <a:pPr eaLnBrk="1" hangingPunct="1">
              <a:spcBef>
                <a:spcPct val="20000"/>
              </a:spcBef>
            </a:pPr>
            <a:r>
              <a:rPr lang="tr-TR" sz="2400">
                <a:latin typeface="+mj-lt"/>
              </a:rPr>
              <a:t>Does not suffer from Belady’s anomaly</a:t>
            </a:r>
          </a:p>
        </p:txBody>
      </p:sp>
      <p:sp>
        <p:nvSpPr>
          <p:cNvPr id="33797" name="Rectangle 6"/>
          <p:cNvSpPr>
            <a:spLocks noChangeArrowheads="1"/>
          </p:cNvSpPr>
          <p:nvPr/>
        </p:nvSpPr>
        <p:spPr bwMode="auto">
          <a:xfrm>
            <a:off x="0" y="0"/>
            <a:ext cx="9144000" cy="774700"/>
          </a:xfrm>
          <a:prstGeom prst="rect">
            <a:avLst/>
          </a:prstGeom>
          <a:solidFill>
            <a:srgbClr val="800000"/>
          </a:solidFill>
          <a:ln>
            <a:noFill/>
          </a:ln>
        </p:spPr>
        <p:txBody>
          <a:bodyPr anchor="ctr"/>
          <a:lstStyle/>
          <a:p>
            <a:pPr algn="ctr" eaLnBrk="1" hangingPunct="1"/>
            <a:r>
              <a:rPr lang="en-US" sz="4000" dirty="0">
                <a:solidFill>
                  <a:srgbClr val="FFFFFF"/>
                </a:solidFill>
              </a:rPr>
              <a:t>3. Least Recently Used (LRU) Algorithm</a:t>
            </a:r>
          </a:p>
        </p:txBody>
      </p:sp>
    </p:spTree>
    <p:extLst>
      <p:ext uri="{BB962C8B-B14F-4D97-AF65-F5344CB8AC3E}">
        <p14:creationId xmlns:p14="http://schemas.microsoft.com/office/powerpoint/2010/main" val="4053702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3" name="Rectangle 3"/>
          <p:cNvSpPr>
            <a:spLocks noGrp="1" noChangeArrowheads="1"/>
          </p:cNvSpPr>
          <p:nvPr>
            <p:ph type="body" idx="1"/>
          </p:nvPr>
        </p:nvSpPr>
        <p:spPr>
          <a:xfrm>
            <a:off x="467519" y="1204912"/>
            <a:ext cx="8351837" cy="5246687"/>
          </a:xfrm>
        </p:spPr>
        <p:txBody>
          <a:bodyPr>
            <a:normAutofit lnSpcReduction="10000"/>
          </a:bodyPr>
          <a:lstStyle/>
          <a:p>
            <a:pPr eaLnBrk="1" hangingPunct="1"/>
            <a:r>
              <a:rPr lang="en-US" sz="2800" dirty="0">
                <a:latin typeface="Times New Roman" charset="0"/>
              </a:rPr>
              <a:t>Reference string:  1, 2, 3, 4, 1, 2, </a:t>
            </a:r>
            <a:r>
              <a:rPr lang="en-US" sz="2800" b="1" dirty="0">
                <a:solidFill>
                  <a:srgbClr val="FF0000"/>
                </a:solidFill>
                <a:latin typeface="Times New Roman" charset="0"/>
              </a:rPr>
              <a:t>5</a:t>
            </a:r>
            <a:r>
              <a:rPr lang="en-US" sz="2800" dirty="0">
                <a:latin typeface="Times New Roman" charset="0"/>
              </a:rPr>
              <a:t>, 1, 2, </a:t>
            </a:r>
            <a:r>
              <a:rPr lang="en-US" sz="2800" b="1" dirty="0">
                <a:solidFill>
                  <a:srgbClr val="0000CC"/>
                </a:solidFill>
                <a:latin typeface="Times New Roman" charset="0"/>
              </a:rPr>
              <a:t>3</a:t>
            </a:r>
            <a:r>
              <a:rPr lang="en-US" sz="2800" dirty="0">
                <a:latin typeface="Times New Roman" charset="0"/>
              </a:rPr>
              <a:t>, </a:t>
            </a:r>
            <a:r>
              <a:rPr lang="en-US" sz="2800" b="1" dirty="0">
                <a:solidFill>
                  <a:srgbClr val="663300"/>
                </a:solidFill>
                <a:latin typeface="Times New Roman" charset="0"/>
              </a:rPr>
              <a:t>4</a:t>
            </a:r>
            <a:r>
              <a:rPr lang="en-US" sz="2800" dirty="0">
                <a:latin typeface="Times New Roman" charset="0"/>
              </a:rPr>
              <a:t>, </a:t>
            </a:r>
            <a:r>
              <a:rPr lang="en-US" sz="2800" b="1" dirty="0">
                <a:solidFill>
                  <a:srgbClr val="009900"/>
                </a:solidFill>
                <a:latin typeface="Times New Roman" charset="0"/>
              </a:rPr>
              <a:t>5</a:t>
            </a:r>
            <a:br>
              <a:rPr lang="en-US" sz="2800" dirty="0">
                <a:latin typeface="Times New Roman" charset="0"/>
              </a:rPr>
            </a:br>
            <a:br>
              <a:rPr lang="en-US" sz="2800" dirty="0">
                <a:latin typeface="Times New Roman" charset="0"/>
              </a:rPr>
            </a:br>
            <a:br>
              <a:rPr lang="en-US" sz="2800" dirty="0">
                <a:latin typeface="Times New Roman" charset="0"/>
              </a:rPr>
            </a:br>
            <a:br>
              <a:rPr lang="en-US" sz="2800" dirty="0">
                <a:latin typeface="Times New Roman" charset="0"/>
              </a:rPr>
            </a:br>
            <a:br>
              <a:rPr lang="en-US" sz="2800" dirty="0">
                <a:latin typeface="Times New Roman" charset="0"/>
              </a:rPr>
            </a:br>
            <a:endParaRPr lang="en-US" sz="2800" dirty="0">
              <a:latin typeface="Times New Roman" charset="0"/>
            </a:endParaRPr>
          </a:p>
          <a:p>
            <a:pPr eaLnBrk="1" hangingPunct="1"/>
            <a:endParaRPr lang="en-US" sz="2800" dirty="0">
              <a:solidFill>
                <a:srgbClr val="CC3300"/>
              </a:solidFill>
              <a:latin typeface="Times New Roman" charset="0"/>
            </a:endParaRPr>
          </a:p>
          <a:p>
            <a:pPr eaLnBrk="1" hangingPunct="1"/>
            <a:r>
              <a:rPr lang="en-US" sz="2800" dirty="0">
                <a:solidFill>
                  <a:srgbClr val="CC3300"/>
                </a:solidFill>
                <a:latin typeface="+mj-lt"/>
              </a:rPr>
              <a:t>Counter implementation</a:t>
            </a:r>
            <a:r>
              <a:rPr lang="tr-TR" sz="2800" dirty="0">
                <a:solidFill>
                  <a:srgbClr val="CC3300"/>
                </a:solidFill>
                <a:latin typeface="+mj-lt"/>
              </a:rPr>
              <a:t> of LRU</a:t>
            </a:r>
            <a:endParaRPr lang="en-US" sz="2800" dirty="0">
              <a:solidFill>
                <a:srgbClr val="CC3300"/>
              </a:solidFill>
              <a:latin typeface="+mj-lt"/>
            </a:endParaRPr>
          </a:p>
          <a:p>
            <a:pPr lvl="1" eaLnBrk="1" hangingPunct="1"/>
            <a:r>
              <a:rPr lang="en-US" sz="2400" dirty="0">
                <a:latin typeface="+mj-lt"/>
              </a:rPr>
              <a:t>Every page entry has a counter; every time </a:t>
            </a:r>
            <a:r>
              <a:rPr lang="tr-TR" sz="2400" dirty="0">
                <a:latin typeface="+mj-lt"/>
              </a:rPr>
              <a:t>a </a:t>
            </a:r>
            <a:r>
              <a:rPr lang="en-US" sz="2400" dirty="0">
                <a:latin typeface="+mj-lt"/>
              </a:rPr>
              <a:t>page is referenced, copy the clock into the counter</a:t>
            </a:r>
            <a:r>
              <a:rPr lang="tr-TR" sz="2400" dirty="0">
                <a:latin typeface="+mj-lt"/>
              </a:rPr>
              <a:t> of </a:t>
            </a:r>
            <a:r>
              <a:rPr lang="tr-TR" sz="2400" dirty="0" err="1">
                <a:latin typeface="+mj-lt"/>
              </a:rPr>
              <a:t>the</a:t>
            </a:r>
            <a:r>
              <a:rPr lang="tr-TR" sz="2400" dirty="0">
                <a:latin typeface="+mj-lt"/>
              </a:rPr>
              <a:t> </a:t>
            </a:r>
            <a:r>
              <a:rPr lang="tr-TR" sz="2400" dirty="0" err="1">
                <a:latin typeface="+mj-lt"/>
              </a:rPr>
              <a:t>page</a:t>
            </a:r>
            <a:endParaRPr lang="en-US" sz="2400" dirty="0">
              <a:latin typeface="+mj-lt"/>
            </a:endParaRPr>
          </a:p>
          <a:p>
            <a:pPr lvl="1" eaLnBrk="1" hangingPunct="1"/>
            <a:r>
              <a:rPr lang="en-US" sz="2400" dirty="0">
                <a:latin typeface="+mj-lt"/>
              </a:rPr>
              <a:t>When a page needs to be </a:t>
            </a:r>
            <a:r>
              <a:rPr lang="tr-TR" sz="2400" dirty="0" err="1">
                <a:latin typeface="+mj-lt"/>
              </a:rPr>
              <a:t>replaced</a:t>
            </a:r>
            <a:r>
              <a:rPr lang="en-US" sz="2400" dirty="0">
                <a:latin typeface="+mj-lt"/>
              </a:rPr>
              <a:t>, look at the counters to determine which </a:t>
            </a:r>
            <a:r>
              <a:rPr lang="tr-TR" sz="2400" dirty="0" err="1">
                <a:latin typeface="+mj-lt"/>
              </a:rPr>
              <a:t>one</a:t>
            </a:r>
            <a:r>
              <a:rPr lang="tr-TR" sz="2400" dirty="0">
                <a:latin typeface="+mj-lt"/>
              </a:rPr>
              <a:t> </a:t>
            </a:r>
            <a:r>
              <a:rPr lang="en-US" sz="2400" dirty="0">
                <a:latin typeface="+mj-lt"/>
              </a:rPr>
              <a:t>to change</a:t>
            </a:r>
            <a:r>
              <a:rPr lang="tr-TR" sz="2400" dirty="0">
                <a:latin typeface="+mj-lt"/>
              </a:rPr>
              <a:t> (</a:t>
            </a:r>
            <a:r>
              <a:rPr lang="tr-TR" sz="2400" dirty="0" err="1">
                <a:latin typeface="+mj-lt"/>
              </a:rPr>
              <a:t>replace</a:t>
            </a:r>
            <a:r>
              <a:rPr lang="tr-TR" sz="2400" dirty="0">
                <a:latin typeface="+mj-lt"/>
              </a:rPr>
              <a:t> </a:t>
            </a:r>
            <a:r>
              <a:rPr lang="tr-TR" sz="2400" dirty="0" err="1">
                <a:latin typeface="+mj-lt"/>
              </a:rPr>
              <a:t>the</a:t>
            </a:r>
            <a:r>
              <a:rPr lang="tr-TR" sz="2400" dirty="0">
                <a:latin typeface="+mj-lt"/>
              </a:rPr>
              <a:t> </a:t>
            </a:r>
            <a:r>
              <a:rPr lang="tr-TR" sz="2400" dirty="0" err="1">
                <a:latin typeface="+mj-lt"/>
              </a:rPr>
              <a:t>page</a:t>
            </a:r>
            <a:r>
              <a:rPr lang="tr-TR" sz="2400" dirty="0">
                <a:latin typeface="+mj-lt"/>
              </a:rPr>
              <a:t> </a:t>
            </a:r>
            <a:r>
              <a:rPr lang="tr-TR" sz="2400" dirty="0" err="1">
                <a:latin typeface="+mj-lt"/>
              </a:rPr>
              <a:t>with</a:t>
            </a:r>
            <a:r>
              <a:rPr lang="tr-TR" sz="2400" dirty="0">
                <a:latin typeface="+mj-lt"/>
              </a:rPr>
              <a:t> </a:t>
            </a:r>
            <a:r>
              <a:rPr lang="tr-TR" sz="2400" dirty="0" err="1">
                <a:latin typeface="+mj-lt"/>
              </a:rPr>
              <a:t>the</a:t>
            </a:r>
            <a:r>
              <a:rPr lang="tr-TR" sz="2400" dirty="0">
                <a:latin typeface="+mj-lt"/>
              </a:rPr>
              <a:t> </a:t>
            </a:r>
            <a:r>
              <a:rPr lang="tr-TR" sz="2400" dirty="0" err="1">
                <a:latin typeface="+mj-lt"/>
              </a:rPr>
              <a:t>smallest</a:t>
            </a:r>
            <a:r>
              <a:rPr lang="tr-TR" sz="2400" dirty="0">
                <a:latin typeface="+mj-lt"/>
              </a:rPr>
              <a:t> </a:t>
            </a:r>
            <a:r>
              <a:rPr lang="tr-TR" sz="2400" dirty="0" err="1">
                <a:latin typeface="+mj-lt"/>
              </a:rPr>
              <a:t>counter</a:t>
            </a:r>
            <a:r>
              <a:rPr lang="tr-TR" sz="2400" dirty="0">
                <a:latin typeface="+mj-lt"/>
              </a:rPr>
              <a:t>) </a:t>
            </a:r>
            <a:r>
              <a:rPr lang="tr-TR" sz="2400" dirty="0">
                <a:latin typeface="+mj-lt"/>
                <a:sym typeface="Wingdings" charset="0"/>
              </a:rPr>
              <a:t> </a:t>
            </a:r>
            <a:r>
              <a:rPr lang="tr-TR" sz="2400" dirty="0" err="1">
                <a:latin typeface="+mj-lt"/>
                <a:sym typeface="Wingdings" charset="0"/>
              </a:rPr>
              <a:t>least</a:t>
            </a:r>
            <a:r>
              <a:rPr lang="tr-TR" sz="2400" dirty="0">
                <a:latin typeface="+mj-lt"/>
                <a:sym typeface="Wingdings" charset="0"/>
              </a:rPr>
              <a:t> </a:t>
            </a:r>
            <a:r>
              <a:rPr lang="tr-TR" sz="2400" dirty="0" err="1">
                <a:latin typeface="+mj-lt"/>
                <a:sym typeface="Wingdings" charset="0"/>
              </a:rPr>
              <a:t>recently</a:t>
            </a:r>
            <a:r>
              <a:rPr lang="tr-TR" sz="2400" dirty="0">
                <a:latin typeface="+mj-lt"/>
                <a:sym typeface="Wingdings" charset="0"/>
              </a:rPr>
              <a:t> </a:t>
            </a:r>
            <a:r>
              <a:rPr lang="tr-TR" sz="2400" dirty="0" err="1">
                <a:latin typeface="+mj-lt"/>
                <a:sym typeface="Wingdings" charset="0"/>
              </a:rPr>
              <a:t>used</a:t>
            </a:r>
            <a:endParaRPr lang="en-US" sz="2000" dirty="0">
              <a:latin typeface="+mj-lt"/>
            </a:endParaRPr>
          </a:p>
        </p:txBody>
      </p:sp>
      <p:sp>
        <p:nvSpPr>
          <p:cNvPr id="34819" name="Rectangle 4"/>
          <p:cNvSpPr>
            <a:spLocks noChangeArrowheads="1"/>
          </p:cNvSpPr>
          <p:nvPr/>
        </p:nvSpPr>
        <p:spPr bwMode="auto">
          <a:xfrm>
            <a:off x="4643438" y="203676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b="1">
                <a:solidFill>
                  <a:srgbClr val="009900"/>
                </a:solidFill>
                <a:latin typeface="Helvetica" charset="0"/>
              </a:rPr>
              <a:t>5</a:t>
            </a:r>
          </a:p>
        </p:txBody>
      </p:sp>
      <p:sp>
        <p:nvSpPr>
          <p:cNvPr id="34820" name="Rectangle 5"/>
          <p:cNvSpPr>
            <a:spLocks noChangeArrowheads="1"/>
          </p:cNvSpPr>
          <p:nvPr/>
        </p:nvSpPr>
        <p:spPr bwMode="auto">
          <a:xfrm>
            <a:off x="4643438" y="249396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2</a:t>
            </a:r>
          </a:p>
        </p:txBody>
      </p:sp>
      <p:sp>
        <p:nvSpPr>
          <p:cNvPr id="34821" name="Rectangle 6"/>
          <p:cNvSpPr>
            <a:spLocks noChangeArrowheads="1"/>
          </p:cNvSpPr>
          <p:nvPr/>
        </p:nvSpPr>
        <p:spPr bwMode="auto">
          <a:xfrm>
            <a:off x="4643438" y="295116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4</a:t>
            </a:r>
          </a:p>
        </p:txBody>
      </p:sp>
      <p:sp>
        <p:nvSpPr>
          <p:cNvPr id="34822" name="Rectangle 7"/>
          <p:cNvSpPr>
            <a:spLocks noChangeArrowheads="1"/>
          </p:cNvSpPr>
          <p:nvPr/>
        </p:nvSpPr>
        <p:spPr bwMode="auto">
          <a:xfrm>
            <a:off x="4643438" y="340836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3</a:t>
            </a:r>
          </a:p>
        </p:txBody>
      </p:sp>
      <p:sp>
        <p:nvSpPr>
          <p:cNvPr id="34823" name="Rectangle 8"/>
          <p:cNvSpPr>
            <a:spLocks noChangeArrowheads="1"/>
          </p:cNvSpPr>
          <p:nvPr/>
        </p:nvSpPr>
        <p:spPr bwMode="auto">
          <a:xfrm>
            <a:off x="2625725" y="2035175"/>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1</a:t>
            </a:r>
          </a:p>
        </p:txBody>
      </p:sp>
      <p:sp>
        <p:nvSpPr>
          <p:cNvPr id="34824" name="Rectangle 9"/>
          <p:cNvSpPr>
            <a:spLocks noChangeArrowheads="1"/>
          </p:cNvSpPr>
          <p:nvPr/>
        </p:nvSpPr>
        <p:spPr bwMode="auto">
          <a:xfrm>
            <a:off x="2625725" y="2492375"/>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2</a:t>
            </a:r>
          </a:p>
        </p:txBody>
      </p:sp>
      <p:sp>
        <p:nvSpPr>
          <p:cNvPr id="34825" name="Rectangle 10"/>
          <p:cNvSpPr>
            <a:spLocks noChangeArrowheads="1"/>
          </p:cNvSpPr>
          <p:nvPr/>
        </p:nvSpPr>
        <p:spPr bwMode="auto">
          <a:xfrm>
            <a:off x="2625725" y="2949575"/>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3</a:t>
            </a:r>
          </a:p>
        </p:txBody>
      </p:sp>
      <p:sp>
        <p:nvSpPr>
          <p:cNvPr id="34826" name="Rectangle 11"/>
          <p:cNvSpPr>
            <a:spLocks noChangeArrowheads="1"/>
          </p:cNvSpPr>
          <p:nvPr/>
        </p:nvSpPr>
        <p:spPr bwMode="auto">
          <a:xfrm>
            <a:off x="2625725" y="3406775"/>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4</a:t>
            </a:r>
          </a:p>
        </p:txBody>
      </p:sp>
      <p:sp>
        <p:nvSpPr>
          <p:cNvPr id="34827" name="Rectangle 12"/>
          <p:cNvSpPr>
            <a:spLocks noChangeArrowheads="1"/>
          </p:cNvSpPr>
          <p:nvPr/>
        </p:nvSpPr>
        <p:spPr bwMode="auto">
          <a:xfrm>
            <a:off x="3128963" y="204311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1</a:t>
            </a:r>
          </a:p>
        </p:txBody>
      </p:sp>
      <p:sp>
        <p:nvSpPr>
          <p:cNvPr id="34828" name="Rectangle 13"/>
          <p:cNvSpPr>
            <a:spLocks noChangeArrowheads="1"/>
          </p:cNvSpPr>
          <p:nvPr/>
        </p:nvSpPr>
        <p:spPr bwMode="auto">
          <a:xfrm>
            <a:off x="3128963" y="250031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2</a:t>
            </a:r>
          </a:p>
        </p:txBody>
      </p:sp>
      <p:sp>
        <p:nvSpPr>
          <p:cNvPr id="34829" name="Rectangle 14"/>
          <p:cNvSpPr>
            <a:spLocks noChangeArrowheads="1"/>
          </p:cNvSpPr>
          <p:nvPr/>
        </p:nvSpPr>
        <p:spPr bwMode="auto">
          <a:xfrm>
            <a:off x="3128963" y="295751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b="1">
                <a:solidFill>
                  <a:srgbClr val="CC3300"/>
                </a:solidFill>
                <a:latin typeface="Helvetica" charset="0"/>
              </a:rPr>
              <a:t>5</a:t>
            </a:r>
          </a:p>
        </p:txBody>
      </p:sp>
      <p:sp>
        <p:nvSpPr>
          <p:cNvPr id="34830" name="Rectangle 15"/>
          <p:cNvSpPr>
            <a:spLocks noChangeArrowheads="1"/>
          </p:cNvSpPr>
          <p:nvPr/>
        </p:nvSpPr>
        <p:spPr bwMode="auto">
          <a:xfrm>
            <a:off x="3128963" y="341471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4</a:t>
            </a:r>
          </a:p>
        </p:txBody>
      </p:sp>
      <p:sp>
        <p:nvSpPr>
          <p:cNvPr id="34831" name="Rectangle 16"/>
          <p:cNvSpPr>
            <a:spLocks noChangeArrowheads="1"/>
          </p:cNvSpPr>
          <p:nvPr/>
        </p:nvSpPr>
        <p:spPr bwMode="auto">
          <a:xfrm>
            <a:off x="3648075" y="2022475"/>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1</a:t>
            </a:r>
          </a:p>
        </p:txBody>
      </p:sp>
      <p:sp>
        <p:nvSpPr>
          <p:cNvPr id="34832" name="Rectangle 17"/>
          <p:cNvSpPr>
            <a:spLocks noChangeArrowheads="1"/>
          </p:cNvSpPr>
          <p:nvPr/>
        </p:nvSpPr>
        <p:spPr bwMode="auto">
          <a:xfrm>
            <a:off x="3648075" y="2479675"/>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2</a:t>
            </a:r>
          </a:p>
        </p:txBody>
      </p:sp>
      <p:sp>
        <p:nvSpPr>
          <p:cNvPr id="34833" name="Rectangle 18"/>
          <p:cNvSpPr>
            <a:spLocks noChangeArrowheads="1"/>
          </p:cNvSpPr>
          <p:nvPr/>
        </p:nvSpPr>
        <p:spPr bwMode="auto">
          <a:xfrm>
            <a:off x="3648075" y="2936875"/>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5</a:t>
            </a:r>
          </a:p>
        </p:txBody>
      </p:sp>
      <p:sp>
        <p:nvSpPr>
          <p:cNvPr id="34834" name="Rectangle 19"/>
          <p:cNvSpPr>
            <a:spLocks noChangeArrowheads="1"/>
          </p:cNvSpPr>
          <p:nvPr/>
        </p:nvSpPr>
        <p:spPr bwMode="auto">
          <a:xfrm>
            <a:off x="3648075" y="3394075"/>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b="1">
                <a:solidFill>
                  <a:srgbClr val="0000CC"/>
                </a:solidFill>
                <a:latin typeface="Helvetica" charset="0"/>
              </a:rPr>
              <a:t>3</a:t>
            </a:r>
          </a:p>
        </p:txBody>
      </p:sp>
      <p:sp>
        <p:nvSpPr>
          <p:cNvPr id="34835" name="Rectangle 20"/>
          <p:cNvSpPr>
            <a:spLocks noChangeArrowheads="1"/>
          </p:cNvSpPr>
          <p:nvPr/>
        </p:nvSpPr>
        <p:spPr bwMode="auto">
          <a:xfrm>
            <a:off x="4151313" y="203041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1</a:t>
            </a:r>
          </a:p>
        </p:txBody>
      </p:sp>
      <p:sp>
        <p:nvSpPr>
          <p:cNvPr id="34836" name="Rectangle 21"/>
          <p:cNvSpPr>
            <a:spLocks noChangeArrowheads="1"/>
          </p:cNvSpPr>
          <p:nvPr/>
        </p:nvSpPr>
        <p:spPr bwMode="auto">
          <a:xfrm>
            <a:off x="4151313" y="248761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2</a:t>
            </a:r>
          </a:p>
        </p:txBody>
      </p:sp>
      <p:sp>
        <p:nvSpPr>
          <p:cNvPr id="34837" name="Rectangle 22"/>
          <p:cNvSpPr>
            <a:spLocks noChangeArrowheads="1"/>
          </p:cNvSpPr>
          <p:nvPr/>
        </p:nvSpPr>
        <p:spPr bwMode="auto">
          <a:xfrm>
            <a:off x="4151313" y="294481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b="1">
                <a:latin typeface="Helvetica" charset="0"/>
              </a:rPr>
              <a:t>4</a:t>
            </a:r>
          </a:p>
        </p:txBody>
      </p:sp>
      <p:sp>
        <p:nvSpPr>
          <p:cNvPr id="34838" name="Rectangle 23"/>
          <p:cNvSpPr>
            <a:spLocks noChangeArrowheads="1"/>
          </p:cNvSpPr>
          <p:nvPr/>
        </p:nvSpPr>
        <p:spPr bwMode="auto">
          <a:xfrm>
            <a:off x="4151313" y="3402013"/>
            <a:ext cx="381000" cy="457200"/>
          </a:xfrm>
          <a:prstGeom prst="rect">
            <a:avLst/>
          </a:prstGeom>
          <a:solidFill>
            <a:schemeClr val="bg1"/>
          </a:solidFill>
          <a:ln w="9525">
            <a:solidFill>
              <a:schemeClr val="tx1"/>
            </a:solidFill>
            <a:miter lim="800000"/>
            <a:headEnd/>
            <a:tailEnd/>
          </a:ln>
        </p:spPr>
        <p:txBody>
          <a:bodyPr wrap="none" anchor="ctr"/>
          <a:lstStyle/>
          <a:p>
            <a:pPr algn="ctr"/>
            <a:r>
              <a:rPr lang="en-US" sz="1800">
                <a:latin typeface="Helvetica" charset="0"/>
              </a:rPr>
              <a:t>3</a:t>
            </a:r>
          </a:p>
        </p:txBody>
      </p:sp>
      <p:sp>
        <p:nvSpPr>
          <p:cNvPr id="34839" name="Rectangle 25"/>
          <p:cNvSpPr>
            <a:spLocks noGrp="1" noChangeArrowheads="1"/>
          </p:cNvSpPr>
          <p:nvPr>
            <p:ph type="title"/>
          </p:nvPr>
        </p:nvSpPr>
        <p:spPr>
          <a:xfrm>
            <a:off x="684213" y="439738"/>
            <a:ext cx="7696200" cy="685800"/>
          </a:xfrm>
          <a:noFill/>
        </p:spPr>
        <p:txBody>
          <a:bodyPr/>
          <a:lstStyle/>
          <a:p>
            <a:pPr eaLnBrk="1" hangingPunct="1"/>
            <a:r>
              <a:rPr lang="en-US">
                <a:latin typeface="Times New Roman" charset="0"/>
              </a:rPr>
              <a:t>LRU Page Replacement</a:t>
            </a:r>
          </a:p>
        </p:txBody>
      </p:sp>
      <p:sp>
        <p:nvSpPr>
          <p:cNvPr id="24" name="Text Box 8"/>
          <p:cNvSpPr txBox="1">
            <a:spLocks noChangeArrowheads="1"/>
          </p:cNvSpPr>
          <p:nvPr/>
        </p:nvSpPr>
        <p:spPr bwMode="auto">
          <a:xfrm>
            <a:off x="5475288" y="2595564"/>
            <a:ext cx="15938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algn="ctr">
              <a:spcBef>
                <a:spcPct val="50000"/>
              </a:spcBef>
            </a:pPr>
            <a:r>
              <a:rPr lang="tr-TR" sz="1800" b="1" dirty="0">
                <a:latin typeface="Helvetica" charset="0"/>
              </a:rPr>
              <a:t>8</a:t>
            </a:r>
            <a:r>
              <a:rPr lang="en-US" sz="1800" b="1" dirty="0">
                <a:latin typeface="Helvetica" charset="0"/>
              </a:rPr>
              <a:t> page faults</a:t>
            </a:r>
          </a:p>
        </p:txBody>
      </p:sp>
      <p:sp>
        <p:nvSpPr>
          <p:cNvPr id="25" name="Rectangle 6"/>
          <p:cNvSpPr>
            <a:spLocks noChangeArrowheads="1"/>
          </p:cNvSpPr>
          <p:nvPr/>
        </p:nvSpPr>
        <p:spPr bwMode="auto">
          <a:xfrm>
            <a:off x="0" y="0"/>
            <a:ext cx="9144000" cy="774700"/>
          </a:xfrm>
          <a:prstGeom prst="rect">
            <a:avLst/>
          </a:prstGeom>
          <a:solidFill>
            <a:srgbClr val="800000"/>
          </a:solidFill>
          <a:ln>
            <a:noFill/>
          </a:ln>
        </p:spPr>
        <p:txBody>
          <a:bodyPr anchor="ctr"/>
          <a:lstStyle/>
          <a:p>
            <a:pPr algn="ctr" eaLnBrk="1" hangingPunct="1"/>
            <a:r>
              <a:rPr lang="en-US" sz="4000" dirty="0">
                <a:solidFill>
                  <a:srgbClr val="FFFFFF"/>
                </a:solidFill>
              </a:rPr>
              <a:t>Least Recently Used (LRU) Algorithm</a:t>
            </a:r>
          </a:p>
        </p:txBody>
      </p:sp>
    </p:spTree>
    <p:extLst>
      <p:ext uri="{BB962C8B-B14F-4D97-AF65-F5344CB8AC3E}">
        <p14:creationId xmlns:p14="http://schemas.microsoft.com/office/powerpoint/2010/main" val="217827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04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04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048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3" grpId="0" build="p"/>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0"/>
            <a:ext cx="9144000" cy="736600"/>
          </a:xfrm>
        </p:spPr>
        <p:txBody>
          <a:bodyPr>
            <a:normAutofit/>
          </a:bodyPr>
          <a:lstStyle/>
          <a:p>
            <a:pPr eaLnBrk="1" hangingPunct="1"/>
            <a:r>
              <a:rPr lang="en-US" dirty="0">
                <a:ea typeface="MS PGothic" charset="0"/>
              </a:rPr>
              <a:t>4. LRU Approximation Algorithms</a:t>
            </a:r>
          </a:p>
        </p:txBody>
      </p:sp>
      <p:sp>
        <p:nvSpPr>
          <p:cNvPr id="43011" name="Rectangle 3"/>
          <p:cNvSpPr>
            <a:spLocks noGrp="1" noChangeArrowheads="1"/>
          </p:cNvSpPr>
          <p:nvPr>
            <p:ph type="body" idx="1"/>
          </p:nvPr>
        </p:nvSpPr>
        <p:spPr>
          <a:xfrm>
            <a:off x="698500" y="952500"/>
            <a:ext cx="7756525" cy="5329238"/>
          </a:xfrm>
        </p:spPr>
        <p:txBody>
          <a:bodyPr>
            <a:normAutofit/>
          </a:bodyPr>
          <a:lstStyle/>
          <a:p>
            <a:r>
              <a:rPr lang="en-US" dirty="0">
                <a:latin typeface="+mj-lt"/>
                <a:ea typeface="MS PGothic" charset="0"/>
              </a:rPr>
              <a:t>LRU needs hardware support</a:t>
            </a:r>
          </a:p>
          <a:p>
            <a:r>
              <a:rPr lang="en-US" b="1" dirty="0">
                <a:solidFill>
                  <a:srgbClr val="3366FF"/>
                </a:solidFill>
                <a:latin typeface="+mj-lt"/>
                <a:ea typeface="MS PGothic" charset="0"/>
              </a:rPr>
              <a:t>Reference bit</a:t>
            </a:r>
          </a:p>
          <a:p>
            <a:pPr lvl="1"/>
            <a:r>
              <a:rPr lang="en-US" dirty="0">
                <a:latin typeface="+mj-lt"/>
                <a:ea typeface="MS PGothic" charset="0"/>
              </a:rPr>
              <a:t>With each page associate a bit, initially = 0</a:t>
            </a:r>
          </a:p>
          <a:p>
            <a:pPr lvl="1"/>
            <a:r>
              <a:rPr lang="en-US" dirty="0">
                <a:latin typeface="+mj-lt"/>
                <a:ea typeface="MS PGothic" charset="0"/>
              </a:rPr>
              <a:t>When page is referenced bit set to 1</a:t>
            </a:r>
          </a:p>
          <a:p>
            <a:pPr lvl="1"/>
            <a:r>
              <a:rPr lang="en-US" dirty="0">
                <a:latin typeface="+mj-lt"/>
                <a:ea typeface="MS PGothic" charset="0"/>
              </a:rPr>
              <a:t>Periodically reset all the bits to zero</a:t>
            </a:r>
          </a:p>
          <a:p>
            <a:pPr lvl="1"/>
            <a:r>
              <a:rPr lang="en-US" dirty="0">
                <a:latin typeface="+mj-lt"/>
                <a:ea typeface="MS PGothic" charset="0"/>
              </a:rPr>
              <a:t>Replace any with reference bit = 0 (if one exists)</a:t>
            </a:r>
          </a:p>
          <a:p>
            <a:pPr lvl="2"/>
            <a:r>
              <a:rPr lang="en-US" dirty="0">
                <a:latin typeface="+mj-lt"/>
                <a:ea typeface="MS PGothic" charset="0"/>
              </a:rPr>
              <a:t>We do not know the order, however</a:t>
            </a:r>
          </a:p>
          <a:p>
            <a:pPr lvl="2"/>
            <a:endParaRPr lang="en-US" sz="800" dirty="0">
              <a:latin typeface="+mj-lt"/>
              <a:ea typeface="MS PGothic" charset="0"/>
            </a:endParaRPr>
          </a:p>
          <a:p>
            <a:r>
              <a:rPr lang="en-US" b="1" dirty="0">
                <a:solidFill>
                  <a:srgbClr val="3366FF"/>
                </a:solidFill>
                <a:ea typeface="MS PGothic" charset="0"/>
              </a:rPr>
              <a:t>Additional Reference bits</a:t>
            </a:r>
          </a:p>
          <a:p>
            <a:pPr lvl="1"/>
            <a:r>
              <a:rPr lang="en-US" dirty="0">
                <a:latin typeface="+mj-lt"/>
                <a:ea typeface="MS PGothic" charset="0"/>
              </a:rPr>
              <a:t>8 bit shift register </a:t>
            </a:r>
          </a:p>
          <a:p>
            <a:pPr lvl="1"/>
            <a:r>
              <a:rPr lang="en-US" dirty="0">
                <a:latin typeface="+mj-lt"/>
                <a:ea typeface="MS PGothic" charset="0"/>
              </a:rPr>
              <a:t>At regular intervals OS shifts the reference bit for each page into the high-order bit</a:t>
            </a:r>
          </a:p>
          <a:p>
            <a:pPr lvl="1"/>
            <a:r>
              <a:rPr lang="en-US" dirty="0">
                <a:latin typeface="+mj-lt"/>
                <a:ea typeface="MS PGothic" charset="0"/>
              </a:rPr>
              <a:t>1100100 -&gt; 0110010 if not used</a:t>
            </a:r>
          </a:p>
          <a:p>
            <a:pPr lvl="1"/>
            <a:r>
              <a:rPr lang="en-US" dirty="0">
                <a:latin typeface="+mj-lt"/>
                <a:ea typeface="MS PGothic" charset="0"/>
              </a:rPr>
              <a:t>1100100 -&gt; 1110010 if used</a:t>
            </a:r>
          </a:p>
        </p:txBody>
      </p:sp>
    </p:spTree>
    <p:extLst>
      <p:ext uri="{BB962C8B-B14F-4D97-AF65-F5344CB8AC3E}">
        <p14:creationId xmlns:p14="http://schemas.microsoft.com/office/powerpoint/2010/main" val="291965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0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0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0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0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0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01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0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b="1" dirty="0">
                <a:solidFill>
                  <a:srgbClr val="3366FF"/>
                </a:solidFill>
                <a:ea typeface="MS PGothic" charset="0"/>
              </a:rPr>
              <a:t>Second-chance algorithm</a:t>
            </a:r>
          </a:p>
          <a:p>
            <a:pPr lvl="1"/>
            <a:r>
              <a:rPr lang="en-US" sz="2400" dirty="0">
                <a:ea typeface="MS PGothic" charset="0"/>
              </a:rPr>
              <a:t>Generally FIFO, plus hardware-provided reference bit</a:t>
            </a:r>
          </a:p>
          <a:p>
            <a:pPr lvl="1"/>
            <a:r>
              <a:rPr lang="en-US" sz="2400" dirty="0">
                <a:ea typeface="MS PGothic" charset="0"/>
              </a:rPr>
              <a:t>Clock replacement</a:t>
            </a:r>
          </a:p>
          <a:p>
            <a:pPr lvl="1"/>
            <a:r>
              <a:rPr lang="en-US" sz="2400" dirty="0">
                <a:ea typeface="MS PGothic" charset="0"/>
              </a:rPr>
              <a:t>If page to be replaced has </a:t>
            </a:r>
          </a:p>
          <a:p>
            <a:pPr lvl="2"/>
            <a:r>
              <a:rPr lang="en-US" sz="2000" dirty="0">
                <a:ea typeface="MS PGothic" charset="0"/>
              </a:rPr>
              <a:t>Reference bit = 0 -&gt; replace it</a:t>
            </a:r>
          </a:p>
          <a:p>
            <a:pPr lvl="2"/>
            <a:r>
              <a:rPr lang="en-US" sz="2000" dirty="0">
                <a:ea typeface="MS PGothic" charset="0"/>
              </a:rPr>
              <a:t>Reference bit = 1 then:</a:t>
            </a:r>
          </a:p>
          <a:p>
            <a:pPr lvl="3"/>
            <a:r>
              <a:rPr lang="en-US" sz="1800" dirty="0">
                <a:ea typeface="MS PGothic" charset="0"/>
              </a:rPr>
              <a:t>set reference bit 0, leave page in memory</a:t>
            </a:r>
          </a:p>
          <a:p>
            <a:pPr lvl="3"/>
            <a:r>
              <a:rPr lang="en-US" sz="1800" dirty="0">
                <a:ea typeface="MS PGothic" charset="0"/>
              </a:rPr>
              <a:t>replace next page, subject to same rules</a:t>
            </a:r>
          </a:p>
          <a:p>
            <a:endParaRPr lang="en-US" sz="2800" dirty="0"/>
          </a:p>
        </p:txBody>
      </p:sp>
      <p:sp>
        <p:nvSpPr>
          <p:cNvPr id="4" name="Footer Placeholder 3"/>
          <p:cNvSpPr>
            <a:spLocks noGrp="1"/>
          </p:cNvSpPr>
          <p:nvPr>
            <p:ph type="ftr" sz="quarter" idx="11"/>
          </p:nvPr>
        </p:nvSpPr>
        <p:spPr/>
        <p:txBody>
          <a:bodyPr/>
          <a:lstStyle/>
          <a:p>
            <a:r>
              <a:rPr lang="en-US"/>
              <a:t>Operating Systems-COMP 304</a:t>
            </a:r>
            <a:endParaRPr lang="en-US" dirty="0"/>
          </a:p>
        </p:txBody>
      </p:sp>
      <p:sp>
        <p:nvSpPr>
          <p:cNvPr id="5" name="Slide Number Placeholder 4"/>
          <p:cNvSpPr>
            <a:spLocks noGrp="1"/>
          </p:cNvSpPr>
          <p:nvPr>
            <p:ph type="sldNum" sz="quarter" idx="12"/>
          </p:nvPr>
        </p:nvSpPr>
        <p:spPr/>
        <p:txBody>
          <a:bodyPr/>
          <a:lstStyle/>
          <a:p>
            <a:fld id="{7C498DDC-E19A-3A4A-A0E1-4DF8B8C13340}" type="slidenum">
              <a:rPr lang="en-US" smtClean="0"/>
              <a:t>59</a:t>
            </a:fld>
            <a:endParaRPr lang="en-US"/>
          </a:p>
        </p:txBody>
      </p:sp>
      <p:sp>
        <p:nvSpPr>
          <p:cNvPr id="6" name="Rectangle 2"/>
          <p:cNvSpPr>
            <a:spLocks noGrp="1" noChangeArrowheads="1"/>
          </p:cNvSpPr>
          <p:nvPr>
            <p:ph type="title"/>
          </p:nvPr>
        </p:nvSpPr>
        <p:spPr>
          <a:xfrm>
            <a:off x="0" y="0"/>
            <a:ext cx="9144000" cy="736600"/>
          </a:xfrm>
        </p:spPr>
        <p:txBody>
          <a:bodyPr>
            <a:normAutofit/>
          </a:bodyPr>
          <a:lstStyle/>
          <a:p>
            <a:pPr eaLnBrk="1" hangingPunct="1"/>
            <a:r>
              <a:rPr lang="en-US">
                <a:ea typeface="MS PGothic" charset="0"/>
              </a:rPr>
              <a:t>LRU Approximation Algorithms</a:t>
            </a:r>
          </a:p>
        </p:txBody>
      </p:sp>
    </p:spTree>
    <p:extLst>
      <p:ext uri="{BB962C8B-B14F-4D97-AF65-F5344CB8AC3E}">
        <p14:creationId xmlns:p14="http://schemas.microsoft.com/office/powerpoint/2010/main" val="1177287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0"/>
            <a:ext cx="9144000" cy="685800"/>
          </a:xfrm>
        </p:spPr>
        <p:txBody>
          <a:bodyPr/>
          <a:lstStyle/>
          <a:p>
            <a:pPr eaLnBrk="1" hangingPunct="1"/>
            <a:r>
              <a:rPr lang="en-US"/>
              <a:t>Logical vs. Physical Address Space</a:t>
            </a:r>
          </a:p>
        </p:txBody>
      </p:sp>
      <p:sp>
        <p:nvSpPr>
          <p:cNvPr id="513027" name="Rectangle 3"/>
          <p:cNvSpPr>
            <a:spLocks noGrp="1" noChangeArrowheads="1"/>
          </p:cNvSpPr>
          <p:nvPr>
            <p:ph type="body" idx="1"/>
          </p:nvPr>
        </p:nvSpPr>
        <p:spPr>
          <a:xfrm>
            <a:off x="611188" y="984780"/>
            <a:ext cx="8208962" cy="4924954"/>
          </a:xfrm>
        </p:spPr>
        <p:txBody>
          <a:bodyPr>
            <a:normAutofit/>
          </a:bodyPr>
          <a:lstStyle/>
          <a:p>
            <a:pPr eaLnBrk="1" hangingPunct="1"/>
            <a:r>
              <a:rPr lang="en-US" dirty="0"/>
              <a:t>For proper memory management </a:t>
            </a:r>
          </a:p>
          <a:p>
            <a:pPr lvl="1"/>
            <a:r>
              <a:rPr lang="en-US" sz="1800" dirty="0"/>
              <a:t>There is </a:t>
            </a:r>
            <a:r>
              <a:rPr lang="en-US" sz="1800" b="1" dirty="0">
                <a:solidFill>
                  <a:srgbClr val="CC3300"/>
                </a:solidFill>
              </a:rPr>
              <a:t>logical address space</a:t>
            </a:r>
            <a:r>
              <a:rPr lang="en-US" sz="1800" b="1" dirty="0"/>
              <a:t> and </a:t>
            </a:r>
            <a:r>
              <a:rPr lang="en-US" sz="1800" b="1" dirty="0">
                <a:solidFill>
                  <a:srgbClr val="CC3300"/>
                </a:solidFill>
              </a:rPr>
              <a:t>physical address space</a:t>
            </a:r>
            <a:endParaRPr lang="en-US" sz="1800" dirty="0"/>
          </a:p>
          <a:p>
            <a:pPr lvl="1" eaLnBrk="1" hangingPunct="1"/>
            <a:r>
              <a:rPr lang="en-US" sz="1800" b="1" dirty="0">
                <a:solidFill>
                  <a:srgbClr val="CC3300"/>
                </a:solidFill>
              </a:rPr>
              <a:t>Logical address</a:t>
            </a:r>
            <a:r>
              <a:rPr lang="en-US" sz="1800" b="1" dirty="0"/>
              <a:t> </a:t>
            </a:r>
            <a:r>
              <a:rPr lang="en-US" sz="1800" dirty="0"/>
              <a:t>– generated by the CPU; also referred to as </a:t>
            </a:r>
            <a:r>
              <a:rPr lang="en-US" sz="1800" b="1" dirty="0">
                <a:solidFill>
                  <a:schemeClr val="accent2"/>
                </a:solidFill>
              </a:rPr>
              <a:t>virtual address</a:t>
            </a:r>
            <a:r>
              <a:rPr lang="en-US" sz="1800" dirty="0"/>
              <a:t>.</a:t>
            </a:r>
          </a:p>
          <a:p>
            <a:pPr lvl="1" eaLnBrk="1" hangingPunct="1"/>
            <a:r>
              <a:rPr lang="en-US" sz="1800" b="1" dirty="0">
                <a:solidFill>
                  <a:srgbClr val="CC3300"/>
                </a:solidFill>
              </a:rPr>
              <a:t>Physical address</a:t>
            </a:r>
            <a:r>
              <a:rPr lang="en-US" sz="1800" b="1" dirty="0"/>
              <a:t> </a:t>
            </a:r>
            <a:r>
              <a:rPr lang="en-US" sz="1800" dirty="0"/>
              <a:t>– address seen by the memory unit.</a:t>
            </a:r>
          </a:p>
          <a:p>
            <a:pPr marL="457200" lvl="1" indent="0" eaLnBrk="1" hangingPunct="1">
              <a:buNone/>
            </a:pPr>
            <a:endParaRPr lang="tr-TR" sz="1800" dirty="0"/>
          </a:p>
          <a:p>
            <a:pPr eaLnBrk="1" hangingPunct="1"/>
            <a:r>
              <a:rPr lang="en-US" sz="2000" dirty="0"/>
              <a:t>Logical and physical addresses are the same in compile-time and load-time address-binding schemes;</a:t>
            </a:r>
          </a:p>
          <a:p>
            <a:pPr eaLnBrk="1" hangingPunct="1"/>
            <a:endParaRPr lang="tr-TR" sz="2000" dirty="0"/>
          </a:p>
          <a:p>
            <a:pPr eaLnBrk="1" hangingPunct="1"/>
            <a:r>
              <a:rPr lang="tr-TR" sz="2000" dirty="0"/>
              <a:t>L</a:t>
            </a:r>
            <a:r>
              <a:rPr lang="en-US" sz="2000" dirty="0" err="1"/>
              <a:t>ogical</a:t>
            </a:r>
            <a:r>
              <a:rPr lang="en-US" sz="2000" dirty="0"/>
              <a:t> (virtual) and physical addresses differ in execution-time address-binding scheme.</a:t>
            </a:r>
          </a:p>
          <a:p>
            <a:endParaRPr lang="en-US" sz="2000" dirty="0"/>
          </a:p>
          <a:p>
            <a:r>
              <a:rPr lang="en-US" sz="2000" dirty="0"/>
              <a:t>The user program deals with </a:t>
            </a:r>
            <a:r>
              <a:rPr lang="en-US" sz="2000" dirty="0">
                <a:solidFill>
                  <a:schemeClr val="accent2"/>
                </a:solidFill>
              </a:rPr>
              <a:t>logical</a:t>
            </a:r>
            <a:r>
              <a:rPr lang="en-US" sz="2000" dirty="0"/>
              <a:t> addresses; it never sees the </a:t>
            </a:r>
            <a:r>
              <a:rPr lang="en-US" sz="2000" dirty="0">
                <a:solidFill>
                  <a:schemeClr val="accent2"/>
                </a:solidFill>
              </a:rPr>
              <a:t>real physical</a:t>
            </a:r>
            <a:r>
              <a:rPr lang="en-US" sz="2000" dirty="0"/>
              <a:t> addresses.</a:t>
            </a:r>
          </a:p>
          <a:p>
            <a:pPr lvl="1"/>
            <a:r>
              <a:rPr lang="en-US" dirty="0"/>
              <a:t>Why?</a:t>
            </a:r>
          </a:p>
          <a:p>
            <a:pPr eaLnBrk="1" hangingPunct="1"/>
            <a:endParaRPr lang="en-US" dirty="0"/>
          </a:p>
        </p:txBody>
      </p:sp>
    </p:spTree>
    <p:extLst>
      <p:ext uri="{BB962C8B-B14F-4D97-AF65-F5344CB8AC3E}">
        <p14:creationId xmlns:p14="http://schemas.microsoft.com/office/powerpoint/2010/main" val="1912513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027">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302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3027">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30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1"/>
            <a:ext cx="9143999" cy="889000"/>
          </a:xfrm>
          <a:solidFill>
            <a:srgbClr val="800000"/>
          </a:solidFill>
        </p:spPr>
        <p:txBody>
          <a:bodyPr>
            <a:normAutofit fontScale="90000"/>
          </a:bodyPr>
          <a:lstStyle/>
          <a:p>
            <a:pPr eaLnBrk="1" hangingPunct="1"/>
            <a:r>
              <a:rPr lang="en-US" sz="3600" dirty="0">
                <a:solidFill>
                  <a:srgbClr val="FFFFFF"/>
                </a:solidFill>
              </a:rPr>
              <a:t>Second-</a:t>
            </a:r>
            <a:r>
              <a:rPr lang="tr-TR" sz="3600" dirty="0">
                <a:solidFill>
                  <a:srgbClr val="FFFFFF"/>
                </a:solidFill>
              </a:rPr>
              <a:t>c</a:t>
            </a:r>
            <a:r>
              <a:rPr lang="en-US" sz="3600" dirty="0" err="1">
                <a:solidFill>
                  <a:srgbClr val="FFFFFF"/>
                </a:solidFill>
              </a:rPr>
              <a:t>hance</a:t>
            </a:r>
            <a:r>
              <a:rPr lang="en-US" sz="3600" dirty="0">
                <a:solidFill>
                  <a:srgbClr val="FFFFFF"/>
                </a:solidFill>
              </a:rPr>
              <a:t> (clock) Page-Replacement Algorithm</a:t>
            </a:r>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l="9122" t="1357" r="8958" b="1357"/>
          <a:stretch>
            <a:fillRect/>
          </a:stretch>
        </p:blipFill>
        <p:spPr bwMode="auto">
          <a:xfrm>
            <a:off x="1331913" y="1125538"/>
            <a:ext cx="6192837" cy="551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cmpd="thickThin">
                <a:solidFill>
                  <a:srgbClr val="000000"/>
                </a:solidFill>
                <a:miter lim="800000"/>
                <a:headEnd/>
                <a:tailEnd/>
              </a14:hiddenLine>
            </a:ext>
          </a:extLst>
        </p:spPr>
      </p:pic>
    </p:spTree>
    <p:extLst>
      <p:ext uri="{BB962C8B-B14F-4D97-AF65-F5344CB8AC3E}">
        <p14:creationId xmlns:p14="http://schemas.microsoft.com/office/powerpoint/2010/main" val="1951995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1"/>
            <a:ext cx="9143999" cy="889000"/>
          </a:xfrm>
          <a:solidFill>
            <a:srgbClr val="800000"/>
          </a:solidFill>
        </p:spPr>
        <p:txBody>
          <a:bodyPr>
            <a:normAutofit/>
          </a:bodyPr>
          <a:lstStyle/>
          <a:p>
            <a:pPr eaLnBrk="1" hangingPunct="1"/>
            <a:r>
              <a:rPr lang="en-US" sz="3600" dirty="0">
                <a:solidFill>
                  <a:srgbClr val="FFFFFF"/>
                </a:solidFill>
              </a:rPr>
              <a:t>Question?</a:t>
            </a:r>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l="9122" t="1357" r="8958" b="1357"/>
          <a:stretch>
            <a:fillRect/>
          </a:stretch>
        </p:blipFill>
        <p:spPr bwMode="auto">
          <a:xfrm>
            <a:off x="354013" y="1498600"/>
            <a:ext cx="4392388" cy="3911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cmpd="thickThin">
                <a:solidFill>
                  <a:srgbClr val="000000"/>
                </a:solidFill>
                <a:miter lim="800000"/>
                <a:headEnd/>
                <a:tailEnd/>
              </a14:hiddenLine>
            </a:ext>
          </a:extLst>
        </p:spPr>
      </p:pic>
      <p:sp>
        <p:nvSpPr>
          <p:cNvPr id="4" name="Rectangle 3"/>
          <p:cNvSpPr txBox="1">
            <a:spLocks noChangeArrowheads="1"/>
          </p:cNvSpPr>
          <p:nvPr/>
        </p:nvSpPr>
        <p:spPr>
          <a:xfrm>
            <a:off x="4903789" y="1306512"/>
            <a:ext cx="3948112" cy="4725987"/>
          </a:xfrm>
          <a:prstGeom prst="rect">
            <a:avLst/>
          </a:prstGeom>
        </p:spPr>
        <p:txBody>
          <a:bodyPr/>
          <a:lstStyle>
            <a:lvl1pPr marL="342900" indent="-342900" algn="l" defTabSz="457200" rtl="0" eaLnBrk="1" latinLnBrk="0" hangingPunct="1">
              <a:spcBef>
                <a:spcPct val="20000"/>
              </a:spcBef>
              <a:buFont typeface="Arial"/>
              <a:buChar char="•"/>
              <a:defRPr sz="2800" kern="1200">
                <a:solidFill>
                  <a:schemeClr val="tx2">
                    <a:lumMod val="7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accent1">
                    <a:lumMod val="75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pointer indicates the candidate page for replacement.</a:t>
            </a:r>
          </a:p>
          <a:p>
            <a:pPr marL="0" indent="0">
              <a:buNone/>
            </a:pPr>
            <a:endParaRPr lang="en-US" sz="2400" dirty="0"/>
          </a:p>
          <a:p>
            <a:r>
              <a:rPr lang="en-US" sz="2400" dirty="0"/>
              <a:t>What can you say about the system if you notice the following behavior?</a:t>
            </a:r>
          </a:p>
          <a:p>
            <a:pPr lvl="1"/>
            <a:r>
              <a:rPr lang="en-US" sz="2000" dirty="0"/>
              <a:t>Pointer is moving fast</a:t>
            </a:r>
          </a:p>
          <a:p>
            <a:pPr lvl="1"/>
            <a:r>
              <a:rPr lang="en-US" sz="2000" dirty="0"/>
              <a:t>Pointer is moving slow</a:t>
            </a:r>
          </a:p>
        </p:txBody>
      </p:sp>
    </p:spTree>
    <p:extLst>
      <p:ext uri="{BB962C8B-B14F-4D97-AF65-F5344CB8AC3E}">
        <p14:creationId xmlns:p14="http://schemas.microsoft.com/office/powerpoint/2010/main" val="3172304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0"/>
            <a:ext cx="9144000" cy="787400"/>
          </a:xfrm>
        </p:spPr>
        <p:txBody>
          <a:bodyPr/>
          <a:lstStyle/>
          <a:p>
            <a:pPr eaLnBrk="1" hangingPunct="1"/>
            <a:r>
              <a:rPr lang="en-US" dirty="0"/>
              <a:t>5. Counting Algorithms</a:t>
            </a:r>
          </a:p>
        </p:txBody>
      </p:sp>
      <p:sp>
        <p:nvSpPr>
          <p:cNvPr id="39939" name="Rectangle 3"/>
          <p:cNvSpPr>
            <a:spLocks noGrp="1" noChangeArrowheads="1"/>
          </p:cNvSpPr>
          <p:nvPr>
            <p:ph type="body" idx="1"/>
          </p:nvPr>
        </p:nvSpPr>
        <p:spPr>
          <a:xfrm>
            <a:off x="395288" y="1052513"/>
            <a:ext cx="8353425" cy="4114800"/>
          </a:xfrm>
        </p:spPr>
        <p:txBody>
          <a:bodyPr>
            <a:noAutofit/>
          </a:bodyPr>
          <a:lstStyle/>
          <a:p>
            <a:pPr eaLnBrk="1" hangingPunct="1"/>
            <a:r>
              <a:rPr lang="en-US" sz="2800" dirty="0"/>
              <a:t>Keep a </a:t>
            </a:r>
            <a:r>
              <a:rPr lang="en-US" sz="2800" dirty="0">
                <a:solidFill>
                  <a:schemeClr val="accent2"/>
                </a:solidFill>
              </a:rPr>
              <a:t>counter</a:t>
            </a:r>
            <a:r>
              <a:rPr lang="en-US" sz="2800" dirty="0"/>
              <a:t> of the number of references that have been made to each page.</a:t>
            </a:r>
            <a:br>
              <a:rPr lang="en-US" sz="2800" dirty="0"/>
            </a:br>
            <a:endParaRPr lang="en-US" sz="2800" dirty="0"/>
          </a:p>
          <a:p>
            <a:pPr lvl="1"/>
            <a:r>
              <a:rPr lang="en-US" sz="2400" dirty="0">
                <a:solidFill>
                  <a:srgbClr val="CC3300"/>
                </a:solidFill>
              </a:rPr>
              <a:t>LFU (least frequently used) Algorithm</a:t>
            </a:r>
            <a:r>
              <a:rPr lang="en-US" sz="2400" dirty="0"/>
              <a:t>:  replaces page with smallest count. Set the counter to zero when a page is moved into memory</a:t>
            </a:r>
          </a:p>
          <a:p>
            <a:pPr marL="400050" lvl="1" indent="0">
              <a:buNone/>
            </a:pPr>
            <a:endParaRPr lang="en-US" sz="2400" dirty="0"/>
          </a:p>
          <a:p>
            <a:pPr lvl="1"/>
            <a:r>
              <a:rPr lang="en-US" sz="2400" dirty="0">
                <a:solidFill>
                  <a:srgbClr val="CC3300"/>
                </a:solidFill>
              </a:rPr>
              <a:t>MFU (most frequently used) Algorithm</a:t>
            </a:r>
            <a:r>
              <a:rPr lang="en-US" sz="2400" dirty="0"/>
              <a:t>: based on the argument that the page with the smallest count was probably just brought in and has yet to be used.</a:t>
            </a:r>
          </a:p>
        </p:txBody>
      </p:sp>
    </p:spTree>
    <p:extLst>
      <p:ext uri="{BB962C8B-B14F-4D97-AF65-F5344CB8AC3E}">
        <p14:creationId xmlns:p14="http://schemas.microsoft.com/office/powerpoint/2010/main" val="395931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0"/>
            <a:ext cx="9144000" cy="787400"/>
          </a:xfrm>
        </p:spPr>
        <p:txBody>
          <a:bodyPr/>
          <a:lstStyle/>
          <a:p>
            <a:pPr eaLnBrk="1" hangingPunct="1"/>
            <a:r>
              <a:rPr lang="en-US">
                <a:solidFill>
                  <a:srgbClr val="FFFFFF"/>
                </a:solidFill>
              </a:rPr>
              <a:t>Allocation of Frames</a:t>
            </a:r>
          </a:p>
        </p:txBody>
      </p:sp>
      <p:sp>
        <p:nvSpPr>
          <p:cNvPr id="600067" name="Rectangle 3"/>
          <p:cNvSpPr>
            <a:spLocks noGrp="1" noChangeArrowheads="1"/>
          </p:cNvSpPr>
          <p:nvPr>
            <p:ph type="body" idx="1"/>
          </p:nvPr>
        </p:nvSpPr>
        <p:spPr>
          <a:xfrm>
            <a:off x="755650" y="1052512"/>
            <a:ext cx="7772400" cy="5233987"/>
          </a:xfrm>
        </p:spPr>
        <p:txBody>
          <a:bodyPr>
            <a:normAutofit/>
          </a:bodyPr>
          <a:lstStyle/>
          <a:p>
            <a:pPr eaLnBrk="1" hangingPunct="1"/>
            <a:r>
              <a:rPr lang="en-US" sz="2800" dirty="0">
                <a:latin typeface="+mj-lt"/>
              </a:rPr>
              <a:t>How many frames does each process get?</a:t>
            </a:r>
          </a:p>
          <a:p>
            <a:pPr eaLnBrk="1" hangingPunct="1"/>
            <a:endParaRPr lang="en-US" sz="2800" dirty="0">
              <a:latin typeface="+mj-lt"/>
            </a:endParaRPr>
          </a:p>
          <a:p>
            <a:pPr eaLnBrk="1" hangingPunct="1"/>
            <a:r>
              <a:rPr lang="en-US" sz="2800" dirty="0">
                <a:latin typeface="+mj-lt"/>
              </a:rPr>
              <a:t>Each process needs </a:t>
            </a:r>
            <a:r>
              <a:rPr lang="en-US" sz="2800" b="1" dirty="0">
                <a:latin typeface="+mj-lt"/>
              </a:rPr>
              <a:t>minimum</a:t>
            </a:r>
            <a:r>
              <a:rPr lang="en-US" sz="2800" dirty="0">
                <a:latin typeface="+mj-lt"/>
              </a:rPr>
              <a:t> number of pages</a:t>
            </a:r>
            <a:endParaRPr lang="tr-TR" sz="2800" dirty="0">
              <a:latin typeface="+mj-lt"/>
            </a:endParaRPr>
          </a:p>
          <a:p>
            <a:pPr lvl="1"/>
            <a:r>
              <a:rPr lang="tr-TR" sz="2400" dirty="0" err="1">
                <a:solidFill>
                  <a:srgbClr val="CC3300"/>
                </a:solidFill>
                <a:latin typeface="+mj-lt"/>
              </a:rPr>
              <a:t>There</a:t>
            </a:r>
            <a:r>
              <a:rPr lang="tr-TR" sz="2400" dirty="0">
                <a:solidFill>
                  <a:srgbClr val="CC3300"/>
                </a:solidFill>
                <a:latin typeface="+mj-lt"/>
              </a:rPr>
              <a:t> </a:t>
            </a:r>
            <a:r>
              <a:rPr lang="tr-TR" sz="2400" dirty="0" err="1">
                <a:solidFill>
                  <a:srgbClr val="CC3300"/>
                </a:solidFill>
                <a:latin typeface="+mj-lt"/>
              </a:rPr>
              <a:t>must</a:t>
            </a:r>
            <a:r>
              <a:rPr lang="tr-TR" sz="2400" dirty="0">
                <a:solidFill>
                  <a:srgbClr val="CC3300"/>
                </a:solidFill>
                <a:latin typeface="+mj-lt"/>
              </a:rPr>
              <a:t> be </a:t>
            </a:r>
            <a:r>
              <a:rPr lang="tr-TR" sz="2400" dirty="0" err="1">
                <a:solidFill>
                  <a:srgbClr val="CC3300"/>
                </a:solidFill>
                <a:latin typeface="+mj-lt"/>
              </a:rPr>
              <a:t>enough</a:t>
            </a:r>
            <a:r>
              <a:rPr lang="tr-TR" sz="2400" dirty="0">
                <a:solidFill>
                  <a:srgbClr val="CC3300"/>
                </a:solidFill>
                <a:latin typeface="+mj-lt"/>
              </a:rPr>
              <a:t> </a:t>
            </a:r>
            <a:r>
              <a:rPr lang="tr-TR" sz="2400" dirty="0" err="1">
                <a:solidFill>
                  <a:srgbClr val="CC3300"/>
                </a:solidFill>
                <a:latin typeface="+mj-lt"/>
              </a:rPr>
              <a:t>frames</a:t>
            </a:r>
            <a:r>
              <a:rPr lang="tr-TR" sz="2400" dirty="0">
                <a:solidFill>
                  <a:srgbClr val="CC3300"/>
                </a:solidFill>
                <a:latin typeface="+mj-lt"/>
              </a:rPr>
              <a:t> </a:t>
            </a:r>
            <a:r>
              <a:rPr lang="tr-TR" sz="2400" dirty="0" err="1">
                <a:solidFill>
                  <a:srgbClr val="CC3300"/>
                </a:solidFill>
                <a:latin typeface="+mj-lt"/>
              </a:rPr>
              <a:t>to</a:t>
            </a:r>
            <a:r>
              <a:rPr lang="tr-TR" sz="2400" dirty="0">
                <a:solidFill>
                  <a:srgbClr val="CC3300"/>
                </a:solidFill>
                <a:latin typeface="+mj-lt"/>
              </a:rPr>
              <a:t> </a:t>
            </a:r>
            <a:r>
              <a:rPr lang="tr-TR" sz="2400" dirty="0" err="1">
                <a:solidFill>
                  <a:srgbClr val="CC3300"/>
                </a:solidFill>
                <a:latin typeface="+mj-lt"/>
              </a:rPr>
              <a:t>hold</a:t>
            </a:r>
            <a:r>
              <a:rPr lang="tr-TR" sz="2400" dirty="0">
                <a:solidFill>
                  <a:srgbClr val="CC3300"/>
                </a:solidFill>
                <a:latin typeface="+mj-lt"/>
              </a:rPr>
              <a:t> </a:t>
            </a:r>
            <a:r>
              <a:rPr lang="tr-TR" sz="2400" dirty="0" err="1">
                <a:solidFill>
                  <a:srgbClr val="CC3300"/>
                </a:solidFill>
                <a:latin typeface="+mj-lt"/>
              </a:rPr>
              <a:t>all</a:t>
            </a:r>
            <a:r>
              <a:rPr lang="tr-TR" sz="2400" dirty="0">
                <a:solidFill>
                  <a:srgbClr val="CC3300"/>
                </a:solidFill>
                <a:latin typeface="+mj-lt"/>
              </a:rPr>
              <a:t> </a:t>
            </a:r>
            <a:r>
              <a:rPr lang="tr-TR" sz="2400" dirty="0" err="1">
                <a:solidFill>
                  <a:srgbClr val="CC3300"/>
                </a:solidFill>
                <a:latin typeface="+mj-lt"/>
              </a:rPr>
              <a:t>the</a:t>
            </a:r>
            <a:r>
              <a:rPr lang="tr-TR" sz="2400" dirty="0">
                <a:solidFill>
                  <a:srgbClr val="CC3300"/>
                </a:solidFill>
                <a:latin typeface="+mj-lt"/>
              </a:rPr>
              <a:t> </a:t>
            </a:r>
            <a:r>
              <a:rPr lang="tr-TR" sz="2400" dirty="0" err="1">
                <a:solidFill>
                  <a:srgbClr val="CC3300"/>
                </a:solidFill>
                <a:latin typeface="+mj-lt"/>
              </a:rPr>
              <a:t>different</a:t>
            </a:r>
            <a:r>
              <a:rPr lang="tr-TR" sz="2400" dirty="0">
                <a:solidFill>
                  <a:srgbClr val="CC3300"/>
                </a:solidFill>
                <a:latin typeface="+mj-lt"/>
              </a:rPr>
              <a:t> </a:t>
            </a:r>
            <a:r>
              <a:rPr lang="tr-TR" sz="2400" dirty="0" err="1">
                <a:solidFill>
                  <a:srgbClr val="CC3300"/>
                </a:solidFill>
                <a:latin typeface="+mj-lt"/>
              </a:rPr>
              <a:t>pages</a:t>
            </a:r>
            <a:r>
              <a:rPr lang="tr-TR" sz="2400" dirty="0">
                <a:solidFill>
                  <a:srgbClr val="CC3300"/>
                </a:solidFill>
                <a:latin typeface="+mj-lt"/>
              </a:rPr>
              <a:t> </a:t>
            </a:r>
            <a:r>
              <a:rPr lang="tr-TR" sz="2400" dirty="0" err="1">
                <a:solidFill>
                  <a:srgbClr val="CC3300"/>
                </a:solidFill>
                <a:latin typeface="+mj-lt"/>
              </a:rPr>
              <a:t>that</a:t>
            </a:r>
            <a:r>
              <a:rPr lang="tr-TR" sz="2400" dirty="0">
                <a:solidFill>
                  <a:srgbClr val="CC3300"/>
                </a:solidFill>
                <a:latin typeface="+mj-lt"/>
              </a:rPr>
              <a:t> </a:t>
            </a:r>
            <a:r>
              <a:rPr lang="tr-TR" sz="2400" dirty="0" err="1">
                <a:solidFill>
                  <a:srgbClr val="CC3300"/>
                </a:solidFill>
                <a:latin typeface="+mj-lt"/>
              </a:rPr>
              <a:t>any</a:t>
            </a:r>
            <a:r>
              <a:rPr lang="tr-TR" sz="2400" dirty="0">
                <a:solidFill>
                  <a:srgbClr val="CC3300"/>
                </a:solidFill>
                <a:latin typeface="+mj-lt"/>
              </a:rPr>
              <a:t> </a:t>
            </a:r>
            <a:r>
              <a:rPr lang="tr-TR" sz="2400" dirty="0" err="1">
                <a:solidFill>
                  <a:srgbClr val="CC3300"/>
                </a:solidFill>
                <a:latin typeface="+mj-lt"/>
              </a:rPr>
              <a:t>single</a:t>
            </a:r>
            <a:r>
              <a:rPr lang="tr-TR" sz="2400" dirty="0">
                <a:solidFill>
                  <a:srgbClr val="CC3300"/>
                </a:solidFill>
                <a:latin typeface="+mj-lt"/>
              </a:rPr>
              <a:t> </a:t>
            </a:r>
            <a:r>
              <a:rPr lang="tr-TR" sz="2400" dirty="0" err="1">
                <a:solidFill>
                  <a:srgbClr val="CC3300"/>
                </a:solidFill>
                <a:latin typeface="+mj-lt"/>
              </a:rPr>
              <a:t>instruction</a:t>
            </a:r>
            <a:r>
              <a:rPr lang="tr-TR" sz="2400" dirty="0">
                <a:solidFill>
                  <a:srgbClr val="CC3300"/>
                </a:solidFill>
                <a:latin typeface="+mj-lt"/>
              </a:rPr>
              <a:t> can </a:t>
            </a:r>
            <a:r>
              <a:rPr lang="tr-TR" sz="2400" dirty="0" err="1">
                <a:solidFill>
                  <a:srgbClr val="CC3300"/>
                </a:solidFill>
                <a:latin typeface="+mj-lt"/>
              </a:rPr>
              <a:t>reference</a:t>
            </a:r>
            <a:endParaRPr lang="tr-TR" sz="2400" dirty="0">
              <a:solidFill>
                <a:srgbClr val="CC3300"/>
              </a:solidFill>
              <a:latin typeface="+mj-lt"/>
            </a:endParaRPr>
          </a:p>
          <a:p>
            <a:pPr marL="457200" lvl="1" indent="0">
              <a:buNone/>
            </a:pPr>
            <a:endParaRPr lang="tr-TR" sz="2400" dirty="0">
              <a:solidFill>
                <a:srgbClr val="CC3300"/>
              </a:solidFill>
              <a:latin typeface="+mj-lt"/>
            </a:endParaRPr>
          </a:p>
          <a:p>
            <a:pPr eaLnBrk="1" hangingPunct="1"/>
            <a:r>
              <a:rPr lang="en-US" sz="2800" dirty="0">
                <a:solidFill>
                  <a:schemeClr val="accent2"/>
                </a:solidFill>
                <a:latin typeface="+mj-lt"/>
              </a:rPr>
              <a:t>Two major allocation </a:t>
            </a:r>
            <a:r>
              <a:rPr lang="tr-TR" sz="2800" dirty="0" err="1">
                <a:solidFill>
                  <a:schemeClr val="accent2"/>
                </a:solidFill>
                <a:latin typeface="+mj-lt"/>
              </a:rPr>
              <a:t>methods</a:t>
            </a:r>
            <a:r>
              <a:rPr lang="tr-TR" sz="2800" dirty="0">
                <a:solidFill>
                  <a:schemeClr val="accent2"/>
                </a:solidFill>
                <a:latin typeface="+mj-lt"/>
              </a:rPr>
              <a:t>:</a:t>
            </a:r>
            <a:endParaRPr lang="en-US" sz="2800" dirty="0">
              <a:solidFill>
                <a:schemeClr val="accent2"/>
              </a:solidFill>
              <a:latin typeface="+mj-lt"/>
            </a:endParaRPr>
          </a:p>
          <a:p>
            <a:pPr lvl="1" eaLnBrk="1" hangingPunct="1"/>
            <a:r>
              <a:rPr lang="en-US" sz="2400" dirty="0">
                <a:latin typeface="+mj-lt"/>
              </a:rPr>
              <a:t>fixed allocation</a:t>
            </a:r>
            <a:r>
              <a:rPr lang="tr-TR" sz="2400" dirty="0">
                <a:latin typeface="+mj-lt"/>
              </a:rPr>
              <a:t> (</a:t>
            </a:r>
            <a:r>
              <a:rPr lang="tr-TR" sz="2400" dirty="0" err="1">
                <a:latin typeface="+mj-lt"/>
              </a:rPr>
              <a:t>equal</a:t>
            </a:r>
            <a:r>
              <a:rPr lang="tr-TR" sz="2400" dirty="0">
                <a:latin typeface="+mj-lt"/>
              </a:rPr>
              <a:t>, </a:t>
            </a:r>
            <a:r>
              <a:rPr lang="tr-TR" sz="2400" dirty="0" err="1">
                <a:latin typeface="+mj-lt"/>
              </a:rPr>
              <a:t>proportional</a:t>
            </a:r>
            <a:r>
              <a:rPr lang="tr-TR" sz="2400" dirty="0">
                <a:latin typeface="+mj-lt"/>
              </a:rPr>
              <a:t>)</a:t>
            </a:r>
            <a:endParaRPr lang="en-US" sz="2400" dirty="0">
              <a:latin typeface="+mj-lt"/>
            </a:endParaRPr>
          </a:p>
          <a:p>
            <a:pPr lvl="1" eaLnBrk="1" hangingPunct="1"/>
            <a:r>
              <a:rPr lang="en-US" sz="2400" dirty="0">
                <a:latin typeface="+mj-lt"/>
              </a:rPr>
              <a:t>priority allocation</a:t>
            </a:r>
          </a:p>
        </p:txBody>
      </p:sp>
    </p:spTree>
    <p:extLst>
      <p:ext uri="{BB962C8B-B14F-4D97-AF65-F5344CB8AC3E}">
        <p14:creationId xmlns:p14="http://schemas.microsoft.com/office/powerpoint/2010/main" val="48875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06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006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0067">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0067">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00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t>Fixed Allocation</a:t>
            </a:r>
          </a:p>
        </p:txBody>
      </p:sp>
      <p:sp>
        <p:nvSpPr>
          <p:cNvPr id="601091" name="Rectangle 3"/>
          <p:cNvSpPr>
            <a:spLocks noGrp="1" noChangeArrowheads="1"/>
          </p:cNvSpPr>
          <p:nvPr>
            <p:ph type="body" idx="1"/>
          </p:nvPr>
        </p:nvSpPr>
        <p:spPr>
          <a:xfrm>
            <a:off x="611188" y="908050"/>
            <a:ext cx="7848600" cy="4114800"/>
          </a:xfrm>
        </p:spPr>
        <p:txBody>
          <a:bodyPr/>
          <a:lstStyle/>
          <a:p>
            <a:pPr eaLnBrk="1" hangingPunct="1"/>
            <a:r>
              <a:rPr lang="en-US" sz="2800" dirty="0">
                <a:solidFill>
                  <a:srgbClr val="CC3300"/>
                </a:solidFill>
              </a:rPr>
              <a:t>Equal allocation</a:t>
            </a:r>
            <a:r>
              <a:rPr lang="tr-TR" sz="2800" dirty="0">
                <a:solidFill>
                  <a:srgbClr val="CC3300"/>
                </a:solidFill>
              </a:rPr>
              <a:t>: </a:t>
            </a:r>
          </a:p>
          <a:p>
            <a:pPr lvl="1" eaLnBrk="1" hangingPunct="1"/>
            <a:r>
              <a:rPr lang="en-US" sz="2400" dirty="0"/>
              <a:t>e.g., if 100 frames and 5 processes, give each 20 pages.</a:t>
            </a:r>
          </a:p>
          <a:p>
            <a:pPr eaLnBrk="1" hangingPunct="1"/>
            <a:r>
              <a:rPr lang="en-US" sz="2800" dirty="0">
                <a:solidFill>
                  <a:srgbClr val="CC3300"/>
                </a:solidFill>
              </a:rPr>
              <a:t>Proportional allocation</a:t>
            </a:r>
            <a:r>
              <a:rPr lang="tr-TR" sz="2800" dirty="0">
                <a:solidFill>
                  <a:srgbClr val="CC3300"/>
                </a:solidFill>
              </a:rPr>
              <a:t>:</a:t>
            </a:r>
          </a:p>
          <a:p>
            <a:pPr lvl="1" eaLnBrk="1" hangingPunct="1"/>
            <a:r>
              <a:rPr lang="en-US" sz="2400" dirty="0"/>
              <a:t>Allocate according to the size of process.</a:t>
            </a:r>
          </a:p>
        </p:txBody>
      </p:sp>
      <p:graphicFrame>
        <p:nvGraphicFramePr>
          <p:cNvPr id="601092" name="Object 4"/>
          <p:cNvGraphicFramePr>
            <a:graphicFrameLocks noChangeAspect="1"/>
          </p:cNvGraphicFramePr>
          <p:nvPr/>
        </p:nvGraphicFramePr>
        <p:xfrm>
          <a:off x="900113" y="3213100"/>
          <a:ext cx="3455987" cy="1951038"/>
        </p:xfrm>
        <a:graphic>
          <a:graphicData uri="http://schemas.openxmlformats.org/presentationml/2006/ole">
            <mc:AlternateContent xmlns:mc="http://schemas.openxmlformats.org/markup-compatibility/2006">
              <mc:Choice xmlns:v="urn:schemas-microsoft-com:vml" Requires="v">
                <p:oleObj spid="_x0000_s1025" name="Equation" r:id="rId3" imgW="2857500" imgH="1612900" progId="Equation.3">
                  <p:embed/>
                </p:oleObj>
              </mc:Choice>
              <mc:Fallback>
                <p:oleObj name="Equation" r:id="rId3" imgW="2857500" imgH="1612900" progId="Equation.3">
                  <p:embed/>
                  <p:pic>
                    <p:nvPicPr>
                      <p:cNvPr id="6010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213100"/>
                        <a:ext cx="3455987" cy="1951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01097" name="Object 9"/>
          <p:cNvGraphicFramePr>
            <a:graphicFrameLocks noChangeAspect="1"/>
          </p:cNvGraphicFramePr>
          <p:nvPr/>
        </p:nvGraphicFramePr>
        <p:xfrm>
          <a:off x="5651500" y="3357563"/>
          <a:ext cx="2009775" cy="2613025"/>
        </p:xfrm>
        <a:graphic>
          <a:graphicData uri="http://schemas.openxmlformats.org/presentationml/2006/ole">
            <mc:AlternateContent xmlns:mc="http://schemas.openxmlformats.org/markup-compatibility/2006">
              <mc:Choice xmlns:v="urn:schemas-microsoft-com:vml" Requires="v">
                <p:oleObj spid="_x0000_s1026" name="Equation" r:id="rId5" imgW="1143000" imgH="1485900" progId="Equation.3">
                  <p:embed/>
                </p:oleObj>
              </mc:Choice>
              <mc:Fallback>
                <p:oleObj name="Equation" r:id="rId5" imgW="1143000" imgH="1485900" progId="Equation.3">
                  <p:embed/>
                  <p:pic>
                    <p:nvPicPr>
                      <p:cNvPr id="601097"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3357563"/>
                        <a:ext cx="2009775" cy="2613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743648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10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109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10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10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109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0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1"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a:t>Priority Allocation and Global Replacement</a:t>
            </a:r>
          </a:p>
        </p:txBody>
      </p:sp>
      <p:sp>
        <p:nvSpPr>
          <p:cNvPr id="602115" name="Rectangle 3"/>
          <p:cNvSpPr>
            <a:spLocks noGrp="1" noChangeArrowheads="1"/>
          </p:cNvSpPr>
          <p:nvPr>
            <p:ph type="body" idx="1"/>
          </p:nvPr>
        </p:nvSpPr>
        <p:spPr>
          <a:xfrm>
            <a:off x="611188" y="1146174"/>
            <a:ext cx="7772400" cy="4568825"/>
          </a:xfrm>
        </p:spPr>
        <p:txBody>
          <a:bodyPr>
            <a:normAutofit fontScale="92500" lnSpcReduction="10000"/>
          </a:bodyPr>
          <a:lstStyle/>
          <a:p>
            <a:r>
              <a:rPr lang="en-US" sz="2800" dirty="0">
                <a:solidFill>
                  <a:schemeClr val="accent2"/>
                </a:solidFill>
              </a:rPr>
              <a:t>Priority Allocation </a:t>
            </a:r>
            <a:endParaRPr lang="en-US" sz="2800" dirty="0">
              <a:solidFill>
                <a:schemeClr val="accent2"/>
              </a:solidFill>
              <a:latin typeface="+mj-lt"/>
            </a:endParaRPr>
          </a:p>
          <a:p>
            <a:pPr lvl="1"/>
            <a:r>
              <a:rPr lang="en-US" sz="2100" dirty="0">
                <a:latin typeface="+mj-lt"/>
              </a:rPr>
              <a:t>Use a </a:t>
            </a:r>
            <a:r>
              <a:rPr lang="en-US" sz="2100" dirty="0">
                <a:solidFill>
                  <a:srgbClr val="CC3300"/>
                </a:solidFill>
                <a:latin typeface="+mj-lt"/>
              </a:rPr>
              <a:t>proportional allocation </a:t>
            </a:r>
            <a:r>
              <a:rPr lang="tr-TR" sz="2100" dirty="0" err="1">
                <a:solidFill>
                  <a:srgbClr val="CC3300"/>
                </a:solidFill>
                <a:latin typeface="+mj-lt"/>
              </a:rPr>
              <a:t>method</a:t>
            </a:r>
            <a:r>
              <a:rPr lang="en-US" sz="2100" dirty="0">
                <a:solidFill>
                  <a:srgbClr val="CC3300"/>
                </a:solidFill>
                <a:latin typeface="+mj-lt"/>
              </a:rPr>
              <a:t> using priorities</a:t>
            </a:r>
            <a:r>
              <a:rPr lang="en-US" sz="2100" dirty="0">
                <a:latin typeface="+mj-lt"/>
              </a:rPr>
              <a:t> rather than size.</a:t>
            </a:r>
          </a:p>
          <a:p>
            <a:pPr lvl="1"/>
            <a:r>
              <a:rPr lang="en-US" sz="2100" dirty="0">
                <a:latin typeface="+mj-lt"/>
              </a:rPr>
              <a:t>If process P</a:t>
            </a:r>
            <a:r>
              <a:rPr lang="en-US" sz="2100" baseline="-25000" dirty="0">
                <a:latin typeface="+mj-lt"/>
              </a:rPr>
              <a:t>i</a:t>
            </a:r>
            <a:r>
              <a:rPr lang="en-US" sz="2100" dirty="0">
                <a:latin typeface="+mj-lt"/>
              </a:rPr>
              <a:t> generates a page fault,</a:t>
            </a:r>
          </a:p>
          <a:p>
            <a:pPr lvl="1" eaLnBrk="1" hangingPunct="1"/>
            <a:r>
              <a:rPr lang="en-US" sz="2100" dirty="0">
                <a:latin typeface="+mj-lt"/>
              </a:rPr>
              <a:t>select for replacement one of its frames.</a:t>
            </a:r>
          </a:p>
          <a:p>
            <a:pPr lvl="1" eaLnBrk="1" hangingPunct="1"/>
            <a:r>
              <a:rPr lang="en-US" sz="2100" dirty="0">
                <a:latin typeface="+mj-lt"/>
              </a:rPr>
              <a:t>select for replacement a frame from a process with lower priority number.</a:t>
            </a:r>
          </a:p>
          <a:p>
            <a:endParaRPr lang="en-US" sz="2800" b="1" dirty="0">
              <a:solidFill>
                <a:srgbClr val="CC3300"/>
              </a:solidFill>
            </a:endParaRPr>
          </a:p>
          <a:p>
            <a:r>
              <a:rPr lang="en-US" sz="2600" b="1" dirty="0">
                <a:solidFill>
                  <a:srgbClr val="CC3300"/>
                </a:solidFill>
              </a:rPr>
              <a:t>Global</a:t>
            </a:r>
            <a:r>
              <a:rPr lang="en-US" sz="2600" dirty="0">
                <a:solidFill>
                  <a:srgbClr val="CC3300"/>
                </a:solidFill>
              </a:rPr>
              <a:t> replacement</a:t>
            </a:r>
            <a:r>
              <a:rPr lang="tr-TR" sz="2600" dirty="0">
                <a:solidFill>
                  <a:srgbClr val="CC3300"/>
                </a:solidFill>
              </a:rPr>
              <a:t>:</a:t>
            </a:r>
          </a:p>
          <a:p>
            <a:pPr lvl="1"/>
            <a:r>
              <a:rPr lang="en-US" sz="2200" dirty="0"/>
              <a:t>process selects a replacement frame from the set of all frames; one process can take a frame from another.</a:t>
            </a:r>
            <a:endParaRPr lang="tr-TR" sz="2200" dirty="0"/>
          </a:p>
          <a:p>
            <a:pPr lvl="1"/>
            <a:r>
              <a:rPr lang="tr-TR" sz="2200" dirty="0" err="1"/>
              <a:t>Generally</a:t>
            </a:r>
            <a:r>
              <a:rPr lang="tr-TR" sz="2200" dirty="0"/>
              <a:t> </a:t>
            </a:r>
            <a:r>
              <a:rPr lang="tr-TR" sz="2200" dirty="0" err="1"/>
              <a:t>results</a:t>
            </a:r>
            <a:r>
              <a:rPr lang="tr-TR" sz="2200" dirty="0"/>
              <a:t> in </a:t>
            </a:r>
            <a:r>
              <a:rPr lang="tr-TR" sz="2200" dirty="0" err="1"/>
              <a:t>greater</a:t>
            </a:r>
            <a:r>
              <a:rPr lang="tr-TR" sz="2200" dirty="0"/>
              <a:t> </a:t>
            </a:r>
            <a:r>
              <a:rPr lang="tr-TR" sz="2200" dirty="0" err="1"/>
              <a:t>system</a:t>
            </a:r>
            <a:r>
              <a:rPr lang="tr-TR" sz="2200" dirty="0"/>
              <a:t> </a:t>
            </a:r>
            <a:r>
              <a:rPr lang="tr-TR" sz="2200" dirty="0" err="1"/>
              <a:t>throughput</a:t>
            </a:r>
            <a:endParaRPr lang="en-US" sz="2200" dirty="0"/>
          </a:p>
          <a:p>
            <a:r>
              <a:rPr lang="en-US" sz="2600" b="1" dirty="0">
                <a:solidFill>
                  <a:srgbClr val="CC3300"/>
                </a:solidFill>
              </a:rPr>
              <a:t>Local</a:t>
            </a:r>
            <a:r>
              <a:rPr lang="en-US" sz="2600" dirty="0">
                <a:solidFill>
                  <a:srgbClr val="CC3300"/>
                </a:solidFill>
              </a:rPr>
              <a:t> replacement</a:t>
            </a:r>
            <a:r>
              <a:rPr lang="tr-TR" sz="2600" dirty="0">
                <a:solidFill>
                  <a:srgbClr val="CC3300"/>
                </a:solidFill>
              </a:rPr>
              <a:t>:</a:t>
            </a:r>
          </a:p>
          <a:p>
            <a:pPr lvl="1"/>
            <a:r>
              <a:rPr lang="en-US" sz="2200" dirty="0"/>
              <a:t>each process selects from only its own set of allocated frames.</a:t>
            </a:r>
          </a:p>
          <a:p>
            <a:endParaRPr lang="en-US" dirty="0">
              <a:latin typeface="+mj-lt"/>
            </a:endParaRPr>
          </a:p>
        </p:txBody>
      </p:sp>
    </p:spTree>
    <p:extLst>
      <p:ext uri="{BB962C8B-B14F-4D97-AF65-F5344CB8AC3E}">
        <p14:creationId xmlns:p14="http://schemas.microsoft.com/office/powerpoint/2010/main" val="2552329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211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2115">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211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211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211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211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2115">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21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5"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ea typeface="MS PGothic" charset="0"/>
              </a:rPr>
              <a:t>Thrashing</a:t>
            </a:r>
          </a:p>
        </p:txBody>
      </p:sp>
      <p:sp>
        <p:nvSpPr>
          <p:cNvPr id="53251" name="Rectangle 3"/>
          <p:cNvSpPr>
            <a:spLocks noGrp="1" noChangeArrowheads="1"/>
          </p:cNvSpPr>
          <p:nvPr>
            <p:ph type="body" idx="1"/>
          </p:nvPr>
        </p:nvSpPr>
        <p:spPr>
          <a:xfrm>
            <a:off x="469900" y="1130300"/>
            <a:ext cx="8074025" cy="4764485"/>
          </a:xfrm>
        </p:spPr>
        <p:txBody>
          <a:bodyPr>
            <a:normAutofit/>
          </a:bodyPr>
          <a:lstStyle/>
          <a:p>
            <a:r>
              <a:rPr lang="en-US" dirty="0">
                <a:latin typeface="+mj-lt"/>
                <a:ea typeface="MS PGothic" charset="0"/>
              </a:rPr>
              <a:t>If a process does not have </a:t>
            </a:r>
            <a:r>
              <a:rPr lang="ja-JP" altLang="en-US" dirty="0">
                <a:latin typeface="+mj-lt"/>
                <a:ea typeface="MS PGothic" charset="0"/>
              </a:rPr>
              <a:t>“</a:t>
            </a:r>
            <a:r>
              <a:rPr lang="en-US" dirty="0">
                <a:latin typeface="+mj-lt"/>
                <a:ea typeface="MS PGothic" charset="0"/>
              </a:rPr>
              <a:t>enough</a:t>
            </a:r>
            <a:r>
              <a:rPr lang="ja-JP" altLang="en-US" dirty="0">
                <a:latin typeface="+mj-lt"/>
                <a:ea typeface="MS PGothic" charset="0"/>
              </a:rPr>
              <a:t>”</a:t>
            </a:r>
            <a:r>
              <a:rPr lang="en-US" dirty="0">
                <a:latin typeface="+mj-lt"/>
                <a:ea typeface="MS PGothic" charset="0"/>
              </a:rPr>
              <a:t> pages, the page-fault rate is very high, leading to </a:t>
            </a:r>
          </a:p>
          <a:p>
            <a:pPr lvl="1"/>
            <a:r>
              <a:rPr lang="en-US" dirty="0">
                <a:latin typeface="+mj-lt"/>
                <a:ea typeface="MS PGothic" charset="0"/>
              </a:rPr>
              <a:t>Low CPU utilization</a:t>
            </a:r>
          </a:p>
          <a:p>
            <a:pPr lvl="1"/>
            <a:r>
              <a:rPr lang="en-US" dirty="0">
                <a:latin typeface="+mj-lt"/>
                <a:ea typeface="MS PGothic" charset="0"/>
              </a:rPr>
              <a:t>Operating system thinks that it needs to increase the degree of multiprogramming</a:t>
            </a:r>
          </a:p>
          <a:p>
            <a:pPr lvl="2"/>
            <a:r>
              <a:rPr lang="en-US" sz="2000" dirty="0">
                <a:latin typeface="+mj-lt"/>
                <a:ea typeface="MS PGothic" charset="0"/>
              </a:rPr>
              <a:t>Why? </a:t>
            </a:r>
          </a:p>
          <a:p>
            <a:pPr lvl="1"/>
            <a:r>
              <a:rPr lang="en-US" dirty="0">
                <a:latin typeface="+mj-lt"/>
                <a:ea typeface="MS PGothic" charset="0"/>
              </a:rPr>
              <a:t>Another process is added to the system, makes it worse</a:t>
            </a:r>
            <a:br>
              <a:rPr lang="en-US" dirty="0">
                <a:latin typeface="+mj-lt"/>
                <a:ea typeface="MS PGothic" charset="0"/>
              </a:rPr>
            </a:br>
            <a:endParaRPr lang="en-US" dirty="0">
              <a:latin typeface="+mj-lt"/>
              <a:ea typeface="MS PGothic" charset="0"/>
            </a:endParaRPr>
          </a:p>
          <a:p>
            <a:r>
              <a:rPr lang="en-US" b="1" dirty="0">
                <a:solidFill>
                  <a:srgbClr val="3366FF"/>
                </a:solidFill>
                <a:latin typeface="+mj-lt"/>
                <a:ea typeface="MS PGothic" charset="0"/>
              </a:rPr>
              <a:t>Thrashing</a:t>
            </a:r>
            <a:r>
              <a:rPr lang="en-US" dirty="0">
                <a:solidFill>
                  <a:srgbClr val="3366FF"/>
                </a:solidFill>
                <a:latin typeface="+mj-lt"/>
                <a:ea typeface="MS PGothic" charset="0"/>
              </a:rPr>
              <a:t> </a:t>
            </a:r>
            <a:r>
              <a:rPr lang="en-US" dirty="0">
                <a:latin typeface="+mj-lt"/>
                <a:ea typeface="MS PGothic" charset="0"/>
                <a:sym typeface="Symbol" charset="0"/>
              </a:rPr>
              <a:t> a process is busy swapping pages in and out</a:t>
            </a:r>
          </a:p>
          <a:p>
            <a:r>
              <a:rPr lang="tr-TR" dirty="0">
                <a:sym typeface="Symbol" charset="0"/>
              </a:rPr>
              <a:t>A </a:t>
            </a:r>
            <a:r>
              <a:rPr lang="tr-TR" dirty="0" err="1">
                <a:sym typeface="Symbol" charset="0"/>
              </a:rPr>
              <a:t>process</a:t>
            </a:r>
            <a:r>
              <a:rPr lang="tr-TR" dirty="0">
                <a:sym typeface="Symbol" charset="0"/>
              </a:rPr>
              <a:t> is </a:t>
            </a:r>
            <a:r>
              <a:rPr lang="tr-TR" b="1" dirty="0" err="1">
                <a:sym typeface="Symbol" charset="0"/>
              </a:rPr>
              <a:t>thrashing</a:t>
            </a:r>
            <a:r>
              <a:rPr lang="tr-TR" dirty="0">
                <a:sym typeface="Symbol" charset="0"/>
              </a:rPr>
              <a:t> </a:t>
            </a:r>
            <a:r>
              <a:rPr lang="tr-TR" dirty="0" err="1">
                <a:sym typeface="Symbol" charset="0"/>
              </a:rPr>
              <a:t>if</a:t>
            </a:r>
            <a:r>
              <a:rPr lang="tr-TR" dirty="0">
                <a:sym typeface="Symbol" charset="0"/>
              </a:rPr>
              <a:t> it is </a:t>
            </a:r>
            <a:r>
              <a:rPr lang="tr-TR" dirty="0" err="1">
                <a:sym typeface="Symbol" charset="0"/>
              </a:rPr>
              <a:t>spending</a:t>
            </a:r>
            <a:r>
              <a:rPr lang="tr-TR" dirty="0">
                <a:sym typeface="Symbol" charset="0"/>
              </a:rPr>
              <a:t> </a:t>
            </a:r>
            <a:r>
              <a:rPr lang="tr-TR" dirty="0" err="1">
                <a:sym typeface="Symbol" charset="0"/>
              </a:rPr>
              <a:t>more</a:t>
            </a:r>
            <a:r>
              <a:rPr lang="tr-TR" dirty="0">
                <a:sym typeface="Symbol" charset="0"/>
              </a:rPr>
              <a:t> time </a:t>
            </a:r>
            <a:r>
              <a:rPr lang="tr-TR" dirty="0" err="1">
                <a:sym typeface="Symbol" charset="0"/>
              </a:rPr>
              <a:t>for</a:t>
            </a:r>
            <a:r>
              <a:rPr lang="tr-TR" dirty="0">
                <a:sym typeface="Symbol" charset="0"/>
              </a:rPr>
              <a:t> </a:t>
            </a:r>
            <a:r>
              <a:rPr lang="tr-TR" dirty="0" err="1">
                <a:sym typeface="Symbol" charset="0"/>
              </a:rPr>
              <a:t>paging</a:t>
            </a:r>
            <a:r>
              <a:rPr lang="tr-TR" dirty="0">
                <a:sym typeface="Symbol" charset="0"/>
              </a:rPr>
              <a:t> </a:t>
            </a:r>
            <a:r>
              <a:rPr lang="tr-TR" dirty="0" err="1">
                <a:sym typeface="Symbol" charset="0"/>
              </a:rPr>
              <a:t>than</a:t>
            </a:r>
            <a:r>
              <a:rPr lang="tr-TR" dirty="0">
                <a:sym typeface="Symbol" charset="0"/>
              </a:rPr>
              <a:t> </a:t>
            </a:r>
            <a:r>
              <a:rPr lang="tr-TR" dirty="0" err="1">
                <a:sym typeface="Symbol" charset="0"/>
              </a:rPr>
              <a:t>executing</a:t>
            </a:r>
            <a:r>
              <a:rPr lang="tr-TR" dirty="0">
                <a:sym typeface="Symbol" charset="0"/>
              </a:rPr>
              <a:t>.</a:t>
            </a:r>
            <a:endParaRPr lang="en-US" dirty="0"/>
          </a:p>
          <a:p>
            <a:endParaRPr lang="en-US" dirty="0">
              <a:latin typeface="+mj-lt"/>
              <a:ea typeface="MS PGothic" charset="0"/>
            </a:endParaRPr>
          </a:p>
        </p:txBody>
      </p:sp>
    </p:spTree>
    <p:extLst>
      <p:ext uri="{BB962C8B-B14F-4D97-AF65-F5344CB8AC3E}">
        <p14:creationId xmlns:p14="http://schemas.microsoft.com/office/powerpoint/2010/main" val="343759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0"/>
            <a:ext cx="9144000" cy="685800"/>
          </a:xfrm>
        </p:spPr>
        <p:txBody>
          <a:bodyPr/>
          <a:lstStyle/>
          <a:p>
            <a:pPr eaLnBrk="1" hangingPunct="1"/>
            <a:r>
              <a:rPr lang="en-US"/>
              <a:t>Thrashing </a:t>
            </a:r>
            <a:endParaRPr lang="en-US" sz="3600"/>
          </a:p>
        </p:txBody>
      </p:sp>
      <p:sp>
        <p:nvSpPr>
          <p:cNvPr id="605187" name="Rectangle 3"/>
          <p:cNvSpPr>
            <a:spLocks noGrp="1" noChangeArrowheads="1"/>
          </p:cNvSpPr>
          <p:nvPr>
            <p:ph type="body" idx="1"/>
          </p:nvPr>
        </p:nvSpPr>
        <p:spPr>
          <a:xfrm>
            <a:off x="611188" y="4106333"/>
            <a:ext cx="8353425" cy="2181225"/>
          </a:xfrm>
        </p:spPr>
        <p:txBody>
          <a:bodyPr>
            <a:noAutofit/>
          </a:bodyPr>
          <a:lstStyle/>
          <a:p>
            <a:pPr eaLnBrk="1" hangingPunct="1"/>
            <a:r>
              <a:rPr lang="en-US" dirty="0">
                <a:solidFill>
                  <a:schemeClr val="accent2"/>
                </a:solidFill>
                <a:latin typeface="+mj-lt"/>
              </a:rPr>
              <a:t>Why does </a:t>
            </a:r>
            <a:r>
              <a:rPr lang="tr-TR" dirty="0" err="1">
                <a:solidFill>
                  <a:schemeClr val="accent2"/>
                </a:solidFill>
                <a:latin typeface="+mj-lt"/>
              </a:rPr>
              <a:t>demand</a:t>
            </a:r>
            <a:r>
              <a:rPr lang="tr-TR" dirty="0">
                <a:solidFill>
                  <a:schemeClr val="accent2"/>
                </a:solidFill>
                <a:latin typeface="+mj-lt"/>
              </a:rPr>
              <a:t> </a:t>
            </a:r>
            <a:r>
              <a:rPr lang="en-US" dirty="0">
                <a:solidFill>
                  <a:schemeClr val="accent2"/>
                </a:solidFill>
                <a:latin typeface="+mj-lt"/>
              </a:rPr>
              <a:t>paging work?</a:t>
            </a:r>
            <a:br>
              <a:rPr lang="en-US" dirty="0">
                <a:solidFill>
                  <a:schemeClr val="accent2"/>
                </a:solidFill>
                <a:latin typeface="+mj-lt"/>
              </a:rPr>
            </a:br>
            <a:r>
              <a:rPr lang="en-US" dirty="0">
                <a:solidFill>
                  <a:srgbClr val="CC3300"/>
                </a:solidFill>
                <a:latin typeface="+mj-lt"/>
              </a:rPr>
              <a:t>Locality model</a:t>
            </a:r>
          </a:p>
          <a:p>
            <a:pPr lvl="1" eaLnBrk="1" hangingPunct="1"/>
            <a:r>
              <a:rPr lang="en-US" dirty="0">
                <a:latin typeface="+mj-lt"/>
              </a:rPr>
              <a:t>Process migrates from one </a:t>
            </a:r>
            <a:r>
              <a:rPr lang="en-US" dirty="0">
                <a:solidFill>
                  <a:srgbClr val="CC3300"/>
                </a:solidFill>
                <a:latin typeface="+mj-lt"/>
              </a:rPr>
              <a:t>locality</a:t>
            </a:r>
            <a:r>
              <a:rPr lang="en-US" dirty="0">
                <a:latin typeface="+mj-lt"/>
              </a:rPr>
              <a:t> to another</a:t>
            </a:r>
            <a:r>
              <a:rPr lang="tr-TR" dirty="0">
                <a:latin typeface="+mj-lt"/>
              </a:rPr>
              <a:t> as it </a:t>
            </a:r>
            <a:r>
              <a:rPr lang="tr-TR" dirty="0" err="1">
                <a:latin typeface="+mj-lt"/>
              </a:rPr>
              <a:t>executes</a:t>
            </a:r>
            <a:r>
              <a:rPr lang="en-US" dirty="0">
                <a:latin typeface="+mj-lt"/>
              </a:rPr>
              <a:t>.</a:t>
            </a:r>
          </a:p>
          <a:p>
            <a:pPr lvl="1" eaLnBrk="1" hangingPunct="1"/>
            <a:r>
              <a:rPr lang="en-US" dirty="0">
                <a:latin typeface="+mj-lt"/>
              </a:rPr>
              <a:t>Localities may overlap.</a:t>
            </a:r>
          </a:p>
          <a:p>
            <a:pPr eaLnBrk="1" hangingPunct="1"/>
            <a:r>
              <a:rPr lang="en-US" dirty="0">
                <a:solidFill>
                  <a:schemeClr val="accent2"/>
                </a:solidFill>
                <a:latin typeface="+mj-lt"/>
              </a:rPr>
              <a:t>Why does thrashing occur?</a:t>
            </a:r>
            <a:br>
              <a:rPr lang="en-US" dirty="0">
                <a:solidFill>
                  <a:schemeClr val="accent2"/>
                </a:solidFill>
                <a:latin typeface="+mj-lt"/>
              </a:rPr>
            </a:br>
            <a:r>
              <a:rPr lang="en-US" sz="2000" dirty="0">
                <a:latin typeface="+mj-lt"/>
                <a:sym typeface="Symbol" charset="0"/>
              </a:rPr>
              <a:t> size of locality &gt; total memory size</a:t>
            </a:r>
            <a:endParaRPr lang="en-US" sz="2000" dirty="0">
              <a:latin typeface="+mj-lt"/>
            </a:endParaRPr>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l="768" t="14101" r="562" b="14433"/>
          <a:stretch>
            <a:fillRect/>
          </a:stretch>
        </p:blipFill>
        <p:spPr bwMode="auto">
          <a:xfrm>
            <a:off x="1027113" y="906463"/>
            <a:ext cx="5472112" cy="3170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cmpd="thickThin">
                <a:solidFill>
                  <a:srgbClr val="000000"/>
                </a:solidFill>
                <a:miter lim="800000"/>
                <a:headEnd/>
                <a:tailEnd/>
              </a14:hiddenLine>
            </a:ext>
          </a:extLst>
        </p:spPr>
      </p:pic>
    </p:spTree>
    <p:extLst>
      <p:ext uri="{BB962C8B-B14F-4D97-AF65-F5344CB8AC3E}">
        <p14:creationId xmlns:p14="http://schemas.microsoft.com/office/powerpoint/2010/main" val="195869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5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51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51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51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8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7462" y="0"/>
            <a:ext cx="9126537" cy="685800"/>
          </a:xfrm>
          <a:solidFill>
            <a:srgbClr val="800000"/>
          </a:solidFill>
        </p:spPr>
        <p:txBody>
          <a:bodyPr>
            <a:normAutofit fontScale="90000"/>
          </a:bodyPr>
          <a:lstStyle/>
          <a:p>
            <a:pPr eaLnBrk="1" hangingPunct="1"/>
            <a:r>
              <a:rPr lang="en-US" sz="4000" dirty="0">
                <a:solidFill>
                  <a:srgbClr val="FFFFFF"/>
                </a:solidFill>
                <a:latin typeface="+mn-lt"/>
              </a:rPr>
              <a:t>Locality </a:t>
            </a:r>
            <a:r>
              <a:rPr lang="tr-TR" sz="4000" dirty="0">
                <a:solidFill>
                  <a:srgbClr val="FFFFFF"/>
                </a:solidFill>
                <a:latin typeface="+mn-lt"/>
              </a:rPr>
              <a:t>i</a:t>
            </a:r>
            <a:r>
              <a:rPr lang="en-US" sz="4000" dirty="0">
                <a:solidFill>
                  <a:srgbClr val="FFFFFF"/>
                </a:solidFill>
                <a:latin typeface="+mn-lt"/>
              </a:rPr>
              <a:t>n </a:t>
            </a:r>
            <a:r>
              <a:rPr lang="tr-TR" sz="4000" dirty="0">
                <a:solidFill>
                  <a:srgbClr val="FFFFFF"/>
                </a:solidFill>
                <a:latin typeface="+mn-lt"/>
              </a:rPr>
              <a:t>a</a:t>
            </a:r>
            <a:r>
              <a:rPr lang="en-US" sz="4000" dirty="0">
                <a:solidFill>
                  <a:srgbClr val="FFFFFF"/>
                </a:solidFill>
                <a:latin typeface="+mn-lt"/>
              </a:rPr>
              <a:t> Memory-Reference Pattern</a:t>
            </a:r>
          </a:p>
        </p:txBody>
      </p:sp>
      <p:pic>
        <p:nvPicPr>
          <p:cNvPr id="47107" name="Picture 3"/>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21895" t="717" r="21895" b="1672"/>
          <a:stretch>
            <a:fillRect/>
          </a:stretch>
        </p:blipFill>
        <p:spPr bwMode="auto">
          <a:xfrm>
            <a:off x="393700" y="778418"/>
            <a:ext cx="4541838" cy="5916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8" name="Text Box 4"/>
          <p:cNvSpPr txBox="1">
            <a:spLocks noChangeArrowheads="1"/>
          </p:cNvSpPr>
          <p:nvPr/>
        </p:nvSpPr>
        <p:spPr bwMode="auto">
          <a:xfrm>
            <a:off x="6084888" y="1700213"/>
            <a:ext cx="24479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endParaRPr lang="tr-TR" sz="2400"/>
          </a:p>
        </p:txBody>
      </p:sp>
      <p:sp>
        <p:nvSpPr>
          <p:cNvPr id="47109" name="Text Box 5"/>
          <p:cNvSpPr txBox="1">
            <a:spLocks noChangeArrowheads="1"/>
          </p:cNvSpPr>
          <p:nvPr/>
        </p:nvSpPr>
        <p:spPr bwMode="auto">
          <a:xfrm>
            <a:off x="5435600" y="2133600"/>
            <a:ext cx="3168650" cy="3046988"/>
          </a:xfrm>
          <a:prstGeom prst="rect">
            <a:avLst/>
          </a:prstGeom>
          <a:solidFill>
            <a:srgbClr val="FFCC99"/>
          </a:solidFill>
          <a:ln w="9525">
            <a:solidFill>
              <a:srgbClr val="CC3300"/>
            </a:solidFill>
            <a:miter lim="800000"/>
            <a:headEnd/>
            <a:tailEnd/>
          </a:ln>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tr-TR" sz="2400" dirty="0">
                <a:solidFill>
                  <a:schemeClr val="accent2"/>
                </a:solidFill>
              </a:rPr>
              <a:t>First time </a:t>
            </a:r>
            <a:r>
              <a:rPr lang="tr-TR" sz="2400" dirty="0" err="1">
                <a:solidFill>
                  <a:schemeClr val="accent2"/>
                </a:solidFill>
              </a:rPr>
              <a:t>interval</a:t>
            </a:r>
            <a:r>
              <a:rPr lang="tr-TR" sz="2400" dirty="0">
                <a:solidFill>
                  <a:schemeClr val="accent2"/>
                </a:solidFill>
              </a:rPr>
              <a:t>, </a:t>
            </a:r>
            <a:r>
              <a:rPr lang="tr-TR" sz="2400" dirty="0" err="1">
                <a:solidFill>
                  <a:schemeClr val="accent2"/>
                </a:solidFill>
              </a:rPr>
              <a:t>there</a:t>
            </a:r>
            <a:r>
              <a:rPr lang="tr-TR" sz="2400" dirty="0">
                <a:solidFill>
                  <a:schemeClr val="accent2"/>
                </a:solidFill>
              </a:rPr>
              <a:t> </a:t>
            </a:r>
            <a:r>
              <a:rPr lang="tr-TR" sz="2400" dirty="0" err="1">
                <a:solidFill>
                  <a:schemeClr val="accent2"/>
                </a:solidFill>
              </a:rPr>
              <a:t>are</a:t>
            </a:r>
            <a:r>
              <a:rPr lang="tr-TR" sz="2400" dirty="0">
                <a:solidFill>
                  <a:schemeClr val="accent2"/>
                </a:solidFill>
              </a:rPr>
              <a:t> </a:t>
            </a:r>
            <a:r>
              <a:rPr lang="tr-TR" sz="2400" dirty="0" err="1">
                <a:solidFill>
                  <a:schemeClr val="accent2"/>
                </a:solidFill>
              </a:rPr>
              <a:t>few</a:t>
            </a:r>
            <a:r>
              <a:rPr lang="tr-TR" sz="2400" dirty="0">
                <a:solidFill>
                  <a:schemeClr val="accent2"/>
                </a:solidFill>
              </a:rPr>
              <a:t> </a:t>
            </a:r>
            <a:r>
              <a:rPr lang="tr-TR" sz="2400" dirty="0" err="1">
                <a:solidFill>
                  <a:schemeClr val="accent2"/>
                </a:solidFill>
              </a:rPr>
              <a:t>pages</a:t>
            </a:r>
            <a:r>
              <a:rPr lang="tr-TR" sz="2400" dirty="0">
                <a:solidFill>
                  <a:schemeClr val="accent2"/>
                </a:solidFill>
              </a:rPr>
              <a:t> </a:t>
            </a:r>
            <a:r>
              <a:rPr lang="tr-TR" sz="2400" dirty="0" err="1">
                <a:solidFill>
                  <a:schemeClr val="accent2"/>
                </a:solidFill>
              </a:rPr>
              <a:t>that</a:t>
            </a:r>
            <a:r>
              <a:rPr lang="tr-TR" sz="2400" dirty="0">
                <a:solidFill>
                  <a:schemeClr val="accent2"/>
                </a:solidFill>
              </a:rPr>
              <a:t> </a:t>
            </a:r>
            <a:r>
              <a:rPr lang="tr-TR" sz="2400" dirty="0" err="1">
                <a:solidFill>
                  <a:schemeClr val="accent2"/>
                </a:solidFill>
              </a:rPr>
              <a:t>are</a:t>
            </a:r>
            <a:r>
              <a:rPr lang="tr-TR" sz="2400" dirty="0">
                <a:solidFill>
                  <a:schemeClr val="accent2"/>
                </a:solidFill>
              </a:rPr>
              <a:t> </a:t>
            </a:r>
            <a:r>
              <a:rPr lang="tr-TR" sz="2400" dirty="0" err="1">
                <a:solidFill>
                  <a:schemeClr val="accent2"/>
                </a:solidFill>
              </a:rPr>
              <a:t>referenced</a:t>
            </a:r>
            <a:r>
              <a:rPr lang="tr-TR" sz="2400" dirty="0">
                <a:solidFill>
                  <a:schemeClr val="accent2"/>
                </a:solidFill>
              </a:rPr>
              <a:t>. </a:t>
            </a:r>
          </a:p>
          <a:p>
            <a:pPr eaLnBrk="1" hangingPunct="1">
              <a:spcBef>
                <a:spcPct val="50000"/>
              </a:spcBef>
            </a:pPr>
            <a:endParaRPr lang="tr-TR" sz="2400" dirty="0">
              <a:solidFill>
                <a:schemeClr val="accent2"/>
              </a:solidFill>
            </a:endParaRPr>
          </a:p>
          <a:p>
            <a:pPr eaLnBrk="1" hangingPunct="1">
              <a:spcBef>
                <a:spcPct val="50000"/>
              </a:spcBef>
            </a:pPr>
            <a:r>
              <a:rPr lang="tr-TR" sz="2400" dirty="0">
                <a:solidFill>
                  <a:srgbClr val="3366FF"/>
                </a:solidFill>
              </a:rPr>
              <a:t>Second time </a:t>
            </a:r>
            <a:r>
              <a:rPr lang="tr-TR" sz="2400" dirty="0" err="1">
                <a:solidFill>
                  <a:srgbClr val="3366FF"/>
                </a:solidFill>
              </a:rPr>
              <a:t>interval</a:t>
            </a:r>
            <a:r>
              <a:rPr lang="tr-TR" sz="2400" dirty="0">
                <a:solidFill>
                  <a:srgbClr val="3366FF"/>
                </a:solidFill>
              </a:rPr>
              <a:t>, </a:t>
            </a:r>
            <a:r>
              <a:rPr lang="tr-TR" sz="2400" dirty="0" err="1">
                <a:solidFill>
                  <a:srgbClr val="3366FF"/>
                </a:solidFill>
              </a:rPr>
              <a:t>there</a:t>
            </a:r>
            <a:r>
              <a:rPr lang="tr-TR" sz="2400" dirty="0">
                <a:solidFill>
                  <a:srgbClr val="3366FF"/>
                </a:solidFill>
              </a:rPr>
              <a:t> </a:t>
            </a:r>
            <a:r>
              <a:rPr lang="tr-TR" sz="2400" dirty="0" err="1">
                <a:solidFill>
                  <a:srgbClr val="3366FF"/>
                </a:solidFill>
              </a:rPr>
              <a:t>are</a:t>
            </a:r>
            <a:r>
              <a:rPr lang="tr-TR" sz="2400" dirty="0">
                <a:solidFill>
                  <a:srgbClr val="3366FF"/>
                </a:solidFill>
              </a:rPr>
              <a:t> </a:t>
            </a:r>
            <a:r>
              <a:rPr lang="tr-TR" sz="2400" dirty="0" err="1">
                <a:solidFill>
                  <a:srgbClr val="3366FF"/>
                </a:solidFill>
              </a:rPr>
              <a:t>many</a:t>
            </a:r>
            <a:r>
              <a:rPr lang="tr-TR" sz="2400" dirty="0">
                <a:solidFill>
                  <a:srgbClr val="3366FF"/>
                </a:solidFill>
              </a:rPr>
              <a:t> </a:t>
            </a:r>
            <a:r>
              <a:rPr lang="tr-TR" sz="2400" dirty="0" err="1">
                <a:solidFill>
                  <a:srgbClr val="3366FF"/>
                </a:solidFill>
              </a:rPr>
              <a:t>more</a:t>
            </a:r>
            <a:r>
              <a:rPr lang="tr-TR" sz="2400" dirty="0">
                <a:solidFill>
                  <a:srgbClr val="3366FF"/>
                </a:solidFill>
              </a:rPr>
              <a:t> </a:t>
            </a:r>
            <a:r>
              <a:rPr lang="tr-TR" sz="2400" dirty="0" err="1">
                <a:solidFill>
                  <a:srgbClr val="3366FF"/>
                </a:solidFill>
              </a:rPr>
              <a:t>pages</a:t>
            </a:r>
            <a:r>
              <a:rPr lang="tr-TR" sz="2400" dirty="0">
                <a:solidFill>
                  <a:srgbClr val="3366FF"/>
                </a:solidFill>
              </a:rPr>
              <a:t> </a:t>
            </a:r>
            <a:r>
              <a:rPr lang="tr-TR" sz="2400" dirty="0" err="1">
                <a:solidFill>
                  <a:srgbClr val="3366FF"/>
                </a:solidFill>
              </a:rPr>
              <a:t>referenced</a:t>
            </a:r>
            <a:r>
              <a:rPr lang="tr-TR" sz="2400" dirty="0">
                <a:solidFill>
                  <a:srgbClr val="3366FF"/>
                </a:solidFill>
              </a:rPr>
              <a:t>. </a:t>
            </a:r>
          </a:p>
        </p:txBody>
      </p:sp>
      <p:grpSp>
        <p:nvGrpSpPr>
          <p:cNvPr id="5" name="Group 4"/>
          <p:cNvGrpSpPr/>
          <p:nvPr/>
        </p:nvGrpSpPr>
        <p:grpSpPr>
          <a:xfrm>
            <a:off x="2235201" y="778418"/>
            <a:ext cx="609600" cy="5791715"/>
            <a:chOff x="2235201" y="778418"/>
            <a:chExt cx="609600" cy="5791715"/>
          </a:xfrm>
        </p:grpSpPr>
        <p:cxnSp>
          <p:nvCxnSpPr>
            <p:cNvPr id="3" name="Straight Connector 2"/>
            <p:cNvCxnSpPr/>
            <p:nvPr/>
          </p:nvCxnSpPr>
          <p:spPr>
            <a:xfrm>
              <a:off x="2421467" y="778418"/>
              <a:ext cx="33866" cy="579171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573867" y="778418"/>
              <a:ext cx="33866" cy="5791715"/>
            </a:xfrm>
            <a:prstGeom prst="line">
              <a:avLst/>
            </a:prstGeom>
          </p:spPr>
          <p:style>
            <a:lnRef idx="2">
              <a:schemeClr val="accent1"/>
            </a:lnRef>
            <a:fillRef idx="0">
              <a:schemeClr val="accent1"/>
            </a:fillRef>
            <a:effectRef idx="1">
              <a:schemeClr val="accent1"/>
            </a:effectRef>
            <a:fontRef idx="minor">
              <a:schemeClr val="tx1"/>
            </a:fontRef>
          </p:style>
        </p:cxnSp>
        <p:sp>
          <p:nvSpPr>
            <p:cNvPr id="4" name="Left-Right Arrow 3"/>
            <p:cNvSpPr/>
            <p:nvPr/>
          </p:nvSpPr>
          <p:spPr>
            <a:xfrm>
              <a:off x="2235201" y="3990446"/>
              <a:ext cx="609600" cy="321734"/>
            </a:xfrm>
            <a:prstGeom prst="leftRight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80535" y="778414"/>
            <a:ext cx="609600" cy="5791715"/>
            <a:chOff x="2235201" y="778418"/>
            <a:chExt cx="609600" cy="5791715"/>
          </a:xfrm>
        </p:grpSpPr>
        <p:cxnSp>
          <p:nvCxnSpPr>
            <p:cNvPr id="12" name="Straight Connector 11"/>
            <p:cNvCxnSpPr/>
            <p:nvPr/>
          </p:nvCxnSpPr>
          <p:spPr>
            <a:xfrm>
              <a:off x="2421467" y="778418"/>
              <a:ext cx="33866" cy="57917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573867" y="778418"/>
              <a:ext cx="33866" cy="5791715"/>
            </a:xfrm>
            <a:prstGeom prst="line">
              <a:avLst/>
            </a:prstGeom>
          </p:spPr>
          <p:style>
            <a:lnRef idx="2">
              <a:schemeClr val="accent1"/>
            </a:lnRef>
            <a:fillRef idx="0">
              <a:schemeClr val="accent1"/>
            </a:fillRef>
            <a:effectRef idx="1">
              <a:schemeClr val="accent1"/>
            </a:effectRef>
            <a:fontRef idx="minor">
              <a:schemeClr val="tx1"/>
            </a:fontRef>
          </p:style>
        </p:cxnSp>
        <p:sp>
          <p:nvSpPr>
            <p:cNvPr id="14" name="Left-Right Arrow 13"/>
            <p:cNvSpPr/>
            <p:nvPr/>
          </p:nvSpPr>
          <p:spPr>
            <a:xfrm>
              <a:off x="2235201" y="3990446"/>
              <a:ext cx="609600" cy="321734"/>
            </a:xfrm>
            <a:prstGeom prst="lef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999067" y="6694488"/>
            <a:ext cx="30480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880533" y="6448492"/>
            <a:ext cx="1582735" cy="369332"/>
          </a:xfrm>
          <a:prstGeom prst="rect">
            <a:avLst/>
          </a:prstGeom>
          <a:solidFill>
            <a:schemeClr val="bg1"/>
          </a:solidFill>
        </p:spPr>
        <p:txBody>
          <a:bodyPr wrap="none" rtlCol="0">
            <a:spAutoFit/>
          </a:bodyPr>
          <a:lstStyle/>
          <a:p>
            <a:r>
              <a:rPr lang="en-US" dirty="0"/>
              <a:t>Execution time</a:t>
            </a:r>
          </a:p>
        </p:txBody>
      </p:sp>
      <p:cxnSp>
        <p:nvCxnSpPr>
          <p:cNvPr id="17" name="Straight Arrow Connector 16"/>
          <p:cNvCxnSpPr/>
          <p:nvPr/>
        </p:nvCxnSpPr>
        <p:spPr>
          <a:xfrm flipV="1">
            <a:off x="393700" y="2157413"/>
            <a:ext cx="0" cy="258392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rot="16200000">
            <a:off x="-419840" y="5477384"/>
            <a:ext cx="1551229" cy="369332"/>
          </a:xfrm>
          <a:prstGeom prst="rect">
            <a:avLst/>
          </a:prstGeom>
          <a:solidFill>
            <a:schemeClr val="bg1"/>
          </a:solidFill>
        </p:spPr>
        <p:txBody>
          <a:bodyPr wrap="square" rtlCol="0">
            <a:spAutoFit/>
          </a:bodyPr>
          <a:lstStyle/>
          <a:p>
            <a:r>
              <a:rPr lang="en-US" dirty="0"/>
              <a:t>Page Numbers</a:t>
            </a:r>
          </a:p>
        </p:txBody>
      </p:sp>
    </p:spTree>
    <p:extLst>
      <p:ext uri="{BB962C8B-B14F-4D97-AF65-F5344CB8AC3E}">
        <p14:creationId xmlns:p14="http://schemas.microsoft.com/office/powerpoint/2010/main" val="4199659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0"/>
            <a:ext cx="9144000" cy="800100"/>
          </a:xfrm>
        </p:spPr>
        <p:txBody>
          <a:bodyPr/>
          <a:lstStyle/>
          <a:p>
            <a:pPr eaLnBrk="1" hangingPunct="1"/>
            <a:r>
              <a:rPr lang="en-US"/>
              <a:t>Working-Set Model</a:t>
            </a:r>
          </a:p>
        </p:txBody>
      </p:sp>
      <p:sp>
        <p:nvSpPr>
          <p:cNvPr id="607235" name="Rectangle 3"/>
          <p:cNvSpPr>
            <a:spLocks noGrp="1" noChangeArrowheads="1"/>
          </p:cNvSpPr>
          <p:nvPr>
            <p:ph type="body" idx="1"/>
          </p:nvPr>
        </p:nvSpPr>
        <p:spPr>
          <a:xfrm>
            <a:off x="611188" y="1281112"/>
            <a:ext cx="8101012" cy="4764087"/>
          </a:xfrm>
        </p:spPr>
        <p:txBody>
          <a:bodyPr>
            <a:normAutofit/>
          </a:bodyPr>
          <a:lstStyle/>
          <a:p>
            <a:pPr eaLnBrk="1" hangingPunct="1"/>
            <a:r>
              <a:rPr lang="en-US" dirty="0">
                <a:solidFill>
                  <a:srgbClr val="CC3300"/>
                </a:solidFill>
                <a:latin typeface="+mj-lt"/>
                <a:sym typeface="Symbol" charset="0"/>
              </a:rPr>
              <a:t>Working-set model</a:t>
            </a:r>
            <a:r>
              <a:rPr lang="en-US" dirty="0">
                <a:latin typeface="+mj-lt"/>
                <a:sym typeface="Symbol" charset="0"/>
              </a:rPr>
              <a:t> prevents thrashing while keeping the degree of multiprogramming as high as possible </a:t>
            </a:r>
            <a:r>
              <a:rPr lang="en-US" dirty="0">
                <a:latin typeface="+mj-lt"/>
                <a:sym typeface="Wingdings" charset="0"/>
              </a:rPr>
              <a:t> optimizes CPU utilization</a:t>
            </a:r>
          </a:p>
          <a:p>
            <a:pPr eaLnBrk="1" hangingPunct="1"/>
            <a:r>
              <a:rPr lang="en-US" dirty="0">
                <a:latin typeface="+mj-lt"/>
                <a:sym typeface="Wingdings" charset="0"/>
              </a:rPr>
              <a:t>To prevent thrashing, provide a process as many frames as it needs.</a:t>
            </a:r>
          </a:p>
          <a:p>
            <a:pPr eaLnBrk="1" hangingPunct="1"/>
            <a:r>
              <a:rPr lang="en-US" dirty="0">
                <a:latin typeface="+mj-lt"/>
                <a:sym typeface="Wingdings" charset="0"/>
              </a:rPr>
              <a:t>Working set model defines the </a:t>
            </a:r>
            <a:r>
              <a:rPr lang="en-US" dirty="0">
                <a:solidFill>
                  <a:srgbClr val="CC3300"/>
                </a:solidFill>
                <a:latin typeface="+mj-lt"/>
                <a:sym typeface="Wingdings" charset="0"/>
              </a:rPr>
              <a:t>locality model</a:t>
            </a:r>
            <a:r>
              <a:rPr lang="en-US" dirty="0">
                <a:latin typeface="+mj-lt"/>
                <a:sym typeface="Wingdings" charset="0"/>
              </a:rPr>
              <a:t> of process execution.</a:t>
            </a:r>
          </a:p>
          <a:p>
            <a:pPr lvl="1"/>
            <a:r>
              <a:rPr lang="en-US" dirty="0"/>
              <a:t>An approximation of the set of pages that the process will access in the future</a:t>
            </a:r>
            <a:endParaRPr lang="en-US" dirty="0">
              <a:latin typeface="+mj-lt"/>
              <a:sym typeface="Symbol" charset="0"/>
            </a:endParaRPr>
          </a:p>
        </p:txBody>
      </p:sp>
    </p:spTree>
    <p:extLst>
      <p:ext uri="{BB962C8B-B14F-4D97-AF65-F5344CB8AC3E}">
        <p14:creationId xmlns:p14="http://schemas.microsoft.com/office/powerpoint/2010/main" val="2341562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7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72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723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72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3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Relocation Register</a:t>
            </a:r>
          </a:p>
        </p:txBody>
      </p:sp>
      <p:pic>
        <p:nvPicPr>
          <p:cNvPr id="6" name="Content Placeholder 5" descr="Screen Shot 2016-04-06 at 09.59.27.png"/>
          <p:cNvPicPr>
            <a:picLocks noGrp="1" noChangeAspect="1"/>
          </p:cNvPicPr>
          <p:nvPr>
            <p:ph idx="1"/>
          </p:nvPr>
        </p:nvPicPr>
        <p:blipFill>
          <a:blip r:embed="rId2">
            <a:extLst>
              <a:ext uri="{28A0092B-C50C-407E-A947-70E740481C1C}">
                <a14:useLocalDpi xmlns:a14="http://schemas.microsoft.com/office/drawing/2010/main" val="0"/>
              </a:ext>
            </a:extLst>
          </a:blip>
          <a:srcRect t="-70699" b="-70699"/>
          <a:stretch>
            <a:fillRect/>
          </a:stretch>
        </p:blipFill>
        <p:spPr>
          <a:xfrm>
            <a:off x="736600" y="1299634"/>
            <a:ext cx="7696200" cy="4767072"/>
          </a:xfrm>
        </p:spPr>
      </p:pic>
      <p:sp>
        <p:nvSpPr>
          <p:cNvPr id="4" name="Footer Placeholder 3"/>
          <p:cNvSpPr>
            <a:spLocks noGrp="1"/>
          </p:cNvSpPr>
          <p:nvPr>
            <p:ph type="ftr" sz="quarter" idx="11"/>
          </p:nvPr>
        </p:nvSpPr>
        <p:spPr/>
        <p:txBody>
          <a:bodyPr/>
          <a:lstStyle/>
          <a:p>
            <a:r>
              <a:rPr lang="en-US"/>
              <a:t>Operating Systems-COMP 304</a:t>
            </a:r>
            <a:endParaRPr lang="en-US" dirty="0"/>
          </a:p>
        </p:txBody>
      </p:sp>
      <p:sp>
        <p:nvSpPr>
          <p:cNvPr id="5" name="Slide Number Placeholder 4"/>
          <p:cNvSpPr>
            <a:spLocks noGrp="1"/>
          </p:cNvSpPr>
          <p:nvPr>
            <p:ph type="sldNum" sz="quarter" idx="12"/>
          </p:nvPr>
        </p:nvSpPr>
        <p:spPr/>
        <p:txBody>
          <a:bodyPr/>
          <a:lstStyle/>
          <a:p>
            <a:fld id="{7C498DDC-E19A-3A4A-A0E1-4DF8B8C13340}" type="slidenum">
              <a:rPr lang="en-US" smtClean="0"/>
              <a:t>7</a:t>
            </a:fld>
            <a:endParaRPr lang="en-US"/>
          </a:p>
        </p:txBody>
      </p:sp>
      <p:sp>
        <p:nvSpPr>
          <p:cNvPr id="7" name="Rectangle 6"/>
          <p:cNvSpPr/>
          <p:nvPr/>
        </p:nvSpPr>
        <p:spPr>
          <a:xfrm>
            <a:off x="550332" y="1061135"/>
            <a:ext cx="8593668" cy="923330"/>
          </a:xfrm>
          <a:prstGeom prst="rect">
            <a:avLst/>
          </a:prstGeom>
        </p:spPr>
        <p:txBody>
          <a:bodyPr wrap="square">
            <a:spAutoFit/>
          </a:bodyPr>
          <a:lstStyle/>
          <a:p>
            <a:pPr marL="285750" indent="-285750">
              <a:buFont typeface="Arial"/>
              <a:buChar char="•"/>
            </a:pPr>
            <a:r>
              <a:rPr lang="en-US" dirty="0"/>
              <a:t>User program only generates logical addresses and thinks that the process runs in location 0 to max. </a:t>
            </a:r>
          </a:p>
          <a:p>
            <a:pPr marL="285750" indent="-285750">
              <a:buFont typeface="Arial"/>
              <a:buChar char="•"/>
            </a:pPr>
            <a:r>
              <a:rPr lang="en-US" dirty="0"/>
              <a:t>In fact, it runs R+0 to </a:t>
            </a:r>
            <a:r>
              <a:rPr lang="en-US" dirty="0" err="1"/>
              <a:t>R+max</a:t>
            </a:r>
            <a:r>
              <a:rPr lang="en-US" dirty="0"/>
              <a:t>  - R is the base register (now called relocation register)</a:t>
            </a:r>
          </a:p>
        </p:txBody>
      </p:sp>
      <p:sp>
        <p:nvSpPr>
          <p:cNvPr id="8" name="8 Dikdörtgen"/>
          <p:cNvSpPr/>
          <p:nvPr/>
        </p:nvSpPr>
        <p:spPr>
          <a:xfrm>
            <a:off x="3882684" y="2207845"/>
            <a:ext cx="1315849" cy="2082018"/>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9" name="5 Oval"/>
          <p:cNvSpPr/>
          <p:nvPr/>
        </p:nvSpPr>
        <p:spPr>
          <a:xfrm>
            <a:off x="4191781" y="3305124"/>
            <a:ext cx="668093" cy="615407"/>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chemeClr val="accent6">
                    <a:lumMod val="50000"/>
                  </a:schemeClr>
                </a:solidFill>
              </a:rPr>
              <a:t>+</a:t>
            </a:r>
          </a:p>
        </p:txBody>
      </p:sp>
      <p:sp>
        <p:nvSpPr>
          <p:cNvPr id="11" name="9 Dikdörtgen"/>
          <p:cNvSpPr/>
          <p:nvPr/>
        </p:nvSpPr>
        <p:spPr>
          <a:xfrm>
            <a:off x="4124040" y="2826823"/>
            <a:ext cx="970671" cy="267286"/>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tr-TR" dirty="0">
                <a:solidFill>
                  <a:schemeClr val="accent6">
                    <a:lumMod val="50000"/>
                  </a:schemeClr>
                </a:solidFill>
              </a:rPr>
              <a:t>4000</a:t>
            </a:r>
          </a:p>
        </p:txBody>
      </p:sp>
      <p:sp>
        <p:nvSpPr>
          <p:cNvPr id="13" name="11 Metin kutusu"/>
          <p:cNvSpPr txBox="1"/>
          <p:nvPr/>
        </p:nvSpPr>
        <p:spPr>
          <a:xfrm>
            <a:off x="2799470" y="4645928"/>
            <a:ext cx="745587" cy="369332"/>
          </a:xfrm>
          <a:prstGeom prst="rect">
            <a:avLst/>
          </a:prstGeom>
          <a:noFill/>
        </p:spPr>
        <p:txBody>
          <a:bodyPr wrap="square" rtlCol="0">
            <a:spAutoFit/>
          </a:bodyPr>
          <a:lstStyle/>
          <a:p>
            <a:r>
              <a:rPr lang="tr-TR" dirty="0">
                <a:solidFill>
                  <a:schemeClr val="accent3">
                    <a:lumMod val="50000"/>
                  </a:schemeClr>
                </a:solidFill>
              </a:rPr>
              <a:t>346</a:t>
            </a:r>
          </a:p>
        </p:txBody>
      </p:sp>
      <p:sp>
        <p:nvSpPr>
          <p:cNvPr id="14" name="12 Metin kutusu"/>
          <p:cNvSpPr txBox="1"/>
          <p:nvPr/>
        </p:nvSpPr>
        <p:spPr>
          <a:xfrm>
            <a:off x="5625904" y="4614798"/>
            <a:ext cx="787791" cy="369332"/>
          </a:xfrm>
          <a:prstGeom prst="rect">
            <a:avLst/>
          </a:prstGeom>
          <a:noFill/>
        </p:spPr>
        <p:txBody>
          <a:bodyPr wrap="square" rtlCol="0">
            <a:spAutoFit/>
          </a:bodyPr>
          <a:lstStyle/>
          <a:p>
            <a:r>
              <a:rPr lang="tr-TR" dirty="0">
                <a:solidFill>
                  <a:schemeClr val="accent3">
                    <a:lumMod val="50000"/>
                  </a:schemeClr>
                </a:solidFill>
              </a:rPr>
              <a:t>4346</a:t>
            </a:r>
          </a:p>
        </p:txBody>
      </p:sp>
      <p:sp>
        <p:nvSpPr>
          <p:cNvPr id="16" name="14 Metin kutusu"/>
          <p:cNvSpPr txBox="1"/>
          <p:nvPr/>
        </p:nvSpPr>
        <p:spPr>
          <a:xfrm>
            <a:off x="4007077" y="2207844"/>
            <a:ext cx="1420837" cy="584776"/>
          </a:xfrm>
          <a:prstGeom prst="rect">
            <a:avLst/>
          </a:prstGeom>
          <a:noFill/>
        </p:spPr>
        <p:txBody>
          <a:bodyPr wrap="square" rtlCol="0">
            <a:spAutoFit/>
          </a:bodyPr>
          <a:lstStyle/>
          <a:p>
            <a:r>
              <a:rPr lang="tr-TR" sz="1600" dirty="0" err="1">
                <a:solidFill>
                  <a:schemeClr val="accent3">
                    <a:lumMod val="50000"/>
                  </a:schemeClr>
                </a:solidFill>
              </a:rPr>
              <a:t>Relocation</a:t>
            </a:r>
            <a:r>
              <a:rPr lang="tr-TR" sz="1600" dirty="0">
                <a:solidFill>
                  <a:schemeClr val="accent3">
                    <a:lumMod val="50000"/>
                  </a:schemeClr>
                </a:solidFill>
              </a:rPr>
              <a:t> </a:t>
            </a:r>
            <a:r>
              <a:rPr lang="tr-TR" sz="1600" dirty="0" err="1">
                <a:solidFill>
                  <a:schemeClr val="accent3">
                    <a:lumMod val="50000"/>
                  </a:schemeClr>
                </a:solidFill>
              </a:rPr>
              <a:t>register</a:t>
            </a:r>
            <a:endParaRPr lang="tr-TR" sz="1600" dirty="0">
              <a:solidFill>
                <a:schemeClr val="accent3">
                  <a:lumMod val="50000"/>
                </a:schemeClr>
              </a:solidFill>
            </a:endParaRPr>
          </a:p>
        </p:txBody>
      </p:sp>
      <p:sp>
        <p:nvSpPr>
          <p:cNvPr id="17" name="15 Metin kutusu"/>
          <p:cNvSpPr txBox="1"/>
          <p:nvPr/>
        </p:nvSpPr>
        <p:spPr>
          <a:xfrm>
            <a:off x="4124040" y="4984130"/>
            <a:ext cx="970671" cy="369332"/>
          </a:xfrm>
          <a:prstGeom prst="rect">
            <a:avLst/>
          </a:prstGeom>
          <a:noFill/>
        </p:spPr>
        <p:txBody>
          <a:bodyPr wrap="square" rtlCol="0">
            <a:spAutoFit/>
          </a:bodyPr>
          <a:lstStyle/>
          <a:p>
            <a:r>
              <a:rPr lang="tr-TR" dirty="0">
                <a:solidFill>
                  <a:schemeClr val="accent2">
                    <a:lumMod val="50000"/>
                  </a:schemeClr>
                </a:solidFill>
              </a:rPr>
              <a:t>MMU</a:t>
            </a:r>
          </a:p>
        </p:txBody>
      </p:sp>
    </p:spTree>
    <p:extLst>
      <p:ext uri="{BB962C8B-B14F-4D97-AF65-F5344CB8AC3E}">
        <p14:creationId xmlns:p14="http://schemas.microsoft.com/office/powerpoint/2010/main" val="1528269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Working-Set Model</a:t>
            </a:r>
          </a:p>
        </p:txBody>
      </p:sp>
      <p:sp>
        <p:nvSpPr>
          <p:cNvPr id="631811" name="Rectangle 3"/>
          <p:cNvSpPr>
            <a:spLocks noGrp="1" noChangeArrowheads="1"/>
          </p:cNvSpPr>
          <p:nvPr>
            <p:ph type="body" idx="1"/>
          </p:nvPr>
        </p:nvSpPr>
        <p:spPr>
          <a:xfrm>
            <a:off x="323850" y="1052512"/>
            <a:ext cx="8640763" cy="5614988"/>
          </a:xfrm>
        </p:spPr>
        <p:txBody>
          <a:bodyPr>
            <a:noAutofit/>
          </a:bodyPr>
          <a:lstStyle/>
          <a:p>
            <a:r>
              <a:rPr lang="en-US" dirty="0">
                <a:sym typeface="Wingdings" charset="0"/>
              </a:rPr>
              <a:t>Peter Denning in 1968 defined the working set model of a process</a:t>
            </a:r>
            <a:endParaRPr lang="en-US" sz="2000" dirty="0">
              <a:solidFill>
                <a:srgbClr val="CC3300"/>
              </a:solidFill>
              <a:latin typeface="+mj-lt"/>
              <a:sym typeface="Symbol" charset="0"/>
            </a:endParaRPr>
          </a:p>
          <a:p>
            <a:pPr eaLnBrk="1" hangingPunct="1"/>
            <a:r>
              <a:rPr lang="en-US" sz="2000" dirty="0">
                <a:solidFill>
                  <a:srgbClr val="CC3300"/>
                </a:solidFill>
                <a:latin typeface="+mj-lt"/>
                <a:sym typeface="Symbol" charset="0"/>
              </a:rPr>
              <a:t> </a:t>
            </a:r>
            <a:r>
              <a:rPr lang="tr-TR" sz="2000" dirty="0">
                <a:solidFill>
                  <a:srgbClr val="CC3300"/>
                </a:solidFill>
                <a:latin typeface="+mj-lt"/>
                <a:sym typeface="Symbol" charset="0"/>
              </a:rPr>
              <a:t>(</a:t>
            </a:r>
            <a:r>
              <a:rPr lang="en-US" sz="2000" dirty="0">
                <a:solidFill>
                  <a:srgbClr val="CC3300"/>
                </a:solidFill>
                <a:latin typeface="+mj-lt"/>
                <a:sym typeface="Symbol" charset="0"/>
              </a:rPr>
              <a:t>working-set window</a:t>
            </a:r>
            <a:r>
              <a:rPr lang="tr-TR" sz="2000" dirty="0">
                <a:solidFill>
                  <a:srgbClr val="CC3300"/>
                </a:solidFill>
                <a:latin typeface="+mj-lt"/>
                <a:sym typeface="Symbol" charset="0"/>
              </a:rPr>
              <a:t>):</a:t>
            </a:r>
            <a:r>
              <a:rPr lang="tr-TR" sz="2000" dirty="0">
                <a:latin typeface="+mj-lt"/>
                <a:sym typeface="Symbol" charset="0"/>
              </a:rPr>
              <a:t> time </a:t>
            </a:r>
            <a:r>
              <a:rPr lang="tr-TR" sz="2000" dirty="0" err="1">
                <a:latin typeface="+mj-lt"/>
                <a:sym typeface="Symbol" charset="0"/>
              </a:rPr>
              <a:t>interval</a:t>
            </a:r>
            <a:r>
              <a:rPr lang="tr-TR" sz="2000" dirty="0">
                <a:latin typeface="+mj-lt"/>
                <a:sym typeface="Symbol" charset="0"/>
              </a:rPr>
              <a:t> </a:t>
            </a:r>
            <a:r>
              <a:rPr lang="tr-TR" sz="2000" dirty="0" err="1">
                <a:latin typeface="+mj-lt"/>
                <a:sym typeface="Symbol" charset="0"/>
              </a:rPr>
              <a:t>from</a:t>
            </a:r>
            <a:r>
              <a:rPr lang="tr-TR" sz="2000" dirty="0">
                <a:latin typeface="+mj-lt"/>
                <a:sym typeface="Symbol" charset="0"/>
              </a:rPr>
              <a:t> </a:t>
            </a:r>
            <a:r>
              <a:rPr lang="tr-TR" sz="2000" i="1" dirty="0">
                <a:latin typeface="+mj-lt"/>
                <a:sym typeface="Symbol" charset="0"/>
              </a:rPr>
              <a:t>t</a:t>
            </a:r>
            <a:r>
              <a:rPr lang="tr-TR" sz="2000" dirty="0">
                <a:latin typeface="+mj-lt"/>
                <a:sym typeface="Symbol" charset="0"/>
              </a:rPr>
              <a:t> </a:t>
            </a:r>
            <a:r>
              <a:rPr lang="tr-TR" sz="2000" dirty="0" err="1">
                <a:latin typeface="+mj-lt"/>
                <a:sym typeface="Symbol" charset="0"/>
              </a:rPr>
              <a:t>to</a:t>
            </a:r>
            <a:r>
              <a:rPr lang="tr-TR" sz="2000" dirty="0">
                <a:latin typeface="+mj-lt"/>
                <a:sym typeface="Symbol" charset="0"/>
              </a:rPr>
              <a:t> </a:t>
            </a:r>
            <a:r>
              <a:rPr lang="tr-TR" sz="2000" i="1" dirty="0" err="1">
                <a:latin typeface="+mj-lt"/>
                <a:sym typeface="Symbol" charset="0"/>
              </a:rPr>
              <a:t>t+i</a:t>
            </a:r>
            <a:endParaRPr lang="en-US" sz="2000" i="1" dirty="0">
              <a:latin typeface="+mj-lt"/>
              <a:sym typeface="Symbol" charset="0"/>
            </a:endParaRPr>
          </a:p>
          <a:p>
            <a:pPr lvl="1"/>
            <a:r>
              <a:rPr lang="en-US" sz="1800" dirty="0">
                <a:sym typeface="Symbol" charset="0"/>
              </a:rPr>
              <a:t>if  too small will not encompass entire locality.</a:t>
            </a:r>
          </a:p>
          <a:p>
            <a:pPr lvl="1"/>
            <a:r>
              <a:rPr lang="en-US" sz="1800" dirty="0">
                <a:sym typeface="Symbol" charset="0"/>
              </a:rPr>
              <a:t>if  too large will encompass several localities.</a:t>
            </a:r>
          </a:p>
          <a:p>
            <a:pPr lvl="1"/>
            <a:r>
              <a:rPr lang="en-US" sz="1800" dirty="0">
                <a:sym typeface="Symbol" charset="0"/>
              </a:rPr>
              <a:t>if  =   will encompass entire program</a:t>
            </a:r>
            <a:r>
              <a:rPr lang="en-US" sz="1600" dirty="0">
                <a:sym typeface="Symbol" charset="0"/>
              </a:rPr>
              <a:t>.</a:t>
            </a:r>
            <a:endParaRPr lang="en-US" sz="2000" dirty="0">
              <a:solidFill>
                <a:srgbClr val="CC3300"/>
              </a:solidFill>
              <a:latin typeface="+mj-lt"/>
              <a:sym typeface="Symbol" charset="0"/>
            </a:endParaRPr>
          </a:p>
          <a:p>
            <a:pPr eaLnBrk="1" hangingPunct="1"/>
            <a:r>
              <a:rPr lang="en-US" sz="2000" dirty="0" err="1">
                <a:solidFill>
                  <a:srgbClr val="CC3300"/>
                </a:solidFill>
                <a:latin typeface="+mj-lt"/>
                <a:sym typeface="Symbol" charset="0"/>
              </a:rPr>
              <a:t>WS</a:t>
            </a:r>
            <a:r>
              <a:rPr lang="en-US" sz="2000" baseline="-25000" dirty="0" err="1">
                <a:solidFill>
                  <a:srgbClr val="CC3300"/>
                </a:solidFill>
                <a:latin typeface="+mj-lt"/>
                <a:sym typeface="Symbol" charset="0"/>
              </a:rPr>
              <a:t>i</a:t>
            </a:r>
            <a:r>
              <a:rPr lang="en-US" sz="2000" dirty="0">
                <a:solidFill>
                  <a:srgbClr val="CC3300"/>
                </a:solidFill>
                <a:latin typeface="+mj-lt"/>
                <a:sym typeface="Symbol" charset="0"/>
              </a:rPr>
              <a:t> </a:t>
            </a:r>
            <a:r>
              <a:rPr lang="tr-TR" sz="2000" dirty="0">
                <a:solidFill>
                  <a:srgbClr val="CC3300"/>
                </a:solidFill>
                <a:latin typeface="+mj-lt"/>
                <a:sym typeface="Symbol" charset="0"/>
              </a:rPr>
              <a:t>: </a:t>
            </a:r>
            <a:r>
              <a:rPr lang="en-US" sz="2000" dirty="0">
                <a:latin typeface="+mj-lt"/>
                <a:sym typeface="Symbol" charset="0"/>
              </a:rPr>
              <a:t>working set (pages) of </a:t>
            </a:r>
            <a:r>
              <a:rPr lang="tr-TR" sz="2000" dirty="0">
                <a:latin typeface="+mj-lt"/>
                <a:sym typeface="Symbol" charset="0"/>
              </a:rPr>
              <a:t>p</a:t>
            </a:r>
            <a:r>
              <a:rPr lang="en-US" sz="2000" dirty="0" err="1">
                <a:latin typeface="+mj-lt"/>
                <a:sym typeface="Symbol" charset="0"/>
              </a:rPr>
              <a:t>rocess</a:t>
            </a:r>
            <a:r>
              <a:rPr lang="en-US" sz="2000" dirty="0">
                <a:latin typeface="+mj-lt"/>
                <a:sym typeface="Symbol" charset="0"/>
              </a:rPr>
              <a:t> P</a:t>
            </a:r>
            <a:r>
              <a:rPr lang="en-US" sz="2000" baseline="-25000" dirty="0">
                <a:latin typeface="+mj-lt"/>
                <a:sym typeface="Symbol" charset="0"/>
              </a:rPr>
              <a:t>i</a:t>
            </a:r>
            <a:r>
              <a:rPr lang="en-US" sz="2000" dirty="0">
                <a:latin typeface="+mj-lt"/>
                <a:sym typeface="Symbol" charset="0"/>
              </a:rPr>
              <a:t> </a:t>
            </a:r>
            <a:endParaRPr lang="tr-TR" sz="2000" dirty="0">
              <a:latin typeface="+mj-lt"/>
              <a:sym typeface="Symbol" charset="0"/>
            </a:endParaRPr>
          </a:p>
          <a:p>
            <a:pPr eaLnBrk="1" hangingPunct="1"/>
            <a:r>
              <a:rPr lang="en-US" sz="2000" dirty="0">
                <a:solidFill>
                  <a:srgbClr val="CC3300"/>
                </a:solidFill>
                <a:latin typeface="+mj-lt"/>
                <a:sym typeface="Symbol" charset="0"/>
              </a:rPr>
              <a:t>WS</a:t>
            </a:r>
            <a:r>
              <a:rPr lang="tr-TR" sz="2000" dirty="0">
                <a:solidFill>
                  <a:srgbClr val="CC3300"/>
                </a:solidFill>
                <a:latin typeface="+mj-lt"/>
                <a:sym typeface="Symbol" charset="0"/>
              </a:rPr>
              <a:t>S</a:t>
            </a:r>
            <a:r>
              <a:rPr lang="en-US" sz="2000" baseline="-25000" dirty="0" err="1">
                <a:solidFill>
                  <a:srgbClr val="CC3300"/>
                </a:solidFill>
                <a:latin typeface="+mj-lt"/>
                <a:sym typeface="Symbol" charset="0"/>
              </a:rPr>
              <a:t>i</a:t>
            </a:r>
            <a:r>
              <a:rPr lang="en-US" sz="2000" dirty="0">
                <a:solidFill>
                  <a:srgbClr val="CC3300"/>
                </a:solidFill>
                <a:latin typeface="+mj-lt"/>
                <a:sym typeface="Symbol" charset="0"/>
              </a:rPr>
              <a:t> (working set </a:t>
            </a:r>
            <a:r>
              <a:rPr lang="tr-TR" sz="2000" dirty="0">
                <a:solidFill>
                  <a:srgbClr val="CC3300"/>
                </a:solidFill>
                <a:latin typeface="+mj-lt"/>
                <a:sym typeface="Symbol" charset="0"/>
              </a:rPr>
              <a:t>size </a:t>
            </a:r>
            <a:r>
              <a:rPr lang="en-US" sz="2000" dirty="0">
                <a:solidFill>
                  <a:srgbClr val="CC3300"/>
                </a:solidFill>
                <a:latin typeface="+mj-lt"/>
                <a:sym typeface="Symbol" charset="0"/>
              </a:rPr>
              <a:t>of </a:t>
            </a:r>
            <a:r>
              <a:rPr lang="tr-TR" sz="2000" dirty="0">
                <a:solidFill>
                  <a:srgbClr val="CC3300"/>
                </a:solidFill>
                <a:latin typeface="+mj-lt"/>
                <a:sym typeface="Symbol" charset="0"/>
              </a:rPr>
              <a:t>p</a:t>
            </a:r>
            <a:r>
              <a:rPr lang="en-US" sz="2000" dirty="0" err="1">
                <a:solidFill>
                  <a:srgbClr val="CC3300"/>
                </a:solidFill>
                <a:latin typeface="+mj-lt"/>
                <a:sym typeface="Symbol" charset="0"/>
              </a:rPr>
              <a:t>rocess</a:t>
            </a:r>
            <a:r>
              <a:rPr lang="en-US" sz="2000" dirty="0">
                <a:solidFill>
                  <a:srgbClr val="CC3300"/>
                </a:solidFill>
                <a:latin typeface="+mj-lt"/>
                <a:sym typeface="Symbol" charset="0"/>
              </a:rPr>
              <a:t> P</a:t>
            </a:r>
            <a:r>
              <a:rPr lang="en-US" sz="2000" baseline="-25000" dirty="0">
                <a:solidFill>
                  <a:srgbClr val="CC3300"/>
                </a:solidFill>
                <a:latin typeface="+mj-lt"/>
                <a:sym typeface="Symbol" charset="0"/>
              </a:rPr>
              <a:t>i</a:t>
            </a:r>
            <a:r>
              <a:rPr lang="en-US" sz="2000" dirty="0">
                <a:solidFill>
                  <a:srgbClr val="CC3300"/>
                </a:solidFill>
                <a:latin typeface="+mj-lt"/>
                <a:sym typeface="Symbol" charset="0"/>
              </a:rPr>
              <a:t>)</a:t>
            </a:r>
            <a:r>
              <a:rPr lang="tr-TR" sz="2000" dirty="0">
                <a:solidFill>
                  <a:srgbClr val="CC3300"/>
                </a:solidFill>
                <a:latin typeface="+mj-lt"/>
                <a:sym typeface="Symbol" charset="0"/>
              </a:rPr>
              <a:t>: </a:t>
            </a:r>
            <a:r>
              <a:rPr lang="tr-TR" sz="2000" dirty="0" err="1">
                <a:latin typeface="+mj-lt"/>
                <a:sym typeface="Symbol" charset="0"/>
              </a:rPr>
              <a:t>to</a:t>
            </a:r>
            <a:r>
              <a:rPr lang="en-US" sz="2000" dirty="0" err="1">
                <a:latin typeface="+mj-lt"/>
                <a:sym typeface="Symbol" charset="0"/>
              </a:rPr>
              <a:t>tal</a:t>
            </a:r>
            <a:r>
              <a:rPr lang="en-US" sz="2000" dirty="0">
                <a:latin typeface="+mj-lt"/>
                <a:sym typeface="Symbol" charset="0"/>
              </a:rPr>
              <a:t> number of pages referenced in the most recent </a:t>
            </a:r>
            <a:r>
              <a:rPr lang="tr-TR" sz="2000" dirty="0">
                <a:latin typeface="+mj-lt"/>
                <a:sym typeface="Symbol" charset="0"/>
              </a:rPr>
              <a:t>,</a:t>
            </a:r>
            <a:r>
              <a:rPr lang="en-US" sz="2000" dirty="0">
                <a:latin typeface="+mj-lt"/>
                <a:sym typeface="Symbol" charset="0"/>
              </a:rPr>
              <a:t> (varies in time)</a:t>
            </a:r>
          </a:p>
          <a:p>
            <a:pPr eaLnBrk="1" hangingPunct="1"/>
            <a:r>
              <a:rPr lang="en-US" sz="2000" dirty="0">
                <a:solidFill>
                  <a:srgbClr val="CC3300"/>
                </a:solidFill>
                <a:latin typeface="+mj-lt"/>
                <a:sym typeface="Symbol" charset="0"/>
              </a:rPr>
              <a:t>D</a:t>
            </a:r>
            <a:r>
              <a:rPr lang="en-US" sz="2000" dirty="0">
                <a:latin typeface="+mj-lt"/>
                <a:sym typeface="Symbol" charset="0"/>
              </a:rPr>
              <a:t> =  WS</a:t>
            </a:r>
            <a:r>
              <a:rPr lang="tr-TR" sz="2000" dirty="0">
                <a:latin typeface="+mj-lt"/>
                <a:sym typeface="Symbol" charset="0"/>
              </a:rPr>
              <a:t>S</a:t>
            </a:r>
            <a:r>
              <a:rPr lang="en-US" sz="2000" baseline="-25000" dirty="0" err="1">
                <a:latin typeface="+mj-lt"/>
                <a:sym typeface="Symbol" charset="0"/>
              </a:rPr>
              <a:t>i</a:t>
            </a:r>
            <a:r>
              <a:rPr lang="en-US" sz="2000" dirty="0">
                <a:latin typeface="+mj-lt"/>
                <a:sym typeface="Symbol" charset="0"/>
              </a:rPr>
              <a:t> </a:t>
            </a:r>
            <a:r>
              <a:rPr lang="tr-TR" sz="2000" dirty="0">
                <a:latin typeface="+mj-lt"/>
                <a:sym typeface="Symbol" charset="0"/>
              </a:rPr>
              <a:t>: </a:t>
            </a:r>
            <a:r>
              <a:rPr lang="en-US" sz="2000" dirty="0">
                <a:solidFill>
                  <a:srgbClr val="CC3300"/>
                </a:solidFill>
                <a:latin typeface="+mj-lt"/>
                <a:sym typeface="Symbol" charset="0"/>
              </a:rPr>
              <a:t>total demand</a:t>
            </a:r>
            <a:r>
              <a:rPr lang="tr-TR" sz="2000" dirty="0">
                <a:solidFill>
                  <a:srgbClr val="CC3300"/>
                </a:solidFill>
                <a:latin typeface="+mj-lt"/>
                <a:sym typeface="Symbol" charset="0"/>
              </a:rPr>
              <a:t> of</a:t>
            </a:r>
            <a:r>
              <a:rPr lang="en-US" sz="2000" dirty="0">
                <a:solidFill>
                  <a:srgbClr val="CC3300"/>
                </a:solidFill>
                <a:latin typeface="+mj-lt"/>
                <a:sym typeface="Symbol" charset="0"/>
              </a:rPr>
              <a:t> frames </a:t>
            </a:r>
            <a:endParaRPr lang="tr-TR" sz="2000" dirty="0">
              <a:solidFill>
                <a:srgbClr val="CC3300"/>
              </a:solidFill>
              <a:latin typeface="+mj-lt"/>
              <a:sym typeface="Symbol" charset="0"/>
            </a:endParaRPr>
          </a:p>
          <a:p>
            <a:pPr eaLnBrk="1" hangingPunct="1"/>
            <a:r>
              <a:rPr lang="tr-TR" sz="2000" dirty="0">
                <a:solidFill>
                  <a:srgbClr val="CC3300"/>
                </a:solidFill>
                <a:latin typeface="+mj-lt"/>
                <a:sym typeface="Symbol" charset="0"/>
              </a:rPr>
              <a:t>m : </a:t>
            </a:r>
            <a:r>
              <a:rPr lang="tr-TR" sz="1800" dirty="0">
                <a:latin typeface="+mj-lt"/>
                <a:sym typeface="Symbol" charset="0"/>
              </a:rPr>
              <a:t>total </a:t>
            </a:r>
            <a:r>
              <a:rPr lang="tr-TR" sz="1800" dirty="0" err="1">
                <a:latin typeface="+mj-lt"/>
                <a:sym typeface="Symbol" charset="0"/>
              </a:rPr>
              <a:t>number</a:t>
            </a:r>
            <a:r>
              <a:rPr lang="tr-TR" sz="1800" dirty="0">
                <a:latin typeface="+mj-lt"/>
                <a:sym typeface="Symbol" charset="0"/>
              </a:rPr>
              <a:t> of </a:t>
            </a:r>
            <a:r>
              <a:rPr lang="tr-TR" sz="1800" dirty="0" err="1">
                <a:latin typeface="+mj-lt"/>
                <a:sym typeface="Symbol" charset="0"/>
              </a:rPr>
              <a:t>frames</a:t>
            </a:r>
            <a:r>
              <a:rPr lang="tr-TR" sz="1800" dirty="0">
                <a:latin typeface="+mj-lt"/>
                <a:sym typeface="Symbol" charset="0"/>
              </a:rPr>
              <a:t> (</a:t>
            </a:r>
            <a:r>
              <a:rPr lang="tr-TR" sz="1800" dirty="0" err="1">
                <a:latin typeface="+mj-lt"/>
                <a:sym typeface="Symbol" charset="0"/>
              </a:rPr>
              <a:t>memory</a:t>
            </a:r>
            <a:r>
              <a:rPr lang="tr-TR" sz="1800" dirty="0">
                <a:latin typeface="+mj-lt"/>
                <a:sym typeface="Symbol" charset="0"/>
              </a:rPr>
              <a:t> </a:t>
            </a:r>
            <a:r>
              <a:rPr lang="tr-TR" sz="1800" dirty="0" err="1">
                <a:latin typeface="+mj-lt"/>
                <a:sym typeface="Symbol" charset="0"/>
              </a:rPr>
              <a:t>capacity</a:t>
            </a:r>
            <a:r>
              <a:rPr lang="tr-TR" sz="1800" dirty="0">
                <a:latin typeface="+mj-lt"/>
                <a:sym typeface="Symbol" charset="0"/>
              </a:rPr>
              <a:t>) </a:t>
            </a:r>
            <a:endParaRPr lang="en-US" sz="2000" dirty="0">
              <a:latin typeface="+mj-lt"/>
              <a:sym typeface="Symbol" charset="0"/>
            </a:endParaRPr>
          </a:p>
          <a:p>
            <a:pPr eaLnBrk="1" hangingPunct="1"/>
            <a:r>
              <a:rPr lang="en-US" sz="2000" dirty="0">
                <a:latin typeface="+mj-lt"/>
                <a:sym typeface="Symbol" charset="0"/>
              </a:rPr>
              <a:t>if D &gt; m  Thrashing</a:t>
            </a:r>
          </a:p>
          <a:p>
            <a:pPr eaLnBrk="1" hangingPunct="1"/>
            <a:r>
              <a:rPr lang="en-US" sz="2000" dirty="0">
                <a:latin typeface="+mj-lt"/>
                <a:sym typeface="Symbol" charset="0"/>
              </a:rPr>
              <a:t>Policy</a:t>
            </a:r>
            <a:r>
              <a:rPr lang="tr-TR" sz="2000" dirty="0">
                <a:latin typeface="+mj-lt"/>
                <a:sym typeface="Symbol" charset="0"/>
              </a:rPr>
              <a:t>:</a:t>
            </a:r>
            <a:r>
              <a:rPr lang="en-US" sz="2000" dirty="0">
                <a:latin typeface="+mj-lt"/>
                <a:sym typeface="Symbol" charset="0"/>
              </a:rPr>
              <a:t> if D &gt; m, then suspend one of the processes.</a:t>
            </a:r>
          </a:p>
        </p:txBody>
      </p:sp>
    </p:spTree>
    <p:extLst>
      <p:ext uri="{BB962C8B-B14F-4D97-AF65-F5344CB8AC3E}">
        <p14:creationId xmlns:p14="http://schemas.microsoft.com/office/powerpoint/2010/main" val="394358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18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18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18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18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18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181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1811">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1811">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1811">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1811">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18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11"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5381625" y="2466975"/>
            <a:ext cx="228600" cy="381000"/>
          </a:xfrm>
          <a:prstGeom prst="rect">
            <a:avLst/>
          </a:prstGeom>
          <a:solidFill>
            <a:srgbClr val="FFFF00"/>
          </a:solidFill>
          <a:ln w="9525">
            <a:solidFill>
              <a:schemeClr val="tx1"/>
            </a:solidFill>
            <a:miter lim="800000"/>
            <a:headEnd/>
            <a:tailEnd/>
          </a:ln>
        </p:spPr>
        <p:txBody>
          <a:bodyPr wrap="none" anchor="ctr"/>
          <a:lstStyle/>
          <a:p>
            <a:pPr eaLnBrk="1" hangingPunct="1"/>
            <a:endParaRPr lang="tr-TR"/>
          </a:p>
        </p:txBody>
      </p:sp>
      <p:sp>
        <p:nvSpPr>
          <p:cNvPr id="51203" name="Text Box 4"/>
          <p:cNvSpPr txBox="1">
            <a:spLocks noChangeArrowheads="1"/>
          </p:cNvSpPr>
          <p:nvPr/>
        </p:nvSpPr>
        <p:spPr bwMode="auto">
          <a:xfrm>
            <a:off x="2819400" y="2438400"/>
            <a:ext cx="3911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r>
              <a:rPr lang="en-US" sz="2400"/>
              <a:t>R = … 0 3 1 2 1 1 0 3 0 1 2 …</a:t>
            </a:r>
          </a:p>
        </p:txBody>
      </p:sp>
      <p:sp>
        <p:nvSpPr>
          <p:cNvPr id="51204" name="Text Box 5"/>
          <p:cNvSpPr txBox="1">
            <a:spLocks noChangeArrowheads="1"/>
          </p:cNvSpPr>
          <p:nvPr/>
        </p:nvSpPr>
        <p:spPr bwMode="auto">
          <a:xfrm>
            <a:off x="5334000" y="1600200"/>
            <a:ext cx="3429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r>
              <a:rPr lang="en-US" sz="2400"/>
              <a:t>r</a:t>
            </a:r>
            <a:r>
              <a:rPr lang="en-US" sz="2400" baseline="-25000"/>
              <a:t>i</a:t>
            </a:r>
          </a:p>
        </p:txBody>
      </p:sp>
      <p:sp>
        <p:nvSpPr>
          <p:cNvPr id="51205" name="AutoShape 6"/>
          <p:cNvSpPr>
            <a:spLocks noChangeArrowheads="1"/>
          </p:cNvSpPr>
          <p:nvPr/>
        </p:nvSpPr>
        <p:spPr bwMode="auto">
          <a:xfrm>
            <a:off x="5410200" y="2057400"/>
            <a:ext cx="152400" cy="381000"/>
          </a:xfrm>
          <a:prstGeom prst="downArrow">
            <a:avLst>
              <a:gd name="adj1" fmla="val 50000"/>
              <a:gd name="adj2" fmla="val 62500"/>
            </a:avLst>
          </a:prstGeom>
          <a:solidFill>
            <a:srgbClr val="FFFF00"/>
          </a:solidFill>
          <a:ln w="9525">
            <a:solidFill>
              <a:schemeClr val="tx1"/>
            </a:solidFill>
            <a:miter lim="800000"/>
            <a:headEnd/>
            <a:tailEnd/>
          </a:ln>
        </p:spPr>
        <p:txBody>
          <a:bodyPr wrap="none" anchor="ctr"/>
          <a:lstStyle/>
          <a:p>
            <a:pPr eaLnBrk="1" hangingPunct="1"/>
            <a:endParaRPr lang="tr-TR"/>
          </a:p>
        </p:txBody>
      </p:sp>
      <p:sp>
        <p:nvSpPr>
          <p:cNvPr id="51206" name="Line 7"/>
          <p:cNvSpPr>
            <a:spLocks noChangeShapeType="1"/>
          </p:cNvSpPr>
          <p:nvPr/>
        </p:nvSpPr>
        <p:spPr bwMode="auto">
          <a:xfrm flipV="1">
            <a:off x="5638800" y="2743200"/>
            <a:ext cx="0" cy="685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07" name="Line 8"/>
          <p:cNvSpPr>
            <a:spLocks noChangeShapeType="1"/>
          </p:cNvSpPr>
          <p:nvPr/>
        </p:nvSpPr>
        <p:spPr bwMode="auto">
          <a:xfrm flipV="1">
            <a:off x="4953000" y="2743200"/>
            <a:ext cx="0" cy="685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1208" name="Text Box 9"/>
          <p:cNvSpPr txBox="1">
            <a:spLocks noChangeArrowheads="1"/>
          </p:cNvSpPr>
          <p:nvPr/>
        </p:nvSpPr>
        <p:spPr bwMode="auto">
          <a:xfrm>
            <a:off x="4953000" y="3036888"/>
            <a:ext cx="7080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r>
              <a:rPr lang="en-US" sz="2400" b="1">
                <a:solidFill>
                  <a:srgbClr val="CC3300"/>
                </a:solidFill>
                <a:sym typeface="Symbol" charset="0"/>
              </a:rPr>
              <a:t></a:t>
            </a:r>
            <a:r>
              <a:rPr lang="en-US" sz="2400"/>
              <a:t> </a:t>
            </a:r>
            <a:r>
              <a:rPr lang="en-US" sz="1800">
                <a:latin typeface="Brush Script MT" charset="0"/>
              </a:rPr>
              <a:t>=3</a:t>
            </a:r>
          </a:p>
        </p:txBody>
      </p:sp>
      <p:sp>
        <p:nvSpPr>
          <p:cNvPr id="51209" name="Text Box 10"/>
          <p:cNvSpPr txBox="1">
            <a:spLocks noChangeArrowheads="1"/>
          </p:cNvSpPr>
          <p:nvPr/>
        </p:nvSpPr>
        <p:spPr bwMode="auto">
          <a:xfrm>
            <a:off x="669925" y="1203325"/>
            <a:ext cx="246268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r>
              <a:rPr lang="en-US" sz="2000" dirty="0"/>
              <a:t>The “Window Size” = </a:t>
            </a:r>
          </a:p>
        </p:txBody>
      </p:sp>
      <p:sp>
        <p:nvSpPr>
          <p:cNvPr id="633867" name="Text Box 11"/>
          <p:cNvSpPr txBox="1">
            <a:spLocks noChangeArrowheads="1"/>
          </p:cNvSpPr>
          <p:nvPr/>
        </p:nvSpPr>
        <p:spPr bwMode="auto">
          <a:xfrm>
            <a:off x="1822451" y="4565650"/>
            <a:ext cx="5957887"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r>
              <a:rPr lang="en-US" sz="2800" dirty="0"/>
              <a:t>At virtual time i-1:  working set = {0, 1}</a:t>
            </a:r>
          </a:p>
        </p:txBody>
      </p:sp>
      <p:sp>
        <p:nvSpPr>
          <p:cNvPr id="633868" name="Text Box 12"/>
          <p:cNvSpPr txBox="1">
            <a:spLocks noChangeArrowheads="1"/>
          </p:cNvSpPr>
          <p:nvPr/>
        </p:nvSpPr>
        <p:spPr bwMode="auto">
          <a:xfrm>
            <a:off x="1763713" y="3843338"/>
            <a:ext cx="601662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r>
              <a:rPr lang="en-US" sz="2800"/>
              <a:t>At virtual time i:  working set = {0, 1, 3}</a:t>
            </a:r>
          </a:p>
        </p:txBody>
      </p:sp>
      <p:sp>
        <p:nvSpPr>
          <p:cNvPr id="51212" name="Rectangle 13"/>
          <p:cNvSpPr>
            <a:spLocks noChangeArrowheads="1"/>
          </p:cNvSpPr>
          <p:nvPr/>
        </p:nvSpPr>
        <p:spPr bwMode="auto">
          <a:xfrm>
            <a:off x="0" y="6350"/>
            <a:ext cx="9144000" cy="781050"/>
          </a:xfrm>
          <a:prstGeom prst="rect">
            <a:avLst/>
          </a:prstGeom>
          <a:solidFill>
            <a:srgbClr val="800000"/>
          </a:solidFill>
          <a:ln>
            <a:noFill/>
          </a:ln>
        </p:spPr>
        <p:txBody>
          <a:bodyPr anchor="ctr"/>
          <a:lstStyle/>
          <a:p>
            <a:pPr algn="ctr" eaLnBrk="1" hangingPunct="1"/>
            <a:r>
              <a:rPr lang="en-US" sz="4400" dirty="0">
                <a:solidFill>
                  <a:srgbClr val="FFFFFF"/>
                </a:solidFill>
              </a:rPr>
              <a:t>Working-</a:t>
            </a:r>
            <a:r>
              <a:rPr lang="tr-TR" sz="4400" dirty="0">
                <a:solidFill>
                  <a:srgbClr val="FFFFFF"/>
                </a:solidFill>
              </a:rPr>
              <a:t>S</a:t>
            </a:r>
            <a:r>
              <a:rPr lang="en-US" sz="4400" dirty="0">
                <a:solidFill>
                  <a:srgbClr val="FFFFFF"/>
                </a:solidFill>
              </a:rPr>
              <a:t>et model</a:t>
            </a:r>
          </a:p>
        </p:txBody>
      </p:sp>
      <p:sp>
        <p:nvSpPr>
          <p:cNvPr id="13" name="Text Box 9"/>
          <p:cNvSpPr txBox="1">
            <a:spLocks noChangeArrowheads="1"/>
          </p:cNvSpPr>
          <p:nvPr/>
        </p:nvSpPr>
        <p:spPr bwMode="auto">
          <a:xfrm>
            <a:off x="3324969" y="1143000"/>
            <a:ext cx="85333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r>
              <a:rPr lang="en-US" sz="2400" b="1" dirty="0">
                <a:solidFill>
                  <a:srgbClr val="CC3300"/>
                </a:solidFill>
                <a:sym typeface="Symbol" charset="0"/>
              </a:rPr>
              <a:t></a:t>
            </a:r>
            <a:r>
              <a:rPr lang="en-US" sz="2400" dirty="0"/>
              <a:t> </a:t>
            </a:r>
            <a:r>
              <a:rPr lang="en-US" sz="1800" dirty="0">
                <a:latin typeface="Brush Script MT" charset="0"/>
              </a:rPr>
              <a:t>= </a:t>
            </a:r>
            <a:r>
              <a:rPr lang="en-US" sz="2400" dirty="0">
                <a:latin typeface="+mj-lt"/>
              </a:rPr>
              <a:t>3</a:t>
            </a:r>
            <a:endParaRPr lang="en-US" sz="1800" dirty="0">
              <a:latin typeface="+mj-lt"/>
            </a:endParaRPr>
          </a:p>
        </p:txBody>
      </p:sp>
      <p:grpSp>
        <p:nvGrpSpPr>
          <p:cNvPr id="2" name="Group 1"/>
          <p:cNvGrpSpPr/>
          <p:nvPr/>
        </p:nvGrpSpPr>
        <p:grpSpPr>
          <a:xfrm>
            <a:off x="669925" y="5686425"/>
            <a:ext cx="2900010" cy="461665"/>
            <a:chOff x="669925" y="5686425"/>
            <a:chExt cx="2900010" cy="461665"/>
          </a:xfrm>
        </p:grpSpPr>
        <p:sp>
          <p:nvSpPr>
            <p:cNvPr id="14" name="Text Box 10"/>
            <p:cNvSpPr txBox="1">
              <a:spLocks noChangeArrowheads="1"/>
            </p:cNvSpPr>
            <p:nvPr/>
          </p:nvSpPr>
          <p:spPr bwMode="auto">
            <a:xfrm>
              <a:off x="669925" y="5686425"/>
              <a:ext cx="99257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r>
                <a:rPr lang="en-US" sz="2000" dirty="0"/>
                <a:t>What if </a:t>
              </a:r>
            </a:p>
          </p:txBody>
        </p:sp>
        <p:sp>
          <p:nvSpPr>
            <p:cNvPr id="15" name="Text Box 9"/>
            <p:cNvSpPr txBox="1">
              <a:spLocks noChangeArrowheads="1"/>
            </p:cNvSpPr>
            <p:nvPr/>
          </p:nvSpPr>
          <p:spPr bwMode="auto">
            <a:xfrm>
              <a:off x="1662504" y="5686425"/>
              <a:ext cx="190743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r>
                <a:rPr lang="en-US" sz="2400" b="1" dirty="0">
                  <a:solidFill>
                    <a:srgbClr val="CC3300"/>
                  </a:solidFill>
                  <a:sym typeface="Symbol" charset="0"/>
                </a:rPr>
                <a:t></a:t>
              </a:r>
              <a:r>
                <a:rPr lang="en-US" sz="2400" dirty="0"/>
                <a:t> </a:t>
              </a:r>
              <a:r>
                <a:rPr lang="en-US" sz="1800" dirty="0">
                  <a:latin typeface="Brush Script MT" charset="0"/>
                </a:rPr>
                <a:t>= </a:t>
              </a:r>
              <a:r>
                <a:rPr lang="en-US" sz="2400" dirty="0">
                  <a:latin typeface="+mj-lt"/>
                </a:rPr>
                <a:t>4 ?</a:t>
              </a:r>
              <a:endParaRPr lang="en-US" sz="1800" dirty="0">
                <a:latin typeface="+mj-lt"/>
              </a:endParaRPr>
            </a:p>
          </p:txBody>
        </p:sp>
      </p:grpSp>
    </p:spTree>
    <p:extLst>
      <p:ext uri="{BB962C8B-B14F-4D97-AF65-F5344CB8AC3E}">
        <p14:creationId xmlns:p14="http://schemas.microsoft.com/office/powerpoint/2010/main" val="1245871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3868"/>
                                        </p:tgtEl>
                                        <p:attrNameLst>
                                          <p:attrName>style.visibility</p:attrName>
                                        </p:attrNameLst>
                                      </p:cBhvr>
                                      <p:to>
                                        <p:strVal val="visible"/>
                                      </p:to>
                                    </p:set>
                                    <p:anim calcmode="lin" valueType="num">
                                      <p:cBhvr additive="base">
                                        <p:cTn id="7" dur="500" fill="hold"/>
                                        <p:tgtEl>
                                          <p:spTgt spid="633868"/>
                                        </p:tgtEl>
                                        <p:attrNameLst>
                                          <p:attrName>ppt_x</p:attrName>
                                        </p:attrNameLst>
                                      </p:cBhvr>
                                      <p:tavLst>
                                        <p:tav tm="0">
                                          <p:val>
                                            <p:strVal val="#ppt_x"/>
                                          </p:val>
                                        </p:tav>
                                        <p:tav tm="100000">
                                          <p:val>
                                            <p:strVal val="#ppt_x"/>
                                          </p:val>
                                        </p:tav>
                                      </p:tavLst>
                                    </p:anim>
                                    <p:anim calcmode="lin" valueType="num">
                                      <p:cBhvr additive="base">
                                        <p:cTn id="8" dur="500" fill="hold"/>
                                        <p:tgtEl>
                                          <p:spTgt spid="6338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38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67" grpId="0"/>
      <p:bldP spid="633868"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22224"/>
            <a:ext cx="9232900" cy="822324"/>
          </a:xfrm>
          <a:solidFill>
            <a:srgbClr val="800000"/>
          </a:solidFill>
        </p:spPr>
        <p:txBody>
          <a:bodyPr/>
          <a:lstStyle/>
          <a:p>
            <a:pPr eaLnBrk="1" hangingPunct="1"/>
            <a:r>
              <a:rPr lang="en-US">
                <a:solidFill>
                  <a:srgbClr val="FFFFFF"/>
                </a:solidFill>
              </a:rPr>
              <a:t>Working-</a:t>
            </a:r>
            <a:r>
              <a:rPr lang="tr-TR">
                <a:solidFill>
                  <a:srgbClr val="FFFFFF"/>
                </a:solidFill>
              </a:rPr>
              <a:t>S</a:t>
            </a:r>
            <a:r>
              <a:rPr lang="en-US">
                <a:solidFill>
                  <a:srgbClr val="FFFFFF"/>
                </a:solidFill>
              </a:rPr>
              <a:t>et model</a:t>
            </a:r>
          </a:p>
        </p:txBody>
      </p:sp>
      <p:pic>
        <p:nvPicPr>
          <p:cNvPr id="52227" name="Picture 3"/>
          <p:cNvPicPr>
            <a:picLocks noChangeAspect="1" noChangeArrowheads="1"/>
          </p:cNvPicPr>
          <p:nvPr/>
        </p:nvPicPr>
        <p:blipFill>
          <a:blip r:embed="rId2">
            <a:extLst>
              <a:ext uri="{28A0092B-C50C-407E-A947-70E740481C1C}">
                <a14:useLocalDpi xmlns:a14="http://schemas.microsoft.com/office/drawing/2010/main" val="0"/>
              </a:ext>
            </a:extLst>
          </a:blip>
          <a:srcRect l="656" t="34607" r="3281" b="34825"/>
          <a:stretch>
            <a:fillRect/>
          </a:stretch>
        </p:blipFill>
        <p:spPr bwMode="auto">
          <a:xfrm>
            <a:off x="258763" y="1989138"/>
            <a:ext cx="8885237" cy="211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cmpd="thickThin">
                <a:solidFill>
                  <a:srgbClr val="000000"/>
                </a:solidFill>
                <a:miter lim="800000"/>
                <a:headEnd/>
                <a:tailEnd/>
              </a14:hiddenLine>
            </a:ext>
          </a:extLst>
        </p:spPr>
      </p:pic>
      <p:sp>
        <p:nvSpPr>
          <p:cNvPr id="52228" name="Text Box 4"/>
          <p:cNvSpPr txBox="1">
            <a:spLocks noChangeArrowheads="1"/>
          </p:cNvSpPr>
          <p:nvPr/>
        </p:nvSpPr>
        <p:spPr bwMode="auto">
          <a:xfrm>
            <a:off x="468313" y="1125538"/>
            <a:ext cx="26638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endParaRPr lang="tr-TR" sz="2400"/>
          </a:p>
        </p:txBody>
      </p:sp>
      <p:sp>
        <p:nvSpPr>
          <p:cNvPr id="52229" name="Text Box 5"/>
          <p:cNvSpPr txBox="1">
            <a:spLocks noChangeArrowheads="1"/>
          </p:cNvSpPr>
          <p:nvPr/>
        </p:nvSpPr>
        <p:spPr bwMode="auto">
          <a:xfrm>
            <a:off x="323850" y="1268413"/>
            <a:ext cx="223202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en-US" sz="2800" b="1">
                <a:solidFill>
                  <a:srgbClr val="CC3300"/>
                </a:solidFill>
                <a:sym typeface="Symbol" charset="0"/>
              </a:rPr>
              <a:t></a:t>
            </a:r>
            <a:r>
              <a:rPr lang="tr-TR" sz="2800" b="1">
                <a:solidFill>
                  <a:srgbClr val="CC3300"/>
                </a:solidFill>
                <a:sym typeface="Symbol" charset="0"/>
              </a:rPr>
              <a:t> = 10</a:t>
            </a:r>
          </a:p>
        </p:txBody>
      </p:sp>
      <p:sp>
        <p:nvSpPr>
          <p:cNvPr id="52230" name="Rectangle 6"/>
          <p:cNvSpPr>
            <a:spLocks noChangeArrowheads="1"/>
          </p:cNvSpPr>
          <p:nvPr/>
        </p:nvSpPr>
        <p:spPr bwMode="auto">
          <a:xfrm>
            <a:off x="1835150" y="1989138"/>
            <a:ext cx="649288" cy="28733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tr-TR"/>
          </a:p>
        </p:txBody>
      </p:sp>
    </p:spTree>
    <p:extLst>
      <p:ext uri="{BB962C8B-B14F-4D97-AF65-F5344CB8AC3E}">
        <p14:creationId xmlns:p14="http://schemas.microsoft.com/office/powerpoint/2010/main" val="36568886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body" idx="1"/>
          </p:nvPr>
        </p:nvSpPr>
        <p:spPr>
          <a:xfrm>
            <a:off x="179388" y="861127"/>
            <a:ext cx="8964612" cy="5805487"/>
          </a:xfrm>
        </p:spPr>
        <p:txBody>
          <a:bodyPr/>
          <a:lstStyle/>
          <a:p>
            <a:pPr lvl="1" eaLnBrk="1" hangingPunct="1">
              <a:tabLst>
                <a:tab pos="3319463" algn="l"/>
                <a:tab pos="3651250" algn="l"/>
              </a:tabLst>
            </a:pPr>
            <a:r>
              <a:rPr lang="tr-TR" sz="2400" dirty="0" err="1">
                <a:latin typeface="Times New Roman" charset="0"/>
              </a:rPr>
              <a:t>Assume</a:t>
            </a:r>
            <a:r>
              <a:rPr lang="tr-TR" sz="2400" dirty="0">
                <a:latin typeface="Times New Roman" charset="0"/>
              </a:rPr>
              <a:t> </a:t>
            </a:r>
            <a:r>
              <a:rPr lang="tr-TR" sz="2400" dirty="0" err="1">
                <a:latin typeface="Times New Roman" charset="0"/>
              </a:rPr>
              <a:t>page</a:t>
            </a:r>
            <a:r>
              <a:rPr lang="tr-TR" sz="2400" dirty="0">
                <a:latin typeface="Times New Roman" charset="0"/>
              </a:rPr>
              <a:t> size is 1024 </a:t>
            </a:r>
            <a:r>
              <a:rPr lang="tr-TR" sz="2400" dirty="0" err="1">
                <a:latin typeface="Times New Roman" charset="0"/>
              </a:rPr>
              <a:t>words</a:t>
            </a:r>
            <a:endParaRPr lang="en-US" sz="2400" dirty="0">
              <a:latin typeface="Times New Roman" charset="0"/>
            </a:endParaRPr>
          </a:p>
          <a:p>
            <a:pPr lvl="1" eaLnBrk="1" hangingPunct="1">
              <a:tabLst>
                <a:tab pos="3319463" algn="l"/>
                <a:tab pos="3651250" algn="l"/>
              </a:tabLst>
            </a:pPr>
            <a:r>
              <a:rPr lang="en-US" sz="2400" b="1" dirty="0" err="1">
                <a:latin typeface="Times New Roman" charset="0"/>
              </a:rPr>
              <a:t>int</a:t>
            </a:r>
            <a:r>
              <a:rPr lang="en-US" sz="2400" b="1" dirty="0">
                <a:latin typeface="Times New Roman" charset="0"/>
              </a:rPr>
              <a:t> A[][] = new </a:t>
            </a:r>
            <a:r>
              <a:rPr lang="en-US" sz="2400" b="1" dirty="0" err="1">
                <a:latin typeface="Times New Roman" charset="0"/>
              </a:rPr>
              <a:t>int</a:t>
            </a:r>
            <a:r>
              <a:rPr lang="en-US" sz="2400" b="1" dirty="0">
                <a:latin typeface="Times New Roman" charset="0"/>
              </a:rPr>
              <a:t>[1024][1024];</a:t>
            </a:r>
          </a:p>
          <a:p>
            <a:pPr lvl="1" eaLnBrk="1" hangingPunct="1">
              <a:tabLst>
                <a:tab pos="3319463" algn="l"/>
                <a:tab pos="3651250" algn="l"/>
              </a:tabLst>
            </a:pPr>
            <a:r>
              <a:rPr lang="en-US" sz="2400" dirty="0">
                <a:latin typeface="Times New Roman" charset="0"/>
              </a:rPr>
              <a:t>Each row is stored in one page </a:t>
            </a:r>
            <a:endParaRPr lang="tr-TR" sz="2400" dirty="0">
              <a:latin typeface="Times New Roman" charset="0"/>
            </a:endParaRPr>
          </a:p>
          <a:p>
            <a:pPr lvl="1" eaLnBrk="1" hangingPunct="1">
              <a:tabLst>
                <a:tab pos="3319463" algn="l"/>
                <a:tab pos="3651250" algn="l"/>
              </a:tabLst>
            </a:pPr>
            <a:r>
              <a:rPr lang="tr-TR" sz="2400" dirty="0" err="1">
                <a:latin typeface="Times New Roman" charset="0"/>
              </a:rPr>
              <a:t>If</a:t>
            </a:r>
            <a:r>
              <a:rPr lang="tr-TR" sz="2400" dirty="0">
                <a:latin typeface="Times New Roman" charset="0"/>
              </a:rPr>
              <a:t> </a:t>
            </a:r>
            <a:r>
              <a:rPr lang="tr-TR" sz="2400" dirty="0" err="1">
                <a:latin typeface="Times New Roman" charset="0"/>
              </a:rPr>
              <a:t>the</a:t>
            </a:r>
            <a:r>
              <a:rPr lang="tr-TR" sz="2400" dirty="0">
                <a:latin typeface="Times New Roman" charset="0"/>
              </a:rPr>
              <a:t> OS </a:t>
            </a:r>
            <a:r>
              <a:rPr lang="tr-TR" sz="2400" dirty="0" err="1">
                <a:latin typeface="Times New Roman" charset="0"/>
              </a:rPr>
              <a:t>allocates</a:t>
            </a:r>
            <a:r>
              <a:rPr lang="tr-TR" sz="2400" dirty="0">
                <a:latin typeface="Times New Roman" charset="0"/>
              </a:rPr>
              <a:t> </a:t>
            </a:r>
            <a:r>
              <a:rPr lang="tr-TR" sz="2400" dirty="0" err="1">
                <a:latin typeface="Times New Roman" charset="0"/>
              </a:rPr>
              <a:t>less</a:t>
            </a:r>
            <a:r>
              <a:rPr lang="tr-TR" sz="2400" dirty="0">
                <a:latin typeface="Times New Roman" charset="0"/>
              </a:rPr>
              <a:t> </a:t>
            </a:r>
            <a:r>
              <a:rPr lang="tr-TR" sz="2400" dirty="0" err="1">
                <a:latin typeface="Times New Roman" charset="0"/>
              </a:rPr>
              <a:t>than</a:t>
            </a:r>
            <a:r>
              <a:rPr lang="tr-TR" sz="2400" dirty="0">
                <a:latin typeface="Times New Roman" charset="0"/>
              </a:rPr>
              <a:t> 1024 </a:t>
            </a:r>
            <a:r>
              <a:rPr lang="tr-TR" sz="2400" dirty="0" err="1">
                <a:latin typeface="Times New Roman" charset="0"/>
              </a:rPr>
              <a:t>frames</a:t>
            </a:r>
            <a:r>
              <a:rPr lang="tr-TR" sz="2400" dirty="0">
                <a:latin typeface="Times New Roman" charset="0"/>
              </a:rPr>
              <a:t> </a:t>
            </a:r>
            <a:r>
              <a:rPr lang="tr-TR" sz="2400" dirty="0" err="1">
                <a:latin typeface="Times New Roman" charset="0"/>
              </a:rPr>
              <a:t>for</a:t>
            </a:r>
            <a:r>
              <a:rPr lang="tr-TR" sz="2400" dirty="0">
                <a:latin typeface="Times New Roman" charset="0"/>
              </a:rPr>
              <a:t> </a:t>
            </a:r>
            <a:r>
              <a:rPr lang="tr-TR" sz="2400" dirty="0" err="1">
                <a:latin typeface="Times New Roman" charset="0"/>
              </a:rPr>
              <a:t>the</a:t>
            </a:r>
            <a:r>
              <a:rPr lang="tr-TR" sz="2400" dirty="0">
                <a:latin typeface="Times New Roman" charset="0"/>
              </a:rPr>
              <a:t> program</a:t>
            </a:r>
            <a:endParaRPr lang="en-US" sz="2400" dirty="0">
              <a:latin typeface="Times New Roman" charset="0"/>
            </a:endParaRPr>
          </a:p>
          <a:p>
            <a:pPr lvl="1" eaLnBrk="1" hangingPunct="1">
              <a:tabLst>
                <a:tab pos="3319463" algn="l"/>
                <a:tab pos="3651250" algn="l"/>
              </a:tabLst>
            </a:pPr>
            <a:r>
              <a:rPr lang="en-US" sz="2400" dirty="0">
                <a:latin typeface="Times New Roman" charset="0"/>
              </a:rPr>
              <a:t>Program 1 	</a:t>
            </a:r>
            <a:r>
              <a:rPr lang="en-US" b="1" dirty="0">
                <a:latin typeface="Times New Roman" charset="0"/>
              </a:rPr>
              <a:t>for (j = 0; j &lt; </a:t>
            </a:r>
            <a:r>
              <a:rPr lang="en-US" b="1" dirty="0" err="1">
                <a:latin typeface="Times New Roman" charset="0"/>
              </a:rPr>
              <a:t>A.length</a:t>
            </a:r>
            <a:r>
              <a:rPr lang="en-US" b="1" dirty="0">
                <a:latin typeface="Times New Roman" charset="0"/>
              </a:rPr>
              <a:t>; j++)</a:t>
            </a:r>
            <a:br>
              <a:rPr lang="en-US" b="1" dirty="0">
                <a:latin typeface="Times New Roman" charset="0"/>
              </a:rPr>
            </a:br>
            <a:r>
              <a:rPr lang="en-US" b="1" dirty="0">
                <a:latin typeface="Times New Roman" charset="0"/>
              </a:rPr>
              <a:t>		for (</a:t>
            </a:r>
            <a:r>
              <a:rPr lang="en-US" b="1" dirty="0" err="1">
                <a:latin typeface="Times New Roman" charset="0"/>
              </a:rPr>
              <a:t>i</a:t>
            </a:r>
            <a:r>
              <a:rPr lang="en-US" b="1" dirty="0">
                <a:latin typeface="Times New Roman" charset="0"/>
              </a:rPr>
              <a:t> = 0; </a:t>
            </a:r>
            <a:r>
              <a:rPr lang="en-US" b="1" dirty="0" err="1">
                <a:latin typeface="Times New Roman" charset="0"/>
              </a:rPr>
              <a:t>i</a:t>
            </a:r>
            <a:r>
              <a:rPr lang="en-US" b="1" dirty="0">
                <a:latin typeface="Times New Roman" charset="0"/>
              </a:rPr>
              <a:t> &lt; </a:t>
            </a:r>
            <a:r>
              <a:rPr lang="en-US" b="1" dirty="0" err="1">
                <a:latin typeface="Times New Roman" charset="0"/>
              </a:rPr>
              <a:t>A.length</a:t>
            </a:r>
            <a:r>
              <a:rPr lang="en-US" b="1" dirty="0">
                <a:latin typeface="Times New Roman" charset="0"/>
              </a:rPr>
              <a:t>; </a:t>
            </a:r>
            <a:r>
              <a:rPr lang="en-US" b="1" dirty="0" err="1">
                <a:latin typeface="Times New Roman" charset="0"/>
              </a:rPr>
              <a:t>i</a:t>
            </a:r>
            <a:r>
              <a:rPr lang="en-US" b="1" dirty="0">
                <a:latin typeface="Times New Roman" charset="0"/>
              </a:rPr>
              <a:t>++)</a:t>
            </a:r>
            <a:br>
              <a:rPr lang="en-US" b="1" dirty="0">
                <a:latin typeface="Times New Roman" charset="0"/>
              </a:rPr>
            </a:br>
            <a:r>
              <a:rPr lang="en-US" b="1" dirty="0">
                <a:latin typeface="Times New Roman" charset="0"/>
              </a:rPr>
              <a:t>				A[</a:t>
            </a:r>
            <a:r>
              <a:rPr lang="en-US" b="1" dirty="0" err="1">
                <a:latin typeface="Times New Roman" charset="0"/>
              </a:rPr>
              <a:t>i</a:t>
            </a:r>
            <a:r>
              <a:rPr lang="en-US" b="1" dirty="0">
                <a:latin typeface="Times New Roman" charset="0"/>
              </a:rPr>
              <a:t>][j] = 0;</a:t>
            </a:r>
            <a:endParaRPr lang="tr-TR" b="1" dirty="0">
              <a:latin typeface="Times New Roman" charset="0"/>
            </a:endParaRPr>
          </a:p>
          <a:p>
            <a:pPr lvl="1" eaLnBrk="1" hangingPunct="1">
              <a:buFontTx/>
              <a:buNone/>
              <a:tabLst>
                <a:tab pos="3319463" algn="l"/>
                <a:tab pos="3651250" algn="l"/>
              </a:tabLst>
            </a:pPr>
            <a:br>
              <a:rPr lang="en-US" sz="2400" dirty="0">
                <a:solidFill>
                  <a:schemeClr val="accent2"/>
                </a:solidFill>
                <a:latin typeface="Times New Roman" charset="0"/>
              </a:rPr>
            </a:br>
            <a:endParaRPr lang="en-US" sz="2400" dirty="0">
              <a:solidFill>
                <a:schemeClr val="accent2"/>
              </a:solidFill>
              <a:latin typeface="Times New Roman" charset="0"/>
            </a:endParaRPr>
          </a:p>
          <a:p>
            <a:pPr lvl="1" eaLnBrk="1" hangingPunct="1">
              <a:tabLst>
                <a:tab pos="3319463" algn="l"/>
                <a:tab pos="3651250" algn="l"/>
              </a:tabLst>
            </a:pPr>
            <a:r>
              <a:rPr lang="en-US" sz="2400" dirty="0">
                <a:latin typeface="Times New Roman" charset="0"/>
              </a:rPr>
              <a:t>Program 2</a:t>
            </a:r>
            <a:r>
              <a:rPr lang="en-US" dirty="0">
                <a:latin typeface="Times New Roman" charset="0"/>
              </a:rPr>
              <a:t> 	</a:t>
            </a:r>
            <a:r>
              <a:rPr lang="en-US" b="1" dirty="0">
                <a:latin typeface="Times New Roman" charset="0"/>
              </a:rPr>
              <a:t>for (</a:t>
            </a:r>
            <a:r>
              <a:rPr lang="en-US" b="1" dirty="0" err="1">
                <a:latin typeface="Times New Roman" charset="0"/>
              </a:rPr>
              <a:t>i</a:t>
            </a:r>
            <a:r>
              <a:rPr lang="en-US" b="1" dirty="0">
                <a:latin typeface="Times New Roman" charset="0"/>
              </a:rPr>
              <a:t> = 0; </a:t>
            </a:r>
            <a:r>
              <a:rPr lang="en-US" b="1" dirty="0" err="1">
                <a:latin typeface="Times New Roman" charset="0"/>
              </a:rPr>
              <a:t>i</a:t>
            </a:r>
            <a:r>
              <a:rPr lang="en-US" b="1" dirty="0">
                <a:latin typeface="Times New Roman" charset="0"/>
              </a:rPr>
              <a:t> &lt; </a:t>
            </a:r>
            <a:r>
              <a:rPr lang="en-US" b="1" dirty="0" err="1">
                <a:latin typeface="Times New Roman" charset="0"/>
              </a:rPr>
              <a:t>A.length</a:t>
            </a:r>
            <a:r>
              <a:rPr lang="en-US" b="1" dirty="0">
                <a:latin typeface="Times New Roman" charset="0"/>
              </a:rPr>
              <a:t>; </a:t>
            </a:r>
            <a:r>
              <a:rPr lang="en-US" b="1" dirty="0" err="1">
                <a:latin typeface="Times New Roman" charset="0"/>
              </a:rPr>
              <a:t>i</a:t>
            </a:r>
            <a:r>
              <a:rPr lang="en-US" b="1" dirty="0">
                <a:latin typeface="Times New Roman" charset="0"/>
              </a:rPr>
              <a:t>++)</a:t>
            </a:r>
            <a:br>
              <a:rPr lang="en-US" b="1" dirty="0">
                <a:latin typeface="Times New Roman" charset="0"/>
              </a:rPr>
            </a:br>
            <a:r>
              <a:rPr lang="en-US" b="1" dirty="0">
                <a:latin typeface="Times New Roman" charset="0"/>
              </a:rPr>
              <a:t>		for (j = 0; j &lt; </a:t>
            </a:r>
            <a:r>
              <a:rPr lang="en-US" b="1" dirty="0" err="1">
                <a:latin typeface="Times New Roman" charset="0"/>
              </a:rPr>
              <a:t>A.length</a:t>
            </a:r>
            <a:r>
              <a:rPr lang="en-US" b="1" dirty="0">
                <a:latin typeface="Times New Roman" charset="0"/>
              </a:rPr>
              <a:t>; j++)</a:t>
            </a:r>
            <a:br>
              <a:rPr lang="en-US" b="1" dirty="0">
                <a:latin typeface="Times New Roman" charset="0"/>
              </a:rPr>
            </a:br>
            <a:r>
              <a:rPr lang="tr-TR" b="1" dirty="0">
                <a:latin typeface="Times New Roman" charset="0"/>
              </a:rPr>
              <a:t>	</a:t>
            </a:r>
            <a:r>
              <a:rPr lang="en-US" b="1" dirty="0">
                <a:latin typeface="Times New Roman" charset="0"/>
              </a:rPr>
              <a:t>			A[</a:t>
            </a:r>
            <a:r>
              <a:rPr lang="en-US" b="1" dirty="0" err="1">
                <a:latin typeface="Times New Roman" charset="0"/>
              </a:rPr>
              <a:t>i</a:t>
            </a:r>
            <a:r>
              <a:rPr lang="en-US" b="1" dirty="0">
                <a:latin typeface="Times New Roman" charset="0"/>
              </a:rPr>
              <a:t>][j] = 0;</a:t>
            </a:r>
            <a:endParaRPr lang="tr-TR" dirty="0">
              <a:latin typeface="Times New Roman" charset="0"/>
            </a:endParaRPr>
          </a:p>
          <a:p>
            <a:pPr lvl="1" eaLnBrk="1" hangingPunct="1">
              <a:buFontTx/>
              <a:buNone/>
              <a:tabLst>
                <a:tab pos="3319463" algn="l"/>
                <a:tab pos="3651250" algn="l"/>
              </a:tabLst>
            </a:pPr>
            <a:r>
              <a:rPr lang="tr-TR" sz="2400" dirty="0">
                <a:solidFill>
                  <a:schemeClr val="accent2"/>
                </a:solidFill>
                <a:latin typeface="Times New Roman" charset="0"/>
              </a:rPr>
              <a:t>  </a:t>
            </a:r>
          </a:p>
          <a:p>
            <a:pPr lvl="1" eaLnBrk="1" hangingPunct="1">
              <a:buFontTx/>
              <a:buNone/>
              <a:tabLst>
                <a:tab pos="3319463" algn="l"/>
                <a:tab pos="3651250" algn="l"/>
              </a:tabLst>
            </a:pPr>
            <a:r>
              <a:rPr lang="tr-TR" sz="2400" dirty="0">
                <a:solidFill>
                  <a:schemeClr val="accent2"/>
                </a:solidFill>
                <a:latin typeface="Times New Roman" charset="0"/>
              </a:rPr>
              <a:t>How </a:t>
            </a:r>
            <a:r>
              <a:rPr lang="tr-TR" sz="2400" dirty="0" err="1">
                <a:solidFill>
                  <a:schemeClr val="accent2"/>
                </a:solidFill>
                <a:latin typeface="Times New Roman" charset="0"/>
              </a:rPr>
              <a:t>many</a:t>
            </a:r>
            <a:r>
              <a:rPr lang="tr-TR" sz="2400" dirty="0">
                <a:solidFill>
                  <a:schemeClr val="accent2"/>
                </a:solidFill>
                <a:latin typeface="Times New Roman" charset="0"/>
              </a:rPr>
              <a:t> </a:t>
            </a:r>
            <a:r>
              <a:rPr lang="tr-TR" sz="2400" dirty="0" err="1">
                <a:solidFill>
                  <a:schemeClr val="accent2"/>
                </a:solidFill>
                <a:latin typeface="Times New Roman" charset="0"/>
              </a:rPr>
              <a:t>page</a:t>
            </a:r>
            <a:r>
              <a:rPr lang="tr-TR" sz="2400" dirty="0">
                <a:solidFill>
                  <a:schemeClr val="accent2"/>
                </a:solidFill>
                <a:latin typeface="Times New Roman" charset="0"/>
              </a:rPr>
              <a:t> </a:t>
            </a:r>
            <a:r>
              <a:rPr lang="tr-TR" sz="2400" dirty="0" err="1">
                <a:solidFill>
                  <a:schemeClr val="accent2"/>
                </a:solidFill>
                <a:latin typeface="Times New Roman" charset="0"/>
              </a:rPr>
              <a:t>faults</a:t>
            </a:r>
            <a:r>
              <a:rPr lang="tr-TR" sz="2400" dirty="0">
                <a:solidFill>
                  <a:schemeClr val="accent2"/>
                </a:solidFill>
                <a:latin typeface="Times New Roman" charset="0"/>
              </a:rPr>
              <a:t> </a:t>
            </a:r>
            <a:r>
              <a:rPr lang="tr-TR" sz="2400" dirty="0" err="1">
                <a:solidFill>
                  <a:schemeClr val="accent2"/>
                </a:solidFill>
                <a:latin typeface="Times New Roman" charset="0"/>
              </a:rPr>
              <a:t>occur</a:t>
            </a:r>
            <a:r>
              <a:rPr lang="tr-TR" sz="2400" dirty="0">
                <a:solidFill>
                  <a:schemeClr val="accent2"/>
                </a:solidFill>
                <a:latin typeface="Times New Roman" charset="0"/>
              </a:rPr>
              <a:t> in </a:t>
            </a:r>
            <a:r>
              <a:rPr lang="tr-TR" sz="2400" dirty="0" err="1">
                <a:solidFill>
                  <a:schemeClr val="accent2"/>
                </a:solidFill>
                <a:latin typeface="Times New Roman" charset="0"/>
              </a:rPr>
              <a:t>each</a:t>
            </a:r>
            <a:r>
              <a:rPr lang="tr-TR" sz="2400" dirty="0">
                <a:solidFill>
                  <a:schemeClr val="accent2"/>
                </a:solidFill>
                <a:latin typeface="Times New Roman" charset="0"/>
              </a:rPr>
              <a:t> program?</a:t>
            </a:r>
            <a:endParaRPr lang="en-US" sz="2400" dirty="0">
              <a:solidFill>
                <a:schemeClr val="accent2"/>
              </a:solidFill>
              <a:latin typeface="Times New Roman" charset="0"/>
            </a:endParaRPr>
          </a:p>
        </p:txBody>
      </p:sp>
      <p:sp>
        <p:nvSpPr>
          <p:cNvPr id="59395" name="Rectangle 5"/>
          <p:cNvSpPr>
            <a:spLocks noGrp="1" noChangeArrowheads="1"/>
          </p:cNvSpPr>
          <p:nvPr>
            <p:ph type="title"/>
          </p:nvPr>
        </p:nvSpPr>
        <p:spPr>
          <a:xfrm>
            <a:off x="0" y="0"/>
            <a:ext cx="9144000" cy="704850"/>
          </a:xfrm>
          <a:solidFill>
            <a:srgbClr val="800000"/>
          </a:solidFill>
        </p:spPr>
        <p:txBody>
          <a:bodyPr>
            <a:normAutofit/>
          </a:bodyPr>
          <a:lstStyle/>
          <a:p>
            <a:pPr eaLnBrk="1" hangingPunct="1"/>
            <a:r>
              <a:rPr lang="en-US" dirty="0">
                <a:latin typeface="+mn-lt"/>
              </a:rPr>
              <a:t>Questions – Program Structure</a:t>
            </a:r>
          </a:p>
        </p:txBody>
      </p:sp>
    </p:spTree>
    <p:extLst>
      <p:ext uri="{BB962C8B-B14F-4D97-AF65-F5344CB8AC3E}">
        <p14:creationId xmlns:p14="http://schemas.microsoft.com/office/powerpoint/2010/main" val="16109340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0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3" grpId="0" uiExpand="1" build="p" bldLvl="5"/>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ea typeface="MS PGothic" charset="0"/>
              </a:rPr>
              <a:t>File</a:t>
            </a:r>
          </a:p>
        </p:txBody>
      </p:sp>
      <p:sp>
        <p:nvSpPr>
          <p:cNvPr id="6147" name="Rectangle 3"/>
          <p:cNvSpPr>
            <a:spLocks noGrp="1" noChangeArrowheads="1"/>
          </p:cNvSpPr>
          <p:nvPr>
            <p:ph type="body" idx="1"/>
          </p:nvPr>
        </p:nvSpPr>
        <p:spPr>
          <a:xfrm>
            <a:off x="457200" y="935566"/>
            <a:ext cx="8229600" cy="5097463"/>
          </a:xfrm>
        </p:spPr>
        <p:txBody>
          <a:bodyPr>
            <a:normAutofit/>
          </a:bodyPr>
          <a:lstStyle/>
          <a:p>
            <a:pPr marL="0" indent="0" algn="just">
              <a:buNone/>
            </a:pPr>
            <a:endParaRPr lang="en-US" sz="1800" dirty="0">
              <a:cs typeface="Arial" charset="0"/>
            </a:endParaRPr>
          </a:p>
          <a:p>
            <a:pPr algn="just">
              <a:lnSpc>
                <a:spcPct val="80000"/>
              </a:lnSpc>
            </a:pPr>
            <a:r>
              <a:rPr lang="en-US" sz="1800" dirty="0">
                <a:cs typeface="Arial" charset="0"/>
              </a:rPr>
              <a:t>A collection of related bytes having meaning only to the creator. The file can be "free formed", indexed, structured, etc.</a:t>
            </a:r>
          </a:p>
          <a:p>
            <a:pPr algn="just">
              <a:lnSpc>
                <a:spcPct val="80000"/>
              </a:lnSpc>
            </a:pPr>
            <a:endParaRPr lang="en-US" sz="1800" dirty="0">
              <a:cs typeface="Arial" charset="0"/>
            </a:endParaRPr>
          </a:p>
          <a:p>
            <a:pPr algn="just">
              <a:lnSpc>
                <a:spcPct val="80000"/>
              </a:lnSpc>
            </a:pPr>
            <a:r>
              <a:rPr lang="en-US" sz="1800" dirty="0">
                <a:cs typeface="Arial" charset="0"/>
              </a:rPr>
              <a:t>The file is an entry in a directory.</a:t>
            </a:r>
          </a:p>
          <a:p>
            <a:pPr algn="just">
              <a:lnSpc>
                <a:spcPct val="80000"/>
              </a:lnSpc>
            </a:pPr>
            <a:endParaRPr lang="en-US" sz="1800" dirty="0">
              <a:cs typeface="Arial" charset="0"/>
            </a:endParaRPr>
          </a:p>
          <a:p>
            <a:pPr marL="0" indent="0" algn="just">
              <a:lnSpc>
                <a:spcPct val="80000"/>
              </a:lnSpc>
              <a:buNone/>
            </a:pPr>
            <a:endParaRPr lang="en-US" sz="1800" dirty="0">
              <a:cs typeface="Arial" charset="0"/>
            </a:endParaRPr>
          </a:p>
          <a:p>
            <a:pPr algn="just">
              <a:lnSpc>
                <a:spcPct val="80000"/>
              </a:lnSpc>
            </a:pPr>
            <a:r>
              <a:rPr lang="en-US" sz="1800" dirty="0">
                <a:cs typeface="Arial" charset="0"/>
              </a:rPr>
              <a:t>The file may have structure ( O.S. may or may not know about this.) It's a tradeoff of capabilities versus overhead. For example,</a:t>
            </a:r>
          </a:p>
          <a:p>
            <a:pPr marL="533400" indent="-533400" algn="just">
              <a:lnSpc>
                <a:spcPct val="80000"/>
              </a:lnSpc>
              <a:buFont typeface="Wingdings" charset="0"/>
              <a:buNone/>
            </a:pPr>
            <a:r>
              <a:rPr lang="en-US" sz="1800" dirty="0">
                <a:cs typeface="Arial" charset="0"/>
              </a:rPr>
              <a:t> </a:t>
            </a:r>
          </a:p>
          <a:p>
            <a:pPr marL="914400" lvl="1" indent="-457200" algn="just">
              <a:lnSpc>
                <a:spcPct val="80000"/>
              </a:lnSpc>
              <a:buFont typeface="Wingdings" charset="0"/>
              <a:buAutoNum type="alphaLcParenR"/>
            </a:pPr>
            <a:r>
              <a:rPr lang="en-US" sz="1800" dirty="0">
                <a:cs typeface="Arial" charset="0"/>
              </a:rPr>
              <a:t>An Operating System understands program image format in order to create a process.</a:t>
            </a:r>
          </a:p>
          <a:p>
            <a:pPr marL="914400" lvl="1" indent="-457200" algn="just">
              <a:lnSpc>
                <a:spcPct val="80000"/>
              </a:lnSpc>
              <a:buFont typeface="Wingdings" charset="0"/>
              <a:buAutoNum type="alphaLcParenR"/>
            </a:pPr>
            <a:endParaRPr lang="en-US" sz="1800" dirty="0">
              <a:cs typeface="Arial" charset="0"/>
            </a:endParaRPr>
          </a:p>
          <a:p>
            <a:pPr marL="914400" lvl="1" indent="-457200" algn="just">
              <a:lnSpc>
                <a:spcPct val="80000"/>
              </a:lnSpc>
              <a:buFont typeface="Wingdings" charset="0"/>
              <a:buAutoNum type="alphaLcParenR"/>
            </a:pPr>
            <a:r>
              <a:rPr lang="en-US" sz="1800" dirty="0">
                <a:cs typeface="Arial" charset="0"/>
              </a:rPr>
              <a:t>The UNIX </a:t>
            </a:r>
            <a:r>
              <a:rPr lang="en-US" sz="1800" b="1" dirty="0">
                <a:cs typeface="Arial" charset="0"/>
              </a:rPr>
              <a:t>shell</a:t>
            </a:r>
            <a:r>
              <a:rPr lang="en-US" sz="1800" dirty="0">
                <a:cs typeface="Arial" charset="0"/>
              </a:rPr>
              <a:t> understands how directory files look. (In general the UNIX </a:t>
            </a:r>
            <a:r>
              <a:rPr lang="en-US" sz="1800" b="1" dirty="0">
                <a:cs typeface="Arial" charset="0"/>
              </a:rPr>
              <a:t>kernel</a:t>
            </a:r>
            <a:r>
              <a:rPr lang="en-US" sz="1800" dirty="0">
                <a:cs typeface="Arial" charset="0"/>
              </a:rPr>
              <a:t> doesn't interpret files.)</a:t>
            </a:r>
          </a:p>
          <a:p>
            <a:pPr marL="914400" lvl="1" indent="-457200" algn="just">
              <a:lnSpc>
                <a:spcPct val="80000"/>
              </a:lnSpc>
              <a:buFont typeface="Wingdings" charset="0"/>
              <a:buAutoNum type="alphaLcParenR"/>
            </a:pPr>
            <a:endParaRPr lang="en-US" sz="1800" dirty="0">
              <a:cs typeface="Arial" charset="0"/>
            </a:endParaRPr>
          </a:p>
          <a:p>
            <a:pPr marL="914400" lvl="1" indent="-457200" algn="just">
              <a:lnSpc>
                <a:spcPct val="80000"/>
              </a:lnSpc>
              <a:buFont typeface="Wingdings" charset="0"/>
              <a:buAutoNum type="alphaLcParenR"/>
            </a:pPr>
            <a:r>
              <a:rPr lang="en-US" sz="1800" dirty="0">
                <a:cs typeface="Arial" charset="0"/>
              </a:rPr>
              <a:t>Usually the Operating System understands and interprets file types.</a:t>
            </a:r>
          </a:p>
        </p:txBody>
      </p:sp>
    </p:spTree>
    <p:extLst>
      <p:ext uri="{BB962C8B-B14F-4D97-AF65-F5344CB8AC3E}">
        <p14:creationId xmlns:p14="http://schemas.microsoft.com/office/powerpoint/2010/main" val="19667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atin typeface="+mn-lt"/>
                <a:ea typeface="MS PGothic" charset="0"/>
              </a:rPr>
              <a:t>File Attributes</a:t>
            </a:r>
          </a:p>
        </p:txBody>
      </p:sp>
      <p:sp>
        <p:nvSpPr>
          <p:cNvPr id="7171" name="Rectangle 3"/>
          <p:cNvSpPr>
            <a:spLocks noGrp="1" noChangeArrowheads="1"/>
          </p:cNvSpPr>
          <p:nvPr>
            <p:ph type="body" idx="1"/>
          </p:nvPr>
        </p:nvSpPr>
        <p:spPr/>
        <p:txBody>
          <a:bodyPr>
            <a:normAutofit/>
          </a:bodyPr>
          <a:lstStyle/>
          <a:p>
            <a:r>
              <a:rPr lang="en-US" b="1" dirty="0">
                <a:latin typeface="+mj-lt"/>
                <a:ea typeface="MS PGothic" charset="0"/>
              </a:rPr>
              <a:t>Name</a:t>
            </a:r>
            <a:r>
              <a:rPr lang="en-US" dirty="0">
                <a:latin typeface="+mj-lt"/>
                <a:ea typeface="MS PGothic" charset="0"/>
              </a:rPr>
              <a:t> – only information kept in human-readable form</a:t>
            </a:r>
          </a:p>
          <a:p>
            <a:r>
              <a:rPr lang="en-US" b="1" dirty="0">
                <a:latin typeface="+mj-lt"/>
                <a:ea typeface="MS PGothic" charset="0"/>
              </a:rPr>
              <a:t>Identifier</a:t>
            </a:r>
            <a:r>
              <a:rPr lang="en-US" dirty="0">
                <a:latin typeface="+mj-lt"/>
                <a:ea typeface="MS PGothic" charset="0"/>
              </a:rPr>
              <a:t> – unique tag (number) identifies file within file system</a:t>
            </a:r>
          </a:p>
          <a:p>
            <a:r>
              <a:rPr lang="en-US" b="1" dirty="0">
                <a:latin typeface="+mj-lt"/>
                <a:ea typeface="MS PGothic" charset="0"/>
              </a:rPr>
              <a:t>Type</a:t>
            </a:r>
            <a:r>
              <a:rPr lang="en-US" dirty="0">
                <a:latin typeface="+mj-lt"/>
                <a:ea typeface="MS PGothic" charset="0"/>
              </a:rPr>
              <a:t> – needed for systems that support different types</a:t>
            </a:r>
          </a:p>
          <a:p>
            <a:r>
              <a:rPr lang="en-US" b="1" dirty="0">
                <a:latin typeface="+mj-lt"/>
                <a:ea typeface="MS PGothic" charset="0"/>
              </a:rPr>
              <a:t>Location</a:t>
            </a:r>
            <a:r>
              <a:rPr lang="en-US" dirty="0">
                <a:latin typeface="+mj-lt"/>
                <a:ea typeface="MS PGothic" charset="0"/>
              </a:rPr>
              <a:t> – pointer to file location on device</a:t>
            </a:r>
          </a:p>
          <a:p>
            <a:r>
              <a:rPr lang="en-US" b="1" dirty="0">
                <a:latin typeface="+mj-lt"/>
                <a:ea typeface="MS PGothic" charset="0"/>
              </a:rPr>
              <a:t>Size</a:t>
            </a:r>
            <a:r>
              <a:rPr lang="en-US" dirty="0">
                <a:latin typeface="+mj-lt"/>
                <a:ea typeface="MS PGothic" charset="0"/>
              </a:rPr>
              <a:t> – current file size</a:t>
            </a:r>
          </a:p>
          <a:p>
            <a:r>
              <a:rPr lang="en-US" b="1" dirty="0">
                <a:latin typeface="+mj-lt"/>
                <a:ea typeface="MS PGothic" charset="0"/>
              </a:rPr>
              <a:t>Protection</a:t>
            </a:r>
            <a:r>
              <a:rPr lang="en-US" dirty="0">
                <a:latin typeface="+mj-lt"/>
                <a:ea typeface="MS PGothic" charset="0"/>
              </a:rPr>
              <a:t> – controls who can do reading, writing, executing</a:t>
            </a:r>
          </a:p>
          <a:p>
            <a:r>
              <a:rPr lang="en-US" b="1" dirty="0">
                <a:latin typeface="+mj-lt"/>
                <a:ea typeface="MS PGothic" charset="0"/>
              </a:rPr>
              <a:t>Time, date, and user identification</a:t>
            </a:r>
            <a:r>
              <a:rPr lang="en-US" dirty="0">
                <a:latin typeface="+mj-lt"/>
                <a:ea typeface="MS PGothic" charset="0"/>
              </a:rPr>
              <a:t> – data for protection, security, and usage monitoring</a:t>
            </a:r>
          </a:p>
          <a:p>
            <a:endParaRPr lang="en-US" dirty="0">
              <a:latin typeface="+mj-lt"/>
              <a:ea typeface="MS PGothic" charset="0"/>
            </a:endParaRPr>
          </a:p>
          <a:p>
            <a:r>
              <a:rPr lang="en-US" dirty="0">
                <a:latin typeface="+mj-lt"/>
                <a:ea typeface="MS PGothic" charset="0"/>
              </a:rPr>
              <a:t>Information about files are kept in the directory structure, which is maintained on the disk</a:t>
            </a:r>
          </a:p>
        </p:txBody>
      </p:sp>
    </p:spTree>
    <p:extLst>
      <p:ext uri="{BB962C8B-B14F-4D97-AF65-F5344CB8AC3E}">
        <p14:creationId xmlns:p14="http://schemas.microsoft.com/office/powerpoint/2010/main" val="382766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10: File Systems</a:t>
            </a:r>
          </a:p>
        </p:txBody>
      </p:sp>
      <p:sp>
        <p:nvSpPr>
          <p:cNvPr id="8" name="Slide Number Placeholder 5"/>
          <p:cNvSpPr>
            <a:spLocks noGrp="1"/>
          </p:cNvSpPr>
          <p:nvPr>
            <p:ph type="sldNum" sz="quarter" idx="12"/>
          </p:nvPr>
        </p:nvSpPr>
        <p:spPr/>
        <p:txBody>
          <a:bodyPr/>
          <a:lstStyle/>
          <a:p>
            <a:fld id="{64B5A804-0B13-4F4B-B3A7-24BB5135E2A6}" type="slidenum">
              <a:rPr lang="en-US"/>
              <a:pPr/>
              <a:t>76</a:t>
            </a:fld>
            <a:endParaRPr lang="en-US"/>
          </a:p>
        </p:txBody>
      </p:sp>
      <p:sp>
        <p:nvSpPr>
          <p:cNvPr id="3075" name="Rectangle 3"/>
          <p:cNvSpPr>
            <a:spLocks noGrp="1" noChangeArrowheads="1"/>
          </p:cNvSpPr>
          <p:nvPr>
            <p:ph type="body" idx="1"/>
          </p:nvPr>
        </p:nvSpPr>
        <p:spPr>
          <a:xfrm>
            <a:off x="228600" y="1295400"/>
            <a:ext cx="7848600" cy="4648200"/>
          </a:xfrm>
        </p:spPr>
        <p:txBody>
          <a:bodyPr/>
          <a:lstStyle/>
          <a:p>
            <a:pPr algn="just">
              <a:lnSpc>
                <a:spcPct val="90000"/>
              </a:lnSpc>
              <a:buFont typeface="Wingdings" charset="0"/>
              <a:buNone/>
            </a:pPr>
            <a:r>
              <a:rPr lang="en-US" sz="1800">
                <a:cs typeface="Arial" charset="0"/>
              </a:rPr>
              <a:t>If files had only one "chunk" of data, life would be simple. But for large files, the files themselves may contain structure, making access faster.</a:t>
            </a:r>
          </a:p>
          <a:p>
            <a:pPr algn="just">
              <a:lnSpc>
                <a:spcPct val="90000"/>
              </a:lnSpc>
              <a:buFont typeface="Wingdings" charset="0"/>
              <a:buNone/>
            </a:pPr>
            <a:r>
              <a:rPr lang="en-US" sz="1800">
                <a:cs typeface="Arial" charset="0"/>
              </a:rPr>
              <a:t>  </a:t>
            </a:r>
          </a:p>
          <a:p>
            <a:pPr algn="just">
              <a:lnSpc>
                <a:spcPct val="90000"/>
              </a:lnSpc>
              <a:buFont typeface="Wingdings" charset="0"/>
              <a:buNone/>
            </a:pPr>
            <a:r>
              <a:rPr lang="en-US" sz="1800">
                <a:solidFill>
                  <a:schemeClr val="accent2"/>
                </a:solidFill>
                <a:cs typeface="Arial" charset="0"/>
              </a:rPr>
              <a:t> </a:t>
            </a:r>
            <a:r>
              <a:rPr lang="en-US" sz="1800" b="1">
                <a:solidFill>
                  <a:schemeClr val="accent2"/>
                </a:solidFill>
                <a:cs typeface="Arial" charset="0"/>
              </a:rPr>
              <a:t>SEQUENTIAL ACCESS</a:t>
            </a:r>
            <a:endParaRPr lang="en-US" sz="1800">
              <a:solidFill>
                <a:schemeClr val="accent2"/>
              </a:solidFill>
              <a:cs typeface="Arial" charset="0"/>
            </a:endParaRPr>
          </a:p>
          <a:p>
            <a:pPr algn="just">
              <a:lnSpc>
                <a:spcPct val="90000"/>
              </a:lnSpc>
              <a:buFont typeface="Wingdings" charset="0"/>
              <a:buNone/>
            </a:pPr>
            <a:r>
              <a:rPr lang="en-US" sz="1800">
                <a:cs typeface="Arial" charset="0"/>
              </a:rPr>
              <a:t> </a:t>
            </a:r>
          </a:p>
          <a:p>
            <a:pPr lvl="1" algn="just">
              <a:lnSpc>
                <a:spcPct val="90000"/>
              </a:lnSpc>
            </a:pPr>
            <a:r>
              <a:rPr lang="en-US" sz="1800">
                <a:cs typeface="Arial" charset="0"/>
              </a:rPr>
              <a:t>Implemented by the filesystem.</a:t>
            </a:r>
          </a:p>
          <a:p>
            <a:pPr lvl="1" algn="just">
              <a:lnSpc>
                <a:spcPct val="90000"/>
              </a:lnSpc>
            </a:pPr>
            <a:endParaRPr lang="en-US" sz="1800">
              <a:cs typeface="Arial" charset="0"/>
            </a:endParaRPr>
          </a:p>
          <a:p>
            <a:pPr lvl="1" algn="just">
              <a:lnSpc>
                <a:spcPct val="90000"/>
              </a:lnSpc>
            </a:pPr>
            <a:r>
              <a:rPr lang="en-US" sz="1800">
                <a:cs typeface="Arial" charset="0"/>
              </a:rPr>
              <a:t>Data is accessed one record right after the last.</a:t>
            </a:r>
          </a:p>
          <a:p>
            <a:pPr lvl="1" algn="just">
              <a:lnSpc>
                <a:spcPct val="90000"/>
              </a:lnSpc>
            </a:pPr>
            <a:endParaRPr lang="en-US" sz="1800">
              <a:cs typeface="Arial" charset="0"/>
            </a:endParaRPr>
          </a:p>
          <a:p>
            <a:pPr lvl="1" algn="just">
              <a:lnSpc>
                <a:spcPct val="90000"/>
              </a:lnSpc>
            </a:pPr>
            <a:r>
              <a:rPr lang="en-US" sz="1800">
                <a:cs typeface="Arial" charset="0"/>
              </a:rPr>
              <a:t>Reads cause a pointer to be moved ahead by one.</a:t>
            </a:r>
          </a:p>
          <a:p>
            <a:pPr lvl="1" algn="just">
              <a:lnSpc>
                <a:spcPct val="90000"/>
              </a:lnSpc>
            </a:pPr>
            <a:endParaRPr lang="en-US" sz="1800">
              <a:cs typeface="Arial" charset="0"/>
            </a:endParaRPr>
          </a:p>
          <a:p>
            <a:pPr lvl="1" algn="just">
              <a:lnSpc>
                <a:spcPct val="90000"/>
              </a:lnSpc>
            </a:pPr>
            <a:r>
              <a:rPr lang="en-US" sz="1800">
                <a:cs typeface="Arial" charset="0"/>
              </a:rPr>
              <a:t>Writes allocate space for the record and move the pointer to the new End Of File.</a:t>
            </a:r>
          </a:p>
          <a:p>
            <a:pPr lvl="1" algn="just">
              <a:lnSpc>
                <a:spcPct val="90000"/>
              </a:lnSpc>
            </a:pPr>
            <a:endParaRPr lang="en-US" sz="1800">
              <a:cs typeface="Arial" charset="0"/>
            </a:endParaRPr>
          </a:p>
          <a:p>
            <a:pPr lvl="1" algn="just">
              <a:lnSpc>
                <a:spcPct val="90000"/>
              </a:lnSpc>
            </a:pPr>
            <a:r>
              <a:rPr lang="en-US" sz="1800">
                <a:cs typeface="Arial" charset="0"/>
              </a:rPr>
              <a:t>Such a method is reasonable for tape</a:t>
            </a:r>
          </a:p>
        </p:txBody>
      </p:sp>
      <p:sp>
        <p:nvSpPr>
          <p:cNvPr id="3077" name="Rectangle 5"/>
          <p:cNvSpPr>
            <a:spLocks noGrp="1" noChangeArrowheads="1"/>
          </p:cNvSpPr>
          <p:nvPr>
            <p:ph type="title"/>
          </p:nvPr>
        </p:nvSpPr>
        <p:spPr>
          <a:xfrm>
            <a:off x="0" y="0"/>
            <a:ext cx="9144000" cy="838200"/>
          </a:xfrm>
          <a:solidFill>
            <a:srgbClr val="800000"/>
          </a:solidFill>
          <a:ln/>
        </p:spPr>
        <p:txBody>
          <a:bodyPr>
            <a:normAutofit/>
          </a:bodyPr>
          <a:lstStyle/>
          <a:p>
            <a:r>
              <a:rPr lang="en-US" sz="4000" dirty="0"/>
              <a:t>File Systems Interface</a:t>
            </a:r>
          </a:p>
        </p:txBody>
      </p:sp>
      <p:sp>
        <p:nvSpPr>
          <p:cNvPr id="3078" name="Text Box 6"/>
          <p:cNvSpPr txBox="1">
            <a:spLocks noChangeArrowheads="1"/>
          </p:cNvSpPr>
          <p:nvPr/>
        </p:nvSpPr>
        <p:spPr bwMode="auto">
          <a:xfrm>
            <a:off x="7252493" y="-59269"/>
            <a:ext cx="1649413"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solidFill>
                  <a:srgbClr val="FF3300"/>
                </a:solidFill>
              </a:rPr>
              <a:t>Access</a:t>
            </a:r>
          </a:p>
          <a:p>
            <a:pPr algn="ctr"/>
            <a:r>
              <a:rPr lang="en-US" sz="2800" b="1" dirty="0">
                <a:solidFill>
                  <a:srgbClr val="FF3300"/>
                </a:solidFill>
              </a:rPr>
              <a:t>Methods</a:t>
            </a:r>
          </a:p>
        </p:txBody>
      </p:sp>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l="699" t="33012" r="458" b="33943"/>
          <a:stretch>
            <a:fillRect/>
          </a:stretch>
        </p:blipFill>
        <p:spPr bwMode="auto">
          <a:xfrm>
            <a:off x="4572000" y="2057400"/>
            <a:ext cx="4572000" cy="1243013"/>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111140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10: File Systems</a:t>
            </a:r>
          </a:p>
        </p:txBody>
      </p:sp>
      <p:sp>
        <p:nvSpPr>
          <p:cNvPr id="8" name="Slide Number Placeholder 5"/>
          <p:cNvSpPr>
            <a:spLocks noGrp="1"/>
          </p:cNvSpPr>
          <p:nvPr>
            <p:ph type="sldNum" sz="quarter" idx="12"/>
          </p:nvPr>
        </p:nvSpPr>
        <p:spPr/>
        <p:txBody>
          <a:bodyPr/>
          <a:lstStyle/>
          <a:p>
            <a:fld id="{64B5A804-0B13-4F4B-B3A7-24BB5135E2A6}" type="slidenum">
              <a:rPr lang="en-US"/>
              <a:pPr/>
              <a:t>77</a:t>
            </a:fld>
            <a:endParaRPr lang="en-US"/>
          </a:p>
        </p:txBody>
      </p:sp>
      <p:sp>
        <p:nvSpPr>
          <p:cNvPr id="3077" name="Rectangle 5"/>
          <p:cNvSpPr>
            <a:spLocks noGrp="1" noChangeArrowheads="1"/>
          </p:cNvSpPr>
          <p:nvPr>
            <p:ph type="title"/>
          </p:nvPr>
        </p:nvSpPr>
        <p:spPr>
          <a:xfrm>
            <a:off x="0" y="0"/>
            <a:ext cx="9144000" cy="838200"/>
          </a:xfrm>
          <a:solidFill>
            <a:srgbClr val="800000"/>
          </a:solidFill>
          <a:ln/>
        </p:spPr>
        <p:txBody>
          <a:bodyPr>
            <a:normAutofit/>
          </a:bodyPr>
          <a:lstStyle/>
          <a:p>
            <a:r>
              <a:rPr lang="en-US" sz="4000" dirty="0"/>
              <a:t>File Systems Interface</a:t>
            </a:r>
          </a:p>
        </p:txBody>
      </p:sp>
      <p:sp>
        <p:nvSpPr>
          <p:cNvPr id="3078" name="Text Box 6"/>
          <p:cNvSpPr txBox="1">
            <a:spLocks noChangeArrowheads="1"/>
          </p:cNvSpPr>
          <p:nvPr/>
        </p:nvSpPr>
        <p:spPr bwMode="auto">
          <a:xfrm>
            <a:off x="7252493" y="-59269"/>
            <a:ext cx="1649413"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solidFill>
                  <a:srgbClr val="FF3300"/>
                </a:solidFill>
              </a:rPr>
              <a:t>Access</a:t>
            </a:r>
          </a:p>
          <a:p>
            <a:pPr algn="ctr"/>
            <a:r>
              <a:rPr lang="en-US" sz="2800" b="1" dirty="0">
                <a:solidFill>
                  <a:srgbClr val="FF3300"/>
                </a:solidFill>
              </a:rPr>
              <a:t>Methods</a:t>
            </a:r>
          </a:p>
        </p:txBody>
      </p:sp>
      <p:sp>
        <p:nvSpPr>
          <p:cNvPr id="9" name="Rectangle 2"/>
          <p:cNvSpPr txBox="1">
            <a:spLocks noChangeArrowheads="1"/>
          </p:cNvSpPr>
          <p:nvPr/>
        </p:nvSpPr>
        <p:spPr>
          <a:xfrm>
            <a:off x="381000" y="1295400"/>
            <a:ext cx="8534400" cy="3733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2">
                    <a:lumMod val="75000"/>
                  </a:schemeClr>
                </a:solidFill>
                <a:latin typeface="+mn-lt"/>
                <a:ea typeface="+mn-ea"/>
                <a:cs typeface="+mn-cs"/>
              </a:defRPr>
            </a:lvl1pPr>
            <a:lvl2pPr marL="742950" indent="-285750" algn="l" defTabSz="457200" rtl="0" eaLnBrk="1" latinLnBrk="0" hangingPunct="1">
              <a:spcBef>
                <a:spcPct val="20000"/>
              </a:spcBef>
              <a:buFont typeface="Wingdings" charset="2"/>
              <a:buChar char="§"/>
              <a:defRPr sz="2000" kern="1200">
                <a:solidFill>
                  <a:schemeClr val="accent1">
                    <a:lumMod val="75000"/>
                  </a:schemeClr>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90000"/>
              </a:lnSpc>
              <a:buFont typeface="Wingdings" charset="0"/>
              <a:buNone/>
            </a:pPr>
            <a:r>
              <a:rPr lang="en-US" sz="1800" b="1">
                <a:solidFill>
                  <a:schemeClr val="accent2"/>
                </a:solidFill>
                <a:cs typeface="Arial" charset="0"/>
              </a:rPr>
              <a:t>DIRECT ACCESS</a:t>
            </a:r>
            <a:endParaRPr lang="en-US" sz="1800">
              <a:solidFill>
                <a:schemeClr val="accent2"/>
              </a:solidFill>
              <a:cs typeface="Arial" charset="0"/>
            </a:endParaRPr>
          </a:p>
          <a:p>
            <a:pPr algn="just">
              <a:lnSpc>
                <a:spcPct val="90000"/>
              </a:lnSpc>
              <a:buFont typeface="Wingdings" charset="0"/>
              <a:buNone/>
            </a:pPr>
            <a:r>
              <a:rPr lang="en-US" sz="1800">
                <a:cs typeface="Arial" charset="0"/>
              </a:rPr>
              <a:t> </a:t>
            </a:r>
          </a:p>
          <a:p>
            <a:pPr lvl="1" algn="just">
              <a:lnSpc>
                <a:spcPct val="90000"/>
              </a:lnSpc>
            </a:pPr>
            <a:r>
              <a:rPr lang="en-US" sz="1800">
                <a:cs typeface="Arial" charset="0"/>
              </a:rPr>
              <a:t>Method useful for disks.</a:t>
            </a:r>
          </a:p>
          <a:p>
            <a:pPr lvl="1" algn="just">
              <a:lnSpc>
                <a:spcPct val="90000"/>
              </a:lnSpc>
            </a:pPr>
            <a:endParaRPr lang="en-US" sz="1800">
              <a:cs typeface="Arial" charset="0"/>
            </a:endParaRPr>
          </a:p>
          <a:p>
            <a:pPr lvl="1" algn="just">
              <a:lnSpc>
                <a:spcPct val="90000"/>
              </a:lnSpc>
            </a:pPr>
            <a:r>
              <a:rPr lang="en-US" sz="1800">
                <a:cs typeface="Arial" charset="0"/>
              </a:rPr>
              <a:t>The file is viewed as a numbered sequence of blocks or records.</a:t>
            </a:r>
          </a:p>
          <a:p>
            <a:pPr lvl="1" algn="just">
              <a:lnSpc>
                <a:spcPct val="90000"/>
              </a:lnSpc>
            </a:pPr>
            <a:endParaRPr lang="en-US" sz="1800">
              <a:cs typeface="Arial" charset="0"/>
            </a:endParaRPr>
          </a:p>
          <a:p>
            <a:pPr lvl="1" algn="just">
              <a:lnSpc>
                <a:spcPct val="90000"/>
              </a:lnSpc>
            </a:pPr>
            <a:r>
              <a:rPr lang="en-US" sz="1800">
                <a:cs typeface="Arial" charset="0"/>
              </a:rPr>
              <a:t>There are no restrictions on which blocks are read/written in any order.</a:t>
            </a:r>
          </a:p>
          <a:p>
            <a:pPr lvl="1" algn="just">
              <a:lnSpc>
                <a:spcPct val="90000"/>
              </a:lnSpc>
            </a:pPr>
            <a:endParaRPr lang="en-US" sz="1800">
              <a:cs typeface="Arial" charset="0"/>
            </a:endParaRPr>
          </a:p>
          <a:p>
            <a:pPr lvl="1" algn="just">
              <a:lnSpc>
                <a:spcPct val="90000"/>
              </a:lnSpc>
            </a:pPr>
            <a:r>
              <a:rPr lang="en-US" sz="1800">
                <a:cs typeface="Arial" charset="0"/>
              </a:rPr>
              <a:t>User now says "read n" rather than "read next".</a:t>
            </a:r>
          </a:p>
          <a:p>
            <a:pPr lvl="1" algn="just">
              <a:lnSpc>
                <a:spcPct val="90000"/>
              </a:lnSpc>
            </a:pPr>
            <a:endParaRPr lang="en-US" sz="1800">
              <a:cs typeface="Arial" charset="0"/>
            </a:endParaRPr>
          </a:p>
          <a:p>
            <a:pPr lvl="1" algn="just">
              <a:lnSpc>
                <a:spcPct val="90000"/>
              </a:lnSpc>
            </a:pPr>
            <a:r>
              <a:rPr lang="en-US" sz="1800">
                <a:cs typeface="Arial" charset="0"/>
              </a:rPr>
              <a:t>"n" is a number relative to the beginning of file, not relative to an absolute physical disk location.</a:t>
            </a:r>
          </a:p>
        </p:txBody>
      </p:sp>
    </p:spTree>
    <p:extLst>
      <p:ext uri="{BB962C8B-B14F-4D97-AF65-F5344CB8AC3E}">
        <p14:creationId xmlns:p14="http://schemas.microsoft.com/office/powerpoint/2010/main" val="1467002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10: File Systems</a:t>
            </a:r>
          </a:p>
        </p:txBody>
      </p:sp>
      <p:sp>
        <p:nvSpPr>
          <p:cNvPr id="7" name="Slide Number Placeholder 5"/>
          <p:cNvSpPr>
            <a:spLocks noGrp="1"/>
          </p:cNvSpPr>
          <p:nvPr>
            <p:ph type="sldNum" sz="quarter" idx="12"/>
          </p:nvPr>
        </p:nvSpPr>
        <p:spPr/>
        <p:txBody>
          <a:bodyPr/>
          <a:lstStyle/>
          <a:p>
            <a:fld id="{8B3B7FFB-DCE4-E749-94A3-42C04589575A}" type="slidenum">
              <a:rPr lang="en-US"/>
              <a:pPr/>
              <a:t>78</a:t>
            </a:fld>
            <a:endParaRPr lang="en-US"/>
          </a:p>
        </p:txBody>
      </p:sp>
      <p:sp>
        <p:nvSpPr>
          <p:cNvPr id="8194" name="Rectangle 2"/>
          <p:cNvSpPr>
            <a:spLocks noGrp="1" noChangeArrowheads="1"/>
          </p:cNvSpPr>
          <p:nvPr>
            <p:ph type="body" idx="1"/>
          </p:nvPr>
        </p:nvSpPr>
        <p:spPr>
          <a:xfrm>
            <a:off x="381000" y="1295400"/>
            <a:ext cx="8534400" cy="4267200"/>
          </a:xfrm>
        </p:spPr>
        <p:txBody>
          <a:bodyPr>
            <a:normAutofit lnSpcReduction="10000"/>
          </a:bodyPr>
          <a:lstStyle/>
          <a:p>
            <a:pPr marL="0" indent="0" algn="just">
              <a:lnSpc>
                <a:spcPct val="90000"/>
              </a:lnSpc>
              <a:buFont typeface="Wingdings" charset="0"/>
              <a:buNone/>
            </a:pPr>
            <a:r>
              <a:rPr lang="en-US" sz="1800" b="1" dirty="0">
                <a:solidFill>
                  <a:schemeClr val="accent2"/>
                </a:solidFill>
                <a:cs typeface="Arial" charset="0"/>
              </a:rPr>
              <a:t>OTHER ACCESS METHODS</a:t>
            </a:r>
            <a:endParaRPr lang="en-US" sz="1800" dirty="0">
              <a:solidFill>
                <a:schemeClr val="accent2"/>
              </a:solidFill>
              <a:cs typeface="Arial" charset="0"/>
            </a:endParaRPr>
          </a:p>
          <a:p>
            <a:pPr marL="0" indent="0" algn="just">
              <a:lnSpc>
                <a:spcPct val="90000"/>
              </a:lnSpc>
              <a:buFont typeface="Wingdings" charset="0"/>
              <a:buNone/>
            </a:pPr>
            <a:r>
              <a:rPr lang="en-US" sz="1800" dirty="0">
                <a:cs typeface="Arial" charset="0"/>
              </a:rPr>
              <a:t> </a:t>
            </a:r>
          </a:p>
          <a:p>
            <a:pPr marL="0" indent="0" algn="just">
              <a:lnSpc>
                <a:spcPct val="90000"/>
              </a:lnSpc>
              <a:buFont typeface="Wingdings" charset="0"/>
              <a:buNone/>
            </a:pPr>
            <a:r>
              <a:rPr lang="en-US" sz="1800" dirty="0">
                <a:cs typeface="Arial" charset="0"/>
              </a:rPr>
              <a:t>Built on top of direct access and often implemented by a user utility.</a:t>
            </a:r>
          </a:p>
          <a:p>
            <a:pPr marL="0" indent="0" algn="just">
              <a:lnSpc>
                <a:spcPct val="90000"/>
              </a:lnSpc>
              <a:buFont typeface="Wingdings" charset="0"/>
              <a:buNone/>
            </a:pPr>
            <a:r>
              <a:rPr lang="en-US" sz="1800" dirty="0">
                <a:cs typeface="Arial" charset="0"/>
              </a:rPr>
              <a:t> </a:t>
            </a:r>
          </a:p>
          <a:p>
            <a:pPr marL="0" indent="0" algn="just">
              <a:lnSpc>
                <a:spcPct val="90000"/>
              </a:lnSpc>
              <a:buFont typeface="Wingdings" charset="0"/>
              <a:buNone/>
            </a:pPr>
            <a:r>
              <a:rPr lang="en-US" sz="1800" b="1" dirty="0">
                <a:solidFill>
                  <a:srgbClr val="FF0000"/>
                </a:solidFill>
                <a:cs typeface="Arial" charset="0"/>
              </a:rPr>
              <a:t>Indexed</a:t>
            </a:r>
            <a:r>
              <a:rPr lang="en-US" sz="1800" dirty="0">
                <a:cs typeface="Arial" charset="0"/>
              </a:rPr>
              <a:t>  </a:t>
            </a:r>
            <a:r>
              <a:rPr lang="en-US" sz="1800" dirty="0">
                <a:solidFill>
                  <a:srgbClr val="FF0000"/>
                </a:solidFill>
                <a:cs typeface="Arial" charset="0"/>
              </a:rPr>
              <a:t>	ID </a:t>
            </a:r>
            <a:r>
              <a:rPr lang="en-US" sz="1800" dirty="0">
                <a:cs typeface="Arial" charset="0"/>
              </a:rPr>
              <a:t>plus </a:t>
            </a:r>
            <a:r>
              <a:rPr lang="en-US" sz="1800" dirty="0">
                <a:solidFill>
                  <a:srgbClr val="FF0000"/>
                </a:solidFill>
                <a:cs typeface="Arial" charset="0"/>
              </a:rPr>
              <a:t>pointer.</a:t>
            </a:r>
          </a:p>
          <a:p>
            <a:pPr marL="0" indent="0" algn="just">
              <a:lnSpc>
                <a:spcPct val="90000"/>
              </a:lnSpc>
              <a:buFont typeface="Wingdings" charset="0"/>
              <a:buNone/>
            </a:pPr>
            <a:r>
              <a:rPr lang="en-US" sz="1800" dirty="0">
                <a:cs typeface="Arial" charset="0"/>
              </a:rPr>
              <a:t> </a:t>
            </a:r>
          </a:p>
          <a:p>
            <a:pPr marL="461963" lvl="1" indent="-4763" algn="just">
              <a:lnSpc>
                <a:spcPct val="90000"/>
              </a:lnSpc>
              <a:buFont typeface="Wingdings" charset="0"/>
              <a:buNone/>
            </a:pPr>
            <a:r>
              <a:rPr lang="en-US" sz="1800" dirty="0">
                <a:cs typeface="Arial" charset="0"/>
              </a:rPr>
              <a:t>An index block says what's in each remaining block or contains pointers to blocks containing particular items. Suppose a file contains many blocks of data arranged by name alphabetically.</a:t>
            </a:r>
          </a:p>
          <a:p>
            <a:pPr marL="0" indent="0" algn="just">
              <a:lnSpc>
                <a:spcPct val="90000"/>
              </a:lnSpc>
              <a:buFont typeface="Wingdings" charset="0"/>
              <a:buNone/>
            </a:pPr>
            <a:r>
              <a:rPr lang="en-US" sz="1800" dirty="0">
                <a:cs typeface="Arial" charset="0"/>
              </a:rPr>
              <a:t> </a:t>
            </a:r>
          </a:p>
          <a:p>
            <a:pPr marL="0" indent="0" algn="just">
              <a:lnSpc>
                <a:spcPct val="90000"/>
              </a:lnSpc>
              <a:buFont typeface="Wingdings" charset="0"/>
              <a:buNone/>
            </a:pPr>
            <a:r>
              <a:rPr lang="en-US" sz="1800" b="1" dirty="0">
                <a:cs typeface="Arial" charset="0"/>
              </a:rPr>
              <a:t>Example 1:</a:t>
            </a:r>
            <a:r>
              <a:rPr lang="en-US" sz="1800" dirty="0">
                <a:cs typeface="Arial" charset="0"/>
              </a:rPr>
              <a:t> Index contains the name appearing as the first record in each block. There are as many index entries as there are blocks.  </a:t>
            </a:r>
          </a:p>
          <a:p>
            <a:pPr marL="0" indent="0" algn="just">
              <a:lnSpc>
                <a:spcPct val="90000"/>
              </a:lnSpc>
              <a:buFont typeface="Wingdings" charset="0"/>
              <a:buNone/>
            </a:pPr>
            <a:endParaRPr lang="en-US" sz="1800" dirty="0">
              <a:cs typeface="Arial" charset="0"/>
            </a:endParaRPr>
          </a:p>
          <a:p>
            <a:pPr marL="0" indent="0" algn="just">
              <a:lnSpc>
                <a:spcPct val="90000"/>
              </a:lnSpc>
              <a:buFont typeface="Wingdings" charset="0"/>
              <a:buNone/>
            </a:pPr>
            <a:r>
              <a:rPr lang="en-US" sz="1800" b="1" dirty="0">
                <a:cs typeface="Arial" charset="0"/>
              </a:rPr>
              <a:t>Example 2:</a:t>
            </a:r>
            <a:r>
              <a:rPr lang="en-US" sz="1800" dirty="0">
                <a:cs typeface="Arial" charset="0"/>
              </a:rPr>
              <a:t> Index contains the block number where "A" begins, where "B" begins, etc. Here there are only 26 index entries.</a:t>
            </a:r>
          </a:p>
        </p:txBody>
      </p:sp>
      <p:sp>
        <p:nvSpPr>
          <p:cNvPr id="8196" name="Text Box 4"/>
          <p:cNvSpPr txBox="1">
            <a:spLocks noChangeArrowheads="1"/>
          </p:cNvSpPr>
          <p:nvPr/>
        </p:nvSpPr>
        <p:spPr bwMode="auto">
          <a:xfrm>
            <a:off x="7144808" y="931334"/>
            <a:ext cx="1649413"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solidFill>
                  <a:srgbClr val="FF3300"/>
                </a:solidFill>
              </a:rPr>
              <a:t>Access</a:t>
            </a:r>
          </a:p>
          <a:p>
            <a:pPr algn="ctr"/>
            <a:r>
              <a:rPr lang="en-US" sz="2800" b="1" dirty="0">
                <a:solidFill>
                  <a:srgbClr val="FF3300"/>
                </a:solidFill>
              </a:rPr>
              <a:t>Methods</a:t>
            </a:r>
          </a:p>
        </p:txBody>
      </p:sp>
      <p:sp>
        <p:nvSpPr>
          <p:cNvPr id="2" name="Title 1"/>
          <p:cNvSpPr>
            <a:spLocks noGrp="1"/>
          </p:cNvSpPr>
          <p:nvPr>
            <p:ph type="title"/>
          </p:nvPr>
        </p:nvSpPr>
        <p:spPr/>
        <p:txBody>
          <a:bodyPr/>
          <a:lstStyle/>
          <a:p>
            <a:r>
              <a:rPr lang="en-US" dirty="0"/>
              <a:t>File System Interface</a:t>
            </a:r>
          </a:p>
        </p:txBody>
      </p:sp>
    </p:spTree>
    <p:extLst>
      <p:ext uri="{BB962C8B-B14F-4D97-AF65-F5344CB8AC3E}">
        <p14:creationId xmlns:p14="http://schemas.microsoft.com/office/powerpoint/2010/main" val="38781060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ooter Placeholder 4"/>
          <p:cNvSpPr>
            <a:spLocks noGrp="1"/>
          </p:cNvSpPr>
          <p:nvPr>
            <p:ph type="ftr" sz="quarter" idx="11"/>
          </p:nvPr>
        </p:nvSpPr>
        <p:spPr/>
        <p:txBody>
          <a:bodyPr/>
          <a:lstStyle/>
          <a:p>
            <a:r>
              <a:rPr lang="en-US"/>
              <a:t>10: File Systems</a:t>
            </a:r>
          </a:p>
        </p:txBody>
      </p:sp>
      <p:sp>
        <p:nvSpPr>
          <p:cNvPr id="52" name="Slide Number Placeholder 5"/>
          <p:cNvSpPr>
            <a:spLocks noGrp="1"/>
          </p:cNvSpPr>
          <p:nvPr>
            <p:ph type="sldNum" sz="quarter" idx="12"/>
          </p:nvPr>
        </p:nvSpPr>
        <p:spPr/>
        <p:txBody>
          <a:bodyPr/>
          <a:lstStyle/>
          <a:p>
            <a:fld id="{BE52618D-A25E-5349-89AE-9D5EE9A71721}" type="slidenum">
              <a:rPr lang="en-US"/>
              <a:pPr/>
              <a:t>79</a:t>
            </a:fld>
            <a:endParaRPr lang="en-US"/>
          </a:p>
        </p:txBody>
      </p:sp>
      <p:sp>
        <p:nvSpPr>
          <p:cNvPr id="12290" name="Rectangle 1026"/>
          <p:cNvSpPr>
            <a:spLocks noGrp="1" noChangeArrowheads="1"/>
          </p:cNvSpPr>
          <p:nvPr>
            <p:ph type="body" idx="1"/>
          </p:nvPr>
        </p:nvSpPr>
        <p:spPr>
          <a:xfrm>
            <a:off x="381000" y="1295400"/>
            <a:ext cx="3505200" cy="4419600"/>
          </a:xfrm>
        </p:spPr>
        <p:txBody>
          <a:bodyPr/>
          <a:lstStyle/>
          <a:p>
            <a:pPr marL="285750" indent="-285750" algn="just">
              <a:buFont typeface="Wingdings" charset="0"/>
              <a:buNone/>
            </a:pPr>
            <a:r>
              <a:rPr lang="en-US" sz="1600" b="1">
                <a:cs typeface="Arial" charset="0"/>
              </a:rPr>
              <a:t>Example 1:</a:t>
            </a:r>
            <a:r>
              <a:rPr lang="en-US" sz="1600">
                <a:cs typeface="Arial" charset="0"/>
              </a:rPr>
              <a:t> Index contains the name appearing as the first record in each block. There are as many index entries as there are blocks.</a:t>
            </a:r>
          </a:p>
          <a:p>
            <a:pPr marL="285750" indent="-285750" algn="just">
              <a:buFont typeface="Wingdings" charset="0"/>
              <a:buNone/>
            </a:pPr>
            <a:r>
              <a:rPr lang="en-US" sz="1600">
                <a:cs typeface="Arial" charset="0"/>
              </a:rPr>
              <a:t> </a:t>
            </a:r>
          </a:p>
          <a:p>
            <a:pPr marL="285750" indent="-285750" algn="just">
              <a:buFont typeface="Wingdings" charset="0"/>
              <a:buNone/>
            </a:pPr>
            <a:endParaRPr lang="en-US" sz="1600">
              <a:cs typeface="Arial" charset="0"/>
            </a:endParaRPr>
          </a:p>
          <a:p>
            <a:pPr marL="285750" indent="-285750" algn="just">
              <a:buFont typeface="Wingdings" charset="0"/>
              <a:buNone/>
            </a:pPr>
            <a:endParaRPr lang="en-US" sz="1600">
              <a:cs typeface="Arial" charset="0"/>
            </a:endParaRPr>
          </a:p>
          <a:p>
            <a:pPr marL="285750" indent="-285750" algn="just">
              <a:buFont typeface="Wingdings" charset="0"/>
              <a:buNone/>
            </a:pPr>
            <a:endParaRPr lang="en-US" sz="1600">
              <a:cs typeface="Arial" charset="0"/>
            </a:endParaRPr>
          </a:p>
          <a:p>
            <a:pPr marL="285750" indent="-285750" algn="just">
              <a:buFont typeface="Wingdings" charset="0"/>
              <a:buNone/>
            </a:pPr>
            <a:endParaRPr lang="en-US" sz="1600">
              <a:cs typeface="Arial" charset="0"/>
            </a:endParaRPr>
          </a:p>
          <a:p>
            <a:pPr marL="285750" indent="-285750" algn="just">
              <a:buFont typeface="Wingdings" charset="0"/>
              <a:buNone/>
            </a:pPr>
            <a:r>
              <a:rPr lang="en-US" sz="1600" b="1">
                <a:cs typeface="Arial" charset="0"/>
              </a:rPr>
              <a:t>Example 2:</a:t>
            </a:r>
            <a:r>
              <a:rPr lang="en-US" sz="1600">
                <a:cs typeface="Arial" charset="0"/>
              </a:rPr>
              <a:t> Index contains the block number where "A" begins, where "B" begins, etc. Here there are only 26 index entries.</a:t>
            </a:r>
          </a:p>
        </p:txBody>
      </p:sp>
      <p:sp>
        <p:nvSpPr>
          <p:cNvPr id="12291" name="Rectangle 1027"/>
          <p:cNvSpPr>
            <a:spLocks noGrp="1" noChangeArrowheads="1"/>
          </p:cNvSpPr>
          <p:nvPr>
            <p:ph type="title"/>
          </p:nvPr>
        </p:nvSpPr>
        <p:spPr>
          <a:xfrm>
            <a:off x="0" y="-16934"/>
            <a:ext cx="9144000" cy="838200"/>
          </a:xfrm>
          <a:solidFill>
            <a:srgbClr val="800000"/>
          </a:solidFill>
          <a:ln/>
        </p:spPr>
        <p:txBody>
          <a:bodyPr/>
          <a:lstStyle/>
          <a:p>
            <a:r>
              <a:rPr lang="en-US" sz="3600" dirty="0"/>
              <a:t>File System Interface</a:t>
            </a:r>
          </a:p>
        </p:txBody>
      </p:sp>
      <p:sp>
        <p:nvSpPr>
          <p:cNvPr id="12292" name="Text Box 1028"/>
          <p:cNvSpPr txBox="1">
            <a:spLocks noChangeArrowheads="1"/>
          </p:cNvSpPr>
          <p:nvPr/>
        </p:nvSpPr>
        <p:spPr bwMode="auto">
          <a:xfrm>
            <a:off x="7037387" y="-25401"/>
            <a:ext cx="1649413"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solidFill>
                  <a:srgbClr val="FF3300"/>
                </a:solidFill>
              </a:rPr>
              <a:t>Access</a:t>
            </a:r>
          </a:p>
          <a:p>
            <a:pPr algn="ctr"/>
            <a:r>
              <a:rPr lang="en-US" sz="2800" b="1" dirty="0">
                <a:solidFill>
                  <a:srgbClr val="FF3300"/>
                </a:solidFill>
              </a:rPr>
              <a:t>Methods</a:t>
            </a:r>
          </a:p>
        </p:txBody>
      </p:sp>
      <p:sp>
        <p:nvSpPr>
          <p:cNvPr id="12293" name="Rectangle 1029"/>
          <p:cNvSpPr>
            <a:spLocks noChangeArrowheads="1"/>
          </p:cNvSpPr>
          <p:nvPr/>
        </p:nvSpPr>
        <p:spPr bwMode="auto">
          <a:xfrm>
            <a:off x="5181600" y="1143000"/>
            <a:ext cx="1600200" cy="2362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12294" name="Rectangle 1030"/>
          <p:cNvSpPr>
            <a:spLocks noChangeArrowheads="1"/>
          </p:cNvSpPr>
          <p:nvPr/>
        </p:nvSpPr>
        <p:spPr bwMode="auto">
          <a:xfrm>
            <a:off x="7162800" y="1143000"/>
            <a:ext cx="1752600" cy="23622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95" name="Line 1031"/>
          <p:cNvSpPr>
            <a:spLocks noChangeShapeType="1"/>
          </p:cNvSpPr>
          <p:nvPr/>
        </p:nvSpPr>
        <p:spPr bwMode="auto">
          <a:xfrm>
            <a:off x="6019800" y="1143000"/>
            <a:ext cx="0" cy="23622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296" name="Line 1032"/>
          <p:cNvSpPr>
            <a:spLocks noChangeShapeType="1"/>
          </p:cNvSpPr>
          <p:nvPr/>
        </p:nvSpPr>
        <p:spPr bwMode="auto">
          <a:xfrm>
            <a:off x="5181600" y="1447800"/>
            <a:ext cx="1600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297" name="Line 1033"/>
          <p:cNvSpPr>
            <a:spLocks noChangeShapeType="1"/>
          </p:cNvSpPr>
          <p:nvPr/>
        </p:nvSpPr>
        <p:spPr bwMode="auto">
          <a:xfrm>
            <a:off x="5181600" y="1676400"/>
            <a:ext cx="1600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298" name="Line 1034"/>
          <p:cNvSpPr>
            <a:spLocks noChangeShapeType="1"/>
          </p:cNvSpPr>
          <p:nvPr/>
        </p:nvSpPr>
        <p:spPr bwMode="auto">
          <a:xfrm>
            <a:off x="5181600" y="1905000"/>
            <a:ext cx="1600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299" name="Line 1035"/>
          <p:cNvSpPr>
            <a:spLocks noChangeShapeType="1"/>
          </p:cNvSpPr>
          <p:nvPr/>
        </p:nvSpPr>
        <p:spPr bwMode="auto">
          <a:xfrm>
            <a:off x="5181600" y="2514600"/>
            <a:ext cx="1600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00" name="Line 1036"/>
          <p:cNvSpPr>
            <a:spLocks noChangeShapeType="1"/>
          </p:cNvSpPr>
          <p:nvPr/>
        </p:nvSpPr>
        <p:spPr bwMode="auto">
          <a:xfrm>
            <a:off x="5181600" y="2819400"/>
            <a:ext cx="1600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02" name="Text Box 1038"/>
          <p:cNvSpPr txBox="1">
            <a:spLocks noChangeArrowheads="1"/>
          </p:cNvSpPr>
          <p:nvPr/>
        </p:nvSpPr>
        <p:spPr bwMode="auto">
          <a:xfrm>
            <a:off x="5257800" y="2514600"/>
            <a:ext cx="67786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Smith</a:t>
            </a:r>
          </a:p>
        </p:txBody>
      </p:sp>
      <p:sp>
        <p:nvSpPr>
          <p:cNvPr id="12303" name="Line 1039"/>
          <p:cNvSpPr>
            <a:spLocks noChangeShapeType="1"/>
          </p:cNvSpPr>
          <p:nvPr/>
        </p:nvSpPr>
        <p:spPr bwMode="auto">
          <a:xfrm>
            <a:off x="7162800" y="1752600"/>
            <a:ext cx="17526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04" name="Line 1040"/>
          <p:cNvSpPr>
            <a:spLocks noChangeShapeType="1"/>
          </p:cNvSpPr>
          <p:nvPr/>
        </p:nvSpPr>
        <p:spPr bwMode="auto">
          <a:xfrm>
            <a:off x="7162800" y="2133600"/>
            <a:ext cx="17526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05" name="Text Box 1041"/>
          <p:cNvSpPr txBox="1">
            <a:spLocks noChangeArrowheads="1"/>
          </p:cNvSpPr>
          <p:nvPr/>
        </p:nvSpPr>
        <p:spPr bwMode="auto">
          <a:xfrm>
            <a:off x="7239000" y="1828800"/>
            <a:ext cx="17097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Smith, John | data</a:t>
            </a:r>
          </a:p>
        </p:txBody>
      </p:sp>
      <p:sp>
        <p:nvSpPr>
          <p:cNvPr id="12306" name="Text Box 1042"/>
          <p:cNvSpPr txBox="1">
            <a:spLocks noChangeArrowheads="1"/>
          </p:cNvSpPr>
          <p:nvPr/>
        </p:nvSpPr>
        <p:spPr bwMode="auto">
          <a:xfrm>
            <a:off x="5257800" y="1143000"/>
            <a:ext cx="7762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Adams</a:t>
            </a:r>
          </a:p>
        </p:txBody>
      </p:sp>
      <p:sp>
        <p:nvSpPr>
          <p:cNvPr id="12307" name="Text Box 1043"/>
          <p:cNvSpPr txBox="1">
            <a:spLocks noChangeArrowheads="1"/>
          </p:cNvSpPr>
          <p:nvPr/>
        </p:nvSpPr>
        <p:spPr bwMode="auto">
          <a:xfrm>
            <a:off x="5257800" y="1447800"/>
            <a:ext cx="7270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Arthur</a:t>
            </a:r>
          </a:p>
        </p:txBody>
      </p:sp>
      <p:sp>
        <p:nvSpPr>
          <p:cNvPr id="12308" name="Text Box 1044"/>
          <p:cNvSpPr txBox="1">
            <a:spLocks noChangeArrowheads="1"/>
          </p:cNvSpPr>
          <p:nvPr/>
        </p:nvSpPr>
        <p:spPr bwMode="auto">
          <a:xfrm>
            <a:off x="5334000" y="1676400"/>
            <a:ext cx="6873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Asher</a:t>
            </a:r>
          </a:p>
        </p:txBody>
      </p:sp>
      <p:sp>
        <p:nvSpPr>
          <p:cNvPr id="12309" name="Line 1045"/>
          <p:cNvSpPr>
            <a:spLocks noChangeShapeType="1"/>
          </p:cNvSpPr>
          <p:nvPr/>
        </p:nvSpPr>
        <p:spPr bwMode="auto">
          <a:xfrm flipV="1">
            <a:off x="6629400" y="1905000"/>
            <a:ext cx="609600" cy="762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10" name="Rectangle 1046"/>
          <p:cNvSpPr>
            <a:spLocks noChangeArrowheads="1"/>
          </p:cNvSpPr>
          <p:nvPr/>
        </p:nvSpPr>
        <p:spPr bwMode="auto">
          <a:xfrm>
            <a:off x="5181600" y="3810000"/>
            <a:ext cx="1600200" cy="2362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12311" name="Rectangle 1047"/>
          <p:cNvSpPr>
            <a:spLocks noChangeArrowheads="1"/>
          </p:cNvSpPr>
          <p:nvPr/>
        </p:nvSpPr>
        <p:spPr bwMode="auto">
          <a:xfrm>
            <a:off x="7162800" y="3810000"/>
            <a:ext cx="1752600" cy="23622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12" name="Line 1048"/>
          <p:cNvSpPr>
            <a:spLocks noChangeShapeType="1"/>
          </p:cNvSpPr>
          <p:nvPr/>
        </p:nvSpPr>
        <p:spPr bwMode="auto">
          <a:xfrm>
            <a:off x="6019800" y="3810000"/>
            <a:ext cx="0" cy="23622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13" name="Line 1049"/>
          <p:cNvSpPr>
            <a:spLocks noChangeShapeType="1"/>
          </p:cNvSpPr>
          <p:nvPr/>
        </p:nvSpPr>
        <p:spPr bwMode="auto">
          <a:xfrm>
            <a:off x="5181600" y="4114800"/>
            <a:ext cx="1600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14" name="Line 1050"/>
          <p:cNvSpPr>
            <a:spLocks noChangeShapeType="1"/>
          </p:cNvSpPr>
          <p:nvPr/>
        </p:nvSpPr>
        <p:spPr bwMode="auto">
          <a:xfrm>
            <a:off x="5181600" y="4343400"/>
            <a:ext cx="1600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15" name="Line 1051"/>
          <p:cNvSpPr>
            <a:spLocks noChangeShapeType="1"/>
          </p:cNvSpPr>
          <p:nvPr/>
        </p:nvSpPr>
        <p:spPr bwMode="auto">
          <a:xfrm>
            <a:off x="5181600" y="4572000"/>
            <a:ext cx="1600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16" name="Line 1052"/>
          <p:cNvSpPr>
            <a:spLocks noChangeShapeType="1"/>
          </p:cNvSpPr>
          <p:nvPr/>
        </p:nvSpPr>
        <p:spPr bwMode="auto">
          <a:xfrm>
            <a:off x="5181600" y="5181600"/>
            <a:ext cx="1600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17" name="Line 1053"/>
          <p:cNvSpPr>
            <a:spLocks noChangeShapeType="1"/>
          </p:cNvSpPr>
          <p:nvPr/>
        </p:nvSpPr>
        <p:spPr bwMode="auto">
          <a:xfrm>
            <a:off x="5181600" y="5486400"/>
            <a:ext cx="1600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18" name="Text Box 1054"/>
          <p:cNvSpPr txBox="1">
            <a:spLocks noChangeArrowheads="1"/>
          </p:cNvSpPr>
          <p:nvPr/>
        </p:nvSpPr>
        <p:spPr bwMode="auto">
          <a:xfrm>
            <a:off x="5257800" y="5181600"/>
            <a:ext cx="8350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Saarnin</a:t>
            </a:r>
          </a:p>
        </p:txBody>
      </p:sp>
      <p:sp>
        <p:nvSpPr>
          <p:cNvPr id="12319" name="Line 1055"/>
          <p:cNvSpPr>
            <a:spLocks noChangeShapeType="1"/>
          </p:cNvSpPr>
          <p:nvPr/>
        </p:nvSpPr>
        <p:spPr bwMode="auto">
          <a:xfrm>
            <a:off x="7086600" y="5486400"/>
            <a:ext cx="17526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20" name="Line 1056"/>
          <p:cNvSpPr>
            <a:spLocks noChangeShapeType="1"/>
          </p:cNvSpPr>
          <p:nvPr/>
        </p:nvSpPr>
        <p:spPr bwMode="auto">
          <a:xfrm>
            <a:off x="7162800" y="5867400"/>
            <a:ext cx="17526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21" name="Text Box 1057"/>
          <p:cNvSpPr txBox="1">
            <a:spLocks noChangeArrowheads="1"/>
          </p:cNvSpPr>
          <p:nvPr/>
        </p:nvSpPr>
        <p:spPr bwMode="auto">
          <a:xfrm>
            <a:off x="7162800" y="5562600"/>
            <a:ext cx="17097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Smith, John | data</a:t>
            </a:r>
          </a:p>
        </p:txBody>
      </p:sp>
      <p:sp>
        <p:nvSpPr>
          <p:cNvPr id="12322" name="Text Box 1058"/>
          <p:cNvSpPr txBox="1">
            <a:spLocks noChangeArrowheads="1"/>
          </p:cNvSpPr>
          <p:nvPr/>
        </p:nvSpPr>
        <p:spPr bwMode="auto">
          <a:xfrm>
            <a:off x="5257800" y="3810000"/>
            <a:ext cx="7762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Adams</a:t>
            </a:r>
          </a:p>
        </p:txBody>
      </p:sp>
      <p:sp>
        <p:nvSpPr>
          <p:cNvPr id="12323" name="Text Box 1059"/>
          <p:cNvSpPr txBox="1">
            <a:spLocks noChangeArrowheads="1"/>
          </p:cNvSpPr>
          <p:nvPr/>
        </p:nvSpPr>
        <p:spPr bwMode="auto">
          <a:xfrm>
            <a:off x="5257800" y="4114800"/>
            <a:ext cx="67786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Baker</a:t>
            </a:r>
          </a:p>
        </p:txBody>
      </p:sp>
      <p:sp>
        <p:nvSpPr>
          <p:cNvPr id="12324" name="Text Box 1060"/>
          <p:cNvSpPr txBox="1">
            <a:spLocks noChangeArrowheads="1"/>
          </p:cNvSpPr>
          <p:nvPr/>
        </p:nvSpPr>
        <p:spPr bwMode="auto">
          <a:xfrm>
            <a:off x="5181600" y="4343400"/>
            <a:ext cx="8350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Charles</a:t>
            </a:r>
          </a:p>
        </p:txBody>
      </p:sp>
      <p:sp>
        <p:nvSpPr>
          <p:cNvPr id="12325" name="Line 1061"/>
          <p:cNvSpPr>
            <a:spLocks noChangeShapeType="1"/>
          </p:cNvSpPr>
          <p:nvPr/>
        </p:nvSpPr>
        <p:spPr bwMode="auto">
          <a:xfrm flipV="1">
            <a:off x="6629400" y="5334000"/>
            <a:ext cx="609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26" name="Line 1062"/>
          <p:cNvSpPr>
            <a:spLocks noChangeShapeType="1"/>
          </p:cNvSpPr>
          <p:nvPr/>
        </p:nvSpPr>
        <p:spPr bwMode="auto">
          <a:xfrm>
            <a:off x="7162800" y="4114800"/>
            <a:ext cx="17526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27" name="Line 1063"/>
          <p:cNvSpPr>
            <a:spLocks noChangeShapeType="1"/>
          </p:cNvSpPr>
          <p:nvPr/>
        </p:nvSpPr>
        <p:spPr bwMode="auto">
          <a:xfrm>
            <a:off x="7162800" y="4343400"/>
            <a:ext cx="17526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28" name="Line 1064"/>
          <p:cNvSpPr>
            <a:spLocks noChangeShapeType="1"/>
          </p:cNvSpPr>
          <p:nvPr/>
        </p:nvSpPr>
        <p:spPr bwMode="auto">
          <a:xfrm>
            <a:off x="7162800" y="4648200"/>
            <a:ext cx="17526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29" name="Text Box 1065"/>
          <p:cNvSpPr txBox="1">
            <a:spLocks noChangeArrowheads="1"/>
          </p:cNvSpPr>
          <p:nvPr/>
        </p:nvSpPr>
        <p:spPr bwMode="auto">
          <a:xfrm>
            <a:off x="7162800" y="3810000"/>
            <a:ext cx="14065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Adams   | Data</a:t>
            </a:r>
          </a:p>
        </p:txBody>
      </p:sp>
      <p:sp>
        <p:nvSpPr>
          <p:cNvPr id="12330" name="Text Box 1066"/>
          <p:cNvSpPr txBox="1">
            <a:spLocks noChangeArrowheads="1"/>
          </p:cNvSpPr>
          <p:nvPr/>
        </p:nvSpPr>
        <p:spPr bwMode="auto">
          <a:xfrm>
            <a:off x="7162800" y="4114800"/>
            <a:ext cx="14065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Arthur    | Data</a:t>
            </a:r>
          </a:p>
        </p:txBody>
      </p:sp>
      <p:sp>
        <p:nvSpPr>
          <p:cNvPr id="12331" name="Text Box 1067"/>
          <p:cNvSpPr txBox="1">
            <a:spLocks noChangeArrowheads="1"/>
          </p:cNvSpPr>
          <p:nvPr/>
        </p:nvSpPr>
        <p:spPr bwMode="auto">
          <a:xfrm>
            <a:off x="7239000" y="4343400"/>
            <a:ext cx="13668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Asher   | Data </a:t>
            </a:r>
          </a:p>
        </p:txBody>
      </p:sp>
      <p:sp>
        <p:nvSpPr>
          <p:cNvPr id="12332" name="Line 1068"/>
          <p:cNvSpPr>
            <a:spLocks noChangeShapeType="1"/>
          </p:cNvSpPr>
          <p:nvPr/>
        </p:nvSpPr>
        <p:spPr bwMode="auto">
          <a:xfrm flipV="1">
            <a:off x="6553200" y="3962400"/>
            <a:ext cx="609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34" name="Line 1070"/>
          <p:cNvSpPr>
            <a:spLocks noChangeShapeType="1"/>
          </p:cNvSpPr>
          <p:nvPr/>
        </p:nvSpPr>
        <p:spPr bwMode="auto">
          <a:xfrm>
            <a:off x="7162800" y="4953000"/>
            <a:ext cx="17526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35" name="Text Box 1071"/>
          <p:cNvSpPr txBox="1">
            <a:spLocks noChangeArrowheads="1"/>
          </p:cNvSpPr>
          <p:nvPr/>
        </p:nvSpPr>
        <p:spPr bwMode="auto">
          <a:xfrm>
            <a:off x="7239000" y="4648200"/>
            <a:ext cx="13573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Baker   | Data </a:t>
            </a:r>
          </a:p>
        </p:txBody>
      </p:sp>
      <p:sp>
        <p:nvSpPr>
          <p:cNvPr id="12336" name="Line 1072"/>
          <p:cNvSpPr>
            <a:spLocks noChangeShapeType="1"/>
          </p:cNvSpPr>
          <p:nvPr/>
        </p:nvSpPr>
        <p:spPr bwMode="auto">
          <a:xfrm>
            <a:off x="6629400" y="4267200"/>
            <a:ext cx="53340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37" name="Line 1073"/>
          <p:cNvSpPr>
            <a:spLocks noChangeShapeType="1"/>
          </p:cNvSpPr>
          <p:nvPr/>
        </p:nvSpPr>
        <p:spPr bwMode="auto">
          <a:xfrm>
            <a:off x="7162800" y="5105400"/>
            <a:ext cx="17526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38" name="Line 1074"/>
          <p:cNvSpPr>
            <a:spLocks noChangeShapeType="1"/>
          </p:cNvSpPr>
          <p:nvPr/>
        </p:nvSpPr>
        <p:spPr bwMode="auto">
          <a:xfrm>
            <a:off x="7162800" y="5486400"/>
            <a:ext cx="17526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39" name="Text Box 1075"/>
          <p:cNvSpPr txBox="1">
            <a:spLocks noChangeArrowheads="1"/>
          </p:cNvSpPr>
          <p:nvPr/>
        </p:nvSpPr>
        <p:spPr bwMode="auto">
          <a:xfrm>
            <a:off x="7162800" y="5181600"/>
            <a:ext cx="13462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b="1"/>
              <a:t>Saarnin | data</a:t>
            </a:r>
          </a:p>
        </p:txBody>
      </p:sp>
    </p:spTree>
    <p:extLst>
      <p:ext uri="{BB962C8B-B14F-4D97-AF65-F5344CB8AC3E}">
        <p14:creationId xmlns:p14="http://schemas.microsoft.com/office/powerpoint/2010/main" val="728815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4817" y="-1"/>
            <a:ext cx="9158817" cy="812801"/>
          </a:xfrm>
          <a:solidFill>
            <a:srgbClr val="800000"/>
          </a:solidFill>
        </p:spPr>
        <p:txBody>
          <a:bodyPr>
            <a:normAutofit/>
          </a:bodyPr>
          <a:lstStyle/>
          <a:p>
            <a:pPr eaLnBrk="1" hangingPunct="1"/>
            <a:r>
              <a:rPr lang="en-US" sz="4000" dirty="0" err="1">
                <a:solidFill>
                  <a:schemeClr val="bg1"/>
                </a:solidFill>
              </a:rPr>
              <a:t>Relocatable</a:t>
            </a:r>
            <a:r>
              <a:rPr lang="en-US" sz="4000" dirty="0">
                <a:solidFill>
                  <a:schemeClr val="bg1"/>
                </a:solidFill>
              </a:rPr>
              <a:t> Addressing</a:t>
            </a:r>
          </a:p>
        </p:txBody>
      </p:sp>
      <p:sp>
        <p:nvSpPr>
          <p:cNvPr id="17412" name="Text Box 4"/>
          <p:cNvSpPr txBox="1">
            <a:spLocks noChangeArrowheads="1"/>
          </p:cNvSpPr>
          <p:nvPr/>
        </p:nvSpPr>
        <p:spPr bwMode="auto">
          <a:xfrm>
            <a:off x="755650" y="5734050"/>
            <a:ext cx="7704138" cy="707886"/>
          </a:xfrm>
          <a:prstGeom prst="rect">
            <a:avLst/>
          </a:prstGeom>
          <a:solidFill>
            <a:srgbClr val="FFCC99"/>
          </a:solidFill>
          <a:ln w="9525">
            <a:solidFill>
              <a:srgbClr val="CC3300"/>
            </a:solidFill>
            <a:miter lim="800000"/>
            <a:headEnd/>
            <a:tailEnd/>
          </a:ln>
        </p:spPr>
        <p:txBody>
          <a:bodyP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hangingPunct="0">
              <a:defRPr sz="2000">
                <a:solidFill>
                  <a:schemeClr val="tx1"/>
                </a:solidFill>
                <a:latin typeface="Times New Roman" charset="0"/>
                <a:ea typeface="ＭＳ Ｐゴシック" charset="0"/>
              </a:defRPr>
            </a:lvl6pPr>
            <a:lvl7pPr eaLnBrk="0" hangingPunct="0">
              <a:defRPr sz="2000">
                <a:solidFill>
                  <a:schemeClr val="tx1"/>
                </a:solidFill>
                <a:latin typeface="Times New Roman" charset="0"/>
                <a:ea typeface="ＭＳ Ｐゴシック" charset="0"/>
              </a:defRPr>
            </a:lvl7pPr>
            <a:lvl8pPr eaLnBrk="0" hangingPunct="0">
              <a:defRPr sz="2000">
                <a:solidFill>
                  <a:schemeClr val="tx1"/>
                </a:solidFill>
                <a:latin typeface="Times New Roman" charset="0"/>
                <a:ea typeface="ＭＳ Ｐゴシック" charset="0"/>
              </a:defRPr>
            </a:lvl8pPr>
            <a:lvl9pPr eaLnBrk="0" hangingPunct="0">
              <a:defRPr sz="2000">
                <a:solidFill>
                  <a:schemeClr val="tx1"/>
                </a:solidFill>
                <a:latin typeface="Times New Roman" charset="0"/>
                <a:ea typeface="ＭＳ Ｐゴシック" charset="0"/>
              </a:defRPr>
            </a:lvl9pPr>
          </a:lstStyle>
          <a:p>
            <a:pPr eaLnBrk="1" hangingPunct="1">
              <a:spcBef>
                <a:spcPct val="50000"/>
              </a:spcBef>
            </a:pPr>
            <a:r>
              <a:rPr lang="tr-TR" sz="2000" dirty="0">
                <a:latin typeface="+mj-lt"/>
              </a:rPr>
              <a:t>Memory </a:t>
            </a:r>
            <a:r>
              <a:rPr lang="tr-TR" sz="2000" dirty="0" err="1">
                <a:latin typeface="+mj-lt"/>
              </a:rPr>
              <a:t>management</a:t>
            </a:r>
            <a:r>
              <a:rPr lang="tr-TR" sz="2000" dirty="0">
                <a:latin typeface="+mj-lt"/>
              </a:rPr>
              <a:t> </a:t>
            </a:r>
            <a:r>
              <a:rPr lang="tr-TR" sz="2000" dirty="0" err="1">
                <a:latin typeface="+mj-lt"/>
              </a:rPr>
              <a:t>unit</a:t>
            </a:r>
            <a:r>
              <a:rPr lang="tr-TR" sz="2000" dirty="0">
                <a:latin typeface="+mj-lt"/>
              </a:rPr>
              <a:t> (MMU) </a:t>
            </a:r>
            <a:r>
              <a:rPr lang="tr-TR" sz="2000" dirty="0" err="1">
                <a:latin typeface="+mj-lt"/>
              </a:rPr>
              <a:t>maps</a:t>
            </a:r>
            <a:r>
              <a:rPr lang="tr-TR" sz="2000" dirty="0">
                <a:latin typeface="+mj-lt"/>
              </a:rPr>
              <a:t> </a:t>
            </a:r>
            <a:r>
              <a:rPr lang="tr-TR" sz="2000" dirty="0" err="1">
                <a:latin typeface="+mj-lt"/>
              </a:rPr>
              <a:t>the</a:t>
            </a:r>
            <a:r>
              <a:rPr lang="tr-TR" sz="2000" dirty="0">
                <a:latin typeface="+mj-lt"/>
              </a:rPr>
              <a:t> </a:t>
            </a:r>
            <a:r>
              <a:rPr lang="tr-TR" sz="2000" dirty="0" err="1">
                <a:latin typeface="+mj-lt"/>
              </a:rPr>
              <a:t>logical</a:t>
            </a:r>
            <a:r>
              <a:rPr lang="tr-TR" sz="2000" dirty="0">
                <a:latin typeface="+mj-lt"/>
              </a:rPr>
              <a:t> </a:t>
            </a:r>
            <a:r>
              <a:rPr lang="tr-TR" sz="2000" dirty="0" err="1">
                <a:latin typeface="+mj-lt"/>
              </a:rPr>
              <a:t>address</a:t>
            </a:r>
            <a:r>
              <a:rPr lang="tr-TR" sz="2000" dirty="0">
                <a:latin typeface="+mj-lt"/>
              </a:rPr>
              <a:t> </a:t>
            </a:r>
            <a:r>
              <a:rPr lang="tr-TR" sz="2000" dirty="0" err="1">
                <a:latin typeface="+mj-lt"/>
              </a:rPr>
              <a:t>dynamically</a:t>
            </a:r>
            <a:r>
              <a:rPr lang="tr-TR" sz="2000" dirty="0">
                <a:latin typeface="+mj-lt"/>
              </a:rPr>
              <a:t> </a:t>
            </a:r>
            <a:r>
              <a:rPr lang="tr-TR" sz="2000" dirty="0" err="1">
                <a:latin typeface="+mj-lt"/>
              </a:rPr>
              <a:t>by</a:t>
            </a:r>
            <a:r>
              <a:rPr lang="tr-TR" sz="2000" dirty="0">
                <a:latin typeface="+mj-lt"/>
              </a:rPr>
              <a:t> </a:t>
            </a:r>
            <a:r>
              <a:rPr lang="tr-TR" sz="2000" dirty="0" err="1">
                <a:latin typeface="+mj-lt"/>
              </a:rPr>
              <a:t>adding</a:t>
            </a:r>
            <a:r>
              <a:rPr lang="tr-TR" sz="2000" dirty="0">
                <a:latin typeface="+mj-lt"/>
              </a:rPr>
              <a:t> </a:t>
            </a:r>
            <a:r>
              <a:rPr lang="tr-TR" sz="2000" dirty="0" err="1">
                <a:latin typeface="+mj-lt"/>
              </a:rPr>
              <a:t>the</a:t>
            </a:r>
            <a:r>
              <a:rPr lang="tr-TR" sz="2000" dirty="0">
                <a:latin typeface="+mj-lt"/>
              </a:rPr>
              <a:t> </a:t>
            </a:r>
            <a:r>
              <a:rPr lang="tr-TR" sz="2000" dirty="0" err="1">
                <a:latin typeface="+mj-lt"/>
              </a:rPr>
              <a:t>value</a:t>
            </a:r>
            <a:r>
              <a:rPr lang="tr-TR" sz="2000" dirty="0">
                <a:latin typeface="+mj-lt"/>
              </a:rPr>
              <a:t> in </a:t>
            </a:r>
            <a:r>
              <a:rPr lang="tr-TR" sz="2000" dirty="0" err="1">
                <a:latin typeface="+mj-lt"/>
              </a:rPr>
              <a:t>the</a:t>
            </a:r>
            <a:r>
              <a:rPr lang="tr-TR" sz="2000" dirty="0">
                <a:latin typeface="+mj-lt"/>
              </a:rPr>
              <a:t> </a:t>
            </a:r>
            <a:r>
              <a:rPr lang="tr-TR" sz="2000" dirty="0" err="1">
                <a:latin typeface="+mj-lt"/>
              </a:rPr>
              <a:t>relocation</a:t>
            </a:r>
            <a:r>
              <a:rPr lang="tr-TR" sz="2000" dirty="0">
                <a:latin typeface="+mj-lt"/>
              </a:rPr>
              <a:t> </a:t>
            </a:r>
            <a:r>
              <a:rPr lang="tr-TR" sz="2000" dirty="0" err="1">
                <a:latin typeface="+mj-lt"/>
              </a:rPr>
              <a:t>register</a:t>
            </a:r>
            <a:r>
              <a:rPr lang="tr-TR" sz="2000" dirty="0">
                <a:latin typeface="+mj-lt"/>
              </a:rPr>
              <a:t>.</a:t>
            </a:r>
          </a:p>
        </p:txBody>
      </p:sp>
      <p:sp>
        <p:nvSpPr>
          <p:cNvPr id="2" name="Rectangle 1"/>
          <p:cNvSpPr/>
          <p:nvPr/>
        </p:nvSpPr>
        <p:spPr>
          <a:xfrm>
            <a:off x="651933" y="1065369"/>
            <a:ext cx="6604000" cy="830997"/>
          </a:xfrm>
          <a:prstGeom prst="rect">
            <a:avLst/>
          </a:prstGeom>
        </p:spPr>
        <p:txBody>
          <a:bodyPr wrap="square">
            <a:spAutoFit/>
          </a:bodyPr>
          <a:lstStyle/>
          <a:p>
            <a:r>
              <a:rPr lang="en-US" sz="2400" baseline="30000" dirty="0"/>
              <a:t>Base &amp; limit</a:t>
            </a:r>
          </a:p>
          <a:p>
            <a:r>
              <a:rPr lang="en-US" sz="2400" baseline="30000" dirty="0"/>
              <a:t>– </a:t>
            </a:r>
            <a:r>
              <a:rPr lang="en-US" sz="2400" i="1" baseline="30000" dirty="0"/>
              <a:t>Physical address </a:t>
            </a:r>
            <a:r>
              <a:rPr lang="en-US" sz="2400" baseline="30000" dirty="0"/>
              <a:t>= </a:t>
            </a:r>
            <a:r>
              <a:rPr lang="en-US" sz="2400" i="1" baseline="30000" dirty="0"/>
              <a:t>logical address </a:t>
            </a:r>
            <a:r>
              <a:rPr lang="en-US" sz="2400" baseline="30000" dirty="0"/>
              <a:t>+ </a:t>
            </a:r>
            <a:r>
              <a:rPr lang="en-US" sz="2400" i="1" baseline="30000" dirty="0"/>
              <a:t>base register </a:t>
            </a:r>
          </a:p>
          <a:p>
            <a:r>
              <a:rPr lang="en-US" sz="2400" baseline="30000" dirty="0"/>
              <a:t>– But first check that: </a:t>
            </a:r>
            <a:r>
              <a:rPr lang="en-US" sz="2400" i="1" baseline="30000" dirty="0"/>
              <a:t>logical address &lt; limit</a:t>
            </a:r>
            <a:endParaRPr lang="en-US" sz="2400" dirty="0"/>
          </a:p>
        </p:txBody>
      </p:sp>
      <p:pic>
        <p:nvPicPr>
          <p:cNvPr id="3" name="Picture 2" descr="Screen Shot 2016-04-06 at 10.07.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33" y="2245110"/>
            <a:ext cx="7255934" cy="2837005"/>
          </a:xfrm>
          <a:prstGeom prst="rect">
            <a:avLst/>
          </a:prstGeom>
        </p:spPr>
      </p:pic>
    </p:spTree>
    <p:extLst>
      <p:ext uri="{BB962C8B-B14F-4D97-AF65-F5344CB8AC3E}">
        <p14:creationId xmlns:p14="http://schemas.microsoft.com/office/powerpoint/2010/main" val="7030525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ea typeface="MS PGothic" charset="0"/>
              </a:rPr>
              <a:t>Tree-Structured Directories</a:t>
            </a:r>
          </a:p>
        </p:txBody>
      </p:sp>
      <p:pic>
        <p:nvPicPr>
          <p:cNvPr id="296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66" y="1438818"/>
            <a:ext cx="7305675" cy="4651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5122334" y="5905527"/>
            <a:ext cx="3534216" cy="369332"/>
          </a:xfrm>
          <a:prstGeom prst="rect">
            <a:avLst/>
          </a:prstGeom>
          <a:noFill/>
        </p:spPr>
        <p:txBody>
          <a:bodyPr wrap="none" rtlCol="0">
            <a:spAutoFit/>
          </a:bodyPr>
          <a:lstStyle/>
          <a:p>
            <a:r>
              <a:rPr lang="en-US" dirty="0"/>
              <a:t>Other non-tree structures possible?</a:t>
            </a:r>
          </a:p>
        </p:txBody>
      </p:sp>
    </p:spTree>
    <p:extLst>
      <p:ext uri="{BB962C8B-B14F-4D97-AF65-F5344CB8AC3E}">
        <p14:creationId xmlns:p14="http://schemas.microsoft.com/office/powerpoint/2010/main" val="261832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12700"/>
            <a:ext cx="9144000" cy="673100"/>
          </a:xfrm>
        </p:spPr>
        <p:txBody>
          <a:bodyPr/>
          <a:lstStyle/>
          <a:p>
            <a:pPr eaLnBrk="1" hangingPunct="1"/>
            <a:r>
              <a:rPr lang="en-US">
                <a:ea typeface="MS PGothic" charset="0"/>
              </a:rPr>
              <a:t>Acyclic-Graph Directories</a:t>
            </a:r>
            <a:endParaRPr lang="en-US" sz="2400">
              <a:ea typeface="MS PGothic" charset="0"/>
            </a:endParaRPr>
          </a:p>
        </p:txBody>
      </p:sp>
      <p:sp>
        <p:nvSpPr>
          <p:cNvPr id="32771" name="Rectangle 3"/>
          <p:cNvSpPr>
            <a:spLocks noGrp="1" noChangeArrowheads="1"/>
          </p:cNvSpPr>
          <p:nvPr>
            <p:ph type="body" idx="1"/>
          </p:nvPr>
        </p:nvSpPr>
        <p:spPr>
          <a:xfrm>
            <a:off x="434975" y="806186"/>
            <a:ext cx="7029450" cy="1019439"/>
          </a:xfrm>
        </p:spPr>
        <p:txBody>
          <a:bodyPr>
            <a:normAutofit fontScale="92500" lnSpcReduction="20000"/>
          </a:bodyPr>
          <a:lstStyle/>
          <a:p>
            <a:r>
              <a:rPr lang="en-US" dirty="0">
                <a:ea typeface="MS PGothic" charset="0"/>
              </a:rPr>
              <a:t>Have shared subdirectories and files</a:t>
            </a:r>
          </a:p>
          <a:p>
            <a:r>
              <a:rPr lang="en-US" dirty="0">
                <a:ea typeface="MS PGothic" charset="0"/>
              </a:rPr>
              <a:t>How can we implement this?</a:t>
            </a:r>
          </a:p>
          <a:p>
            <a:pPr lvl="1"/>
            <a:r>
              <a:rPr lang="en-US" dirty="0">
                <a:ea typeface="MS PGothic" charset="0"/>
              </a:rPr>
              <a:t>Links </a:t>
            </a:r>
          </a:p>
        </p:txBody>
      </p:sp>
      <p:pic>
        <p:nvPicPr>
          <p:cNvPr id="32772" name="Picture 7"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63" y="2209524"/>
            <a:ext cx="4677304" cy="3779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6045201" y="3471332"/>
            <a:ext cx="2971800" cy="1477328"/>
          </a:xfrm>
          <a:prstGeom prst="rect">
            <a:avLst/>
          </a:prstGeom>
          <a:noFill/>
        </p:spPr>
        <p:txBody>
          <a:bodyPr wrap="square" rtlCol="0">
            <a:spAutoFit/>
          </a:bodyPr>
          <a:lstStyle/>
          <a:p>
            <a:r>
              <a:rPr lang="en-US" dirty="0"/>
              <a:t>What happens when the link is deleted?</a:t>
            </a:r>
          </a:p>
          <a:p>
            <a:endParaRPr lang="en-US" dirty="0"/>
          </a:p>
          <a:p>
            <a:r>
              <a:rPr lang="en-US" dirty="0"/>
              <a:t>What happens when the original file is deleted?</a:t>
            </a:r>
          </a:p>
        </p:txBody>
      </p:sp>
    </p:spTree>
    <p:extLst>
      <p:ext uri="{BB962C8B-B14F-4D97-AF65-F5344CB8AC3E}">
        <p14:creationId xmlns:p14="http://schemas.microsoft.com/office/powerpoint/2010/main" val="422868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Symbolic </a:t>
            </a:r>
            <a:r>
              <a:rPr lang="en-US" dirty="0" err="1"/>
              <a:t>vs</a:t>
            </a:r>
            <a:r>
              <a:rPr lang="en-US" dirty="0"/>
              <a:t> Hard Links</a:t>
            </a:r>
          </a:p>
        </p:txBody>
      </p:sp>
      <p:sp>
        <p:nvSpPr>
          <p:cNvPr id="3" name="Content Placeholder 2"/>
          <p:cNvSpPr>
            <a:spLocks noGrp="1"/>
          </p:cNvSpPr>
          <p:nvPr>
            <p:ph idx="1"/>
          </p:nvPr>
        </p:nvSpPr>
        <p:spPr/>
        <p:txBody>
          <a:bodyPr/>
          <a:lstStyle/>
          <a:p>
            <a:r>
              <a:rPr lang="en-US" dirty="0"/>
              <a:t>Both are used for aliasing files</a:t>
            </a:r>
          </a:p>
          <a:p>
            <a:pPr lvl="1"/>
            <a:r>
              <a:rPr lang="en-US" dirty="0"/>
              <a:t>Multiple names for the same file</a:t>
            </a:r>
          </a:p>
          <a:p>
            <a:r>
              <a:rPr lang="en-US" dirty="0"/>
              <a:t>Symbolic Link</a:t>
            </a:r>
          </a:p>
          <a:p>
            <a:pPr lvl="1"/>
            <a:r>
              <a:rPr lang="en-US" dirty="0"/>
              <a:t>contains a reference to another file or directory in the form of an absolute or relative path</a:t>
            </a:r>
          </a:p>
          <a:p>
            <a:pPr lvl="1"/>
            <a:r>
              <a:rPr lang="en-US" dirty="0"/>
              <a:t>When the link is deleted, file remains</a:t>
            </a:r>
          </a:p>
          <a:p>
            <a:pPr lvl="1"/>
            <a:r>
              <a:rPr lang="en-US" dirty="0"/>
              <a:t>When the file is deleted, the link remains – user has to clean up </a:t>
            </a:r>
          </a:p>
          <a:p>
            <a:pPr lvl="1"/>
            <a:r>
              <a:rPr lang="en-US" dirty="0" err="1"/>
              <a:t>ln</a:t>
            </a:r>
            <a:r>
              <a:rPr lang="en-US" dirty="0"/>
              <a:t> -s </a:t>
            </a:r>
            <a:r>
              <a:rPr lang="en-US" dirty="0" err="1"/>
              <a:t>target_path</a:t>
            </a:r>
            <a:r>
              <a:rPr lang="en-US" dirty="0"/>
              <a:t> </a:t>
            </a:r>
            <a:r>
              <a:rPr lang="en-US" dirty="0" err="1"/>
              <a:t>link_path</a:t>
            </a:r>
            <a:endParaRPr lang="en-US" dirty="0"/>
          </a:p>
          <a:p>
            <a:r>
              <a:rPr lang="en-US" dirty="0"/>
              <a:t>Hard Links</a:t>
            </a:r>
          </a:p>
          <a:p>
            <a:pPr lvl="1"/>
            <a:r>
              <a:rPr lang="en-US" dirty="0"/>
              <a:t>Keep a reference (link) count</a:t>
            </a:r>
          </a:p>
          <a:p>
            <a:pPr lvl="1"/>
            <a:r>
              <a:rPr lang="en-US" dirty="0"/>
              <a:t>When count is zero, delete the file as well</a:t>
            </a:r>
          </a:p>
          <a:p>
            <a:pPr lvl="1"/>
            <a:r>
              <a:rPr lang="en-US" dirty="0"/>
              <a:t>Not recommended to use</a:t>
            </a:r>
          </a:p>
          <a:p>
            <a:pPr lvl="1"/>
            <a:r>
              <a:rPr lang="en-US" dirty="0"/>
              <a:t>Only few OSs support with a root access</a:t>
            </a:r>
          </a:p>
        </p:txBody>
      </p:sp>
      <p:sp>
        <p:nvSpPr>
          <p:cNvPr id="4" name="Footer Placeholder 3"/>
          <p:cNvSpPr>
            <a:spLocks noGrp="1"/>
          </p:cNvSpPr>
          <p:nvPr>
            <p:ph type="ftr" sz="quarter" idx="11"/>
          </p:nvPr>
        </p:nvSpPr>
        <p:spPr/>
        <p:txBody>
          <a:bodyPr/>
          <a:lstStyle/>
          <a:p>
            <a:r>
              <a:rPr lang="en-US"/>
              <a:t>Operating Systems-COMP 304</a:t>
            </a:r>
            <a:endParaRPr lang="en-US" dirty="0"/>
          </a:p>
        </p:txBody>
      </p:sp>
      <p:sp>
        <p:nvSpPr>
          <p:cNvPr id="5" name="Slide Number Placeholder 4"/>
          <p:cNvSpPr>
            <a:spLocks noGrp="1"/>
          </p:cNvSpPr>
          <p:nvPr>
            <p:ph type="sldNum" sz="quarter" idx="12"/>
          </p:nvPr>
        </p:nvSpPr>
        <p:spPr/>
        <p:txBody>
          <a:bodyPr/>
          <a:lstStyle/>
          <a:p>
            <a:fld id="{7C498DDC-E19A-3A4A-A0E1-4DF8B8C13340}" type="slidenum">
              <a:rPr lang="en-US" smtClean="0"/>
              <a:t>82</a:t>
            </a:fld>
            <a:endParaRPr lang="en-US"/>
          </a:p>
        </p:txBody>
      </p:sp>
      <p:pic>
        <p:nvPicPr>
          <p:cNvPr id="7" name="Picture 6"/>
          <p:cNvPicPr>
            <a:picLocks noChangeAspect="1"/>
          </p:cNvPicPr>
          <p:nvPr/>
        </p:nvPicPr>
        <p:blipFill>
          <a:blip r:embed="rId2"/>
          <a:stretch>
            <a:fillRect/>
          </a:stretch>
        </p:blipFill>
        <p:spPr>
          <a:xfrm>
            <a:off x="5848427" y="4167717"/>
            <a:ext cx="2838373" cy="1536699"/>
          </a:xfrm>
          <a:prstGeom prst="rect">
            <a:avLst/>
          </a:prstGeom>
        </p:spPr>
      </p:pic>
    </p:spTree>
    <p:extLst>
      <p:ext uri="{BB962C8B-B14F-4D97-AF65-F5344CB8AC3E}">
        <p14:creationId xmlns:p14="http://schemas.microsoft.com/office/powerpoint/2010/main" val="37458047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0"/>
            <a:ext cx="9144000" cy="736599"/>
          </a:xfrm>
          <a:solidFill>
            <a:srgbClr val="800000"/>
          </a:solidFill>
        </p:spPr>
        <p:txBody>
          <a:bodyPr>
            <a:normAutofit fontScale="90000"/>
          </a:bodyPr>
          <a:lstStyle/>
          <a:p>
            <a:pPr eaLnBrk="1" hangingPunct="1"/>
            <a:r>
              <a:rPr lang="en-US" dirty="0">
                <a:solidFill>
                  <a:srgbClr val="FFFFFF"/>
                </a:solidFill>
                <a:ea typeface="MS PGothic" charset="0"/>
              </a:rPr>
              <a:t>Mount Point</a:t>
            </a:r>
            <a:endParaRPr lang="en-US" sz="2400" dirty="0">
              <a:solidFill>
                <a:srgbClr val="FFFFFF"/>
              </a:solidFill>
              <a:ea typeface="MS PGothic" charset="0"/>
            </a:endParaRPr>
          </a:p>
        </p:txBody>
      </p:sp>
      <p:pic>
        <p:nvPicPr>
          <p:cNvPr id="378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66" y="1203325"/>
            <a:ext cx="3684588" cy="422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p:cNvSpPr txBox="1">
            <a:spLocks noChangeArrowheads="1"/>
          </p:cNvSpPr>
          <p:nvPr/>
        </p:nvSpPr>
        <p:spPr>
          <a:xfrm>
            <a:off x="4538132" y="1103840"/>
            <a:ext cx="4377267" cy="4566179"/>
          </a:xfrm>
          <a:prstGeom prst="rect">
            <a:avLst/>
          </a:prstGeom>
        </p:spPr>
        <p:txBody>
          <a:bodyPr/>
          <a:lstStyle>
            <a:lvl1pPr marL="342900" indent="-342900" algn="l" defTabSz="457200" rtl="0" eaLnBrk="1" latinLnBrk="0" hangingPunct="1">
              <a:spcBef>
                <a:spcPct val="20000"/>
              </a:spcBef>
              <a:buFont typeface="Arial"/>
              <a:buChar char="•"/>
              <a:defRPr sz="2800" kern="1200">
                <a:solidFill>
                  <a:schemeClr val="tx2">
                    <a:lumMod val="7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accent1">
                    <a:lumMod val="75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ea typeface="MS PGothic" charset="0"/>
              </a:rPr>
              <a:t>Mac OS X searches for a file system on the device at boot time or while the system running</a:t>
            </a:r>
          </a:p>
          <a:p>
            <a:pPr lvl="1"/>
            <a:r>
              <a:rPr lang="en-US" sz="2000" b="1" dirty="0">
                <a:solidFill>
                  <a:srgbClr val="3366FF"/>
                </a:solidFill>
                <a:ea typeface="MS PGothic" charset="0"/>
              </a:rPr>
              <a:t>It automatically mounts the file system under the /Volume directory</a:t>
            </a:r>
          </a:p>
          <a:p>
            <a:r>
              <a:rPr lang="en-US" sz="2400" dirty="0">
                <a:solidFill>
                  <a:schemeClr val="tx1"/>
                </a:solidFill>
                <a:ea typeface="MS PGothic" charset="0"/>
              </a:rPr>
              <a:t>Unix </a:t>
            </a:r>
          </a:p>
          <a:p>
            <a:pPr lvl="1"/>
            <a:r>
              <a:rPr lang="en-US" sz="2000" dirty="0">
                <a:solidFill>
                  <a:schemeClr val="tx1"/>
                </a:solidFill>
                <a:ea typeface="MS PGothic" charset="0"/>
              </a:rPr>
              <a:t>Requires explicit mount </a:t>
            </a:r>
          </a:p>
          <a:p>
            <a:pPr lvl="2"/>
            <a:r>
              <a:rPr lang="en-US" sz="1600" dirty="0">
                <a:ea typeface="MS PGothic" charset="0"/>
              </a:rPr>
              <a:t>Usually under /</a:t>
            </a:r>
            <a:r>
              <a:rPr lang="en-US" sz="1600" dirty="0" err="1">
                <a:ea typeface="MS PGothic" charset="0"/>
              </a:rPr>
              <a:t>mnt</a:t>
            </a:r>
            <a:endParaRPr lang="en-US" sz="1600" dirty="0">
              <a:solidFill>
                <a:schemeClr val="tx1"/>
              </a:solidFill>
              <a:ea typeface="MS PGothic" charset="0"/>
            </a:endParaRPr>
          </a:p>
          <a:p>
            <a:pPr lvl="1"/>
            <a:r>
              <a:rPr lang="en-US" sz="2000" dirty="0">
                <a:solidFill>
                  <a:schemeClr val="tx1"/>
                </a:solidFill>
                <a:ea typeface="MS PGothic" charset="0"/>
              </a:rPr>
              <a:t>The ones listed in configuration file containing list of devices are automatically mounted</a:t>
            </a:r>
          </a:p>
        </p:txBody>
      </p:sp>
    </p:spTree>
    <p:extLst>
      <p:ext uri="{BB962C8B-B14F-4D97-AF65-F5344CB8AC3E}">
        <p14:creationId xmlns:p14="http://schemas.microsoft.com/office/powerpoint/2010/main" val="610317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atin typeface="Arial" charset="0"/>
                <a:ea typeface="MS PGothic" charset="0"/>
              </a:rPr>
              <a:t>File Sharing</a:t>
            </a:r>
          </a:p>
        </p:txBody>
      </p:sp>
      <p:sp>
        <p:nvSpPr>
          <p:cNvPr id="38915" name="Rectangle 3"/>
          <p:cNvSpPr>
            <a:spLocks noGrp="1" noChangeArrowheads="1"/>
          </p:cNvSpPr>
          <p:nvPr>
            <p:ph type="body" idx="1"/>
          </p:nvPr>
        </p:nvSpPr>
        <p:spPr/>
        <p:txBody>
          <a:bodyPr>
            <a:normAutofit fontScale="92500" lnSpcReduction="10000"/>
          </a:bodyPr>
          <a:lstStyle/>
          <a:p>
            <a:r>
              <a:rPr lang="en-US" dirty="0">
                <a:latin typeface="+mj-lt"/>
                <a:ea typeface="MS PGothic" charset="0"/>
              </a:rPr>
              <a:t>Sharing of files on multi-user systems is desirable</a:t>
            </a:r>
            <a:br>
              <a:rPr lang="en-US" dirty="0">
                <a:latin typeface="+mj-lt"/>
                <a:ea typeface="MS PGothic" charset="0"/>
              </a:rPr>
            </a:br>
            <a:endParaRPr lang="en-US" dirty="0">
              <a:latin typeface="+mj-lt"/>
              <a:ea typeface="MS PGothic" charset="0"/>
            </a:endParaRPr>
          </a:p>
          <a:p>
            <a:r>
              <a:rPr lang="en-US" dirty="0">
                <a:latin typeface="+mj-lt"/>
                <a:ea typeface="MS PGothic" charset="0"/>
              </a:rPr>
              <a:t>Sharing may be done through a </a:t>
            </a:r>
            <a:r>
              <a:rPr lang="en-US" b="1" dirty="0">
                <a:solidFill>
                  <a:srgbClr val="3366FF"/>
                </a:solidFill>
                <a:latin typeface="+mj-lt"/>
                <a:ea typeface="MS PGothic" charset="0"/>
              </a:rPr>
              <a:t>protection</a:t>
            </a:r>
            <a:r>
              <a:rPr lang="en-US" dirty="0">
                <a:latin typeface="+mj-lt"/>
                <a:ea typeface="MS PGothic" charset="0"/>
              </a:rPr>
              <a:t> scheme</a:t>
            </a:r>
            <a:br>
              <a:rPr lang="en-US" dirty="0">
                <a:latin typeface="+mj-lt"/>
                <a:ea typeface="MS PGothic" charset="0"/>
              </a:rPr>
            </a:br>
            <a:endParaRPr lang="en-US" dirty="0">
              <a:latin typeface="+mj-lt"/>
              <a:ea typeface="MS PGothic" charset="0"/>
            </a:endParaRPr>
          </a:p>
          <a:p>
            <a:r>
              <a:rPr lang="en-US" dirty="0">
                <a:latin typeface="+mj-lt"/>
                <a:ea typeface="MS PGothic" charset="0"/>
              </a:rPr>
              <a:t>On distributed systems, files may be shared across a network</a:t>
            </a:r>
            <a:br>
              <a:rPr lang="en-US" dirty="0">
                <a:latin typeface="+mj-lt"/>
                <a:ea typeface="MS PGothic" charset="0"/>
              </a:rPr>
            </a:br>
            <a:endParaRPr lang="en-US" dirty="0">
              <a:latin typeface="+mj-lt"/>
              <a:ea typeface="MS PGothic" charset="0"/>
            </a:endParaRPr>
          </a:p>
          <a:p>
            <a:r>
              <a:rPr lang="en-US" dirty="0">
                <a:latin typeface="+mj-lt"/>
                <a:ea typeface="MS PGothic" charset="0"/>
              </a:rPr>
              <a:t>Network File System (NFS) is a common distributed file-sharing method</a:t>
            </a:r>
          </a:p>
          <a:p>
            <a:endParaRPr lang="en-US" dirty="0">
              <a:latin typeface="+mj-lt"/>
              <a:ea typeface="MS PGothic" charset="0"/>
            </a:endParaRPr>
          </a:p>
          <a:p>
            <a:r>
              <a:rPr lang="en-US" dirty="0">
                <a:latin typeface="+mj-lt"/>
                <a:ea typeface="MS PGothic" charset="0"/>
              </a:rPr>
              <a:t>In multi-user system</a:t>
            </a:r>
          </a:p>
          <a:p>
            <a:pPr lvl="1"/>
            <a:r>
              <a:rPr lang="en-US" b="1" dirty="0">
                <a:solidFill>
                  <a:srgbClr val="3366FF"/>
                </a:solidFill>
                <a:latin typeface="+mj-lt"/>
                <a:ea typeface="MS PGothic" charset="0"/>
              </a:rPr>
              <a:t>User IDs </a:t>
            </a:r>
            <a:r>
              <a:rPr lang="en-US" dirty="0">
                <a:latin typeface="+mj-lt"/>
                <a:ea typeface="MS PGothic" charset="0"/>
              </a:rPr>
              <a:t>identify users, allowing permissions and protections to be per-user</a:t>
            </a:r>
            <a:br>
              <a:rPr lang="en-US" dirty="0">
                <a:latin typeface="+mj-lt"/>
                <a:ea typeface="MS PGothic" charset="0"/>
              </a:rPr>
            </a:br>
            <a:r>
              <a:rPr lang="en-US" b="1" dirty="0">
                <a:solidFill>
                  <a:srgbClr val="3366FF"/>
                </a:solidFill>
                <a:latin typeface="+mj-lt"/>
                <a:ea typeface="MS PGothic" charset="0"/>
              </a:rPr>
              <a:t>Group IDs </a:t>
            </a:r>
            <a:r>
              <a:rPr lang="en-US" dirty="0">
                <a:latin typeface="+mj-lt"/>
                <a:ea typeface="MS PGothic" charset="0"/>
              </a:rPr>
              <a:t>allow users to be in groups, permitting group access rights</a:t>
            </a:r>
          </a:p>
          <a:p>
            <a:pPr lvl="1"/>
            <a:r>
              <a:rPr lang="en-US" dirty="0">
                <a:latin typeface="+mj-lt"/>
                <a:ea typeface="MS PGothic" charset="0"/>
              </a:rPr>
              <a:t>Owner of a file / directory</a:t>
            </a:r>
          </a:p>
          <a:p>
            <a:pPr lvl="1"/>
            <a:r>
              <a:rPr lang="en-US" dirty="0">
                <a:latin typeface="+mj-lt"/>
                <a:ea typeface="MS PGothic" charset="0"/>
              </a:rPr>
              <a:t>Group of a file / directory</a:t>
            </a:r>
          </a:p>
          <a:p>
            <a:endParaRPr lang="en-US" dirty="0">
              <a:latin typeface="+mj-lt"/>
              <a:ea typeface="MS PGothic" charset="0"/>
            </a:endParaRPr>
          </a:p>
        </p:txBody>
      </p:sp>
    </p:spTree>
    <p:extLst>
      <p:ext uri="{BB962C8B-B14F-4D97-AF65-F5344CB8AC3E}">
        <p14:creationId xmlns:p14="http://schemas.microsoft.com/office/powerpoint/2010/main" val="37678976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12700"/>
            <a:ext cx="9144000" cy="664633"/>
          </a:xfrm>
        </p:spPr>
        <p:txBody>
          <a:bodyPr/>
          <a:lstStyle/>
          <a:p>
            <a:pPr eaLnBrk="1" hangingPunct="1"/>
            <a:r>
              <a:rPr lang="en-US" dirty="0">
                <a:ea typeface="MS PGothic" charset="0"/>
              </a:rPr>
              <a:t>Access Lists and Groups in Unix</a:t>
            </a:r>
          </a:p>
        </p:txBody>
      </p:sp>
      <p:sp>
        <p:nvSpPr>
          <p:cNvPr id="44035" name="Rectangle 3"/>
          <p:cNvSpPr>
            <a:spLocks noGrp="1" noChangeArrowheads="1"/>
          </p:cNvSpPr>
          <p:nvPr>
            <p:ph type="body" idx="1"/>
          </p:nvPr>
        </p:nvSpPr>
        <p:spPr>
          <a:xfrm>
            <a:off x="806450" y="889000"/>
            <a:ext cx="7342188" cy="3919538"/>
          </a:xfrm>
        </p:spPr>
        <p:txBody>
          <a:bodyPr>
            <a:normAutofit lnSpcReduction="10000"/>
          </a:bodyPr>
          <a:lstStyle/>
          <a:p>
            <a:pPr>
              <a:lnSpc>
                <a:spcPct val="90000"/>
              </a:lnSpc>
              <a:tabLst>
                <a:tab pos="1833563" algn="l"/>
                <a:tab pos="4459288" algn="l"/>
                <a:tab pos="5195888" algn="l"/>
                <a:tab pos="5888038" algn="l"/>
              </a:tabLst>
            </a:pPr>
            <a:r>
              <a:rPr lang="en-US" dirty="0">
                <a:latin typeface="+mj-lt"/>
                <a:ea typeface="MS PGothic" charset="0"/>
              </a:rPr>
              <a:t>Mode of access:  read (4), write (2), execute (1)</a:t>
            </a:r>
          </a:p>
          <a:p>
            <a:pPr>
              <a:lnSpc>
                <a:spcPct val="90000"/>
              </a:lnSpc>
              <a:tabLst>
                <a:tab pos="1833563" algn="l"/>
                <a:tab pos="4459288" algn="l"/>
                <a:tab pos="5195888" algn="l"/>
                <a:tab pos="5888038" algn="l"/>
              </a:tabLst>
            </a:pPr>
            <a:r>
              <a:rPr lang="en-US" dirty="0">
                <a:latin typeface="+mj-lt"/>
                <a:ea typeface="MS PGothic" charset="0"/>
              </a:rPr>
              <a:t>Three classes of users on Unix / Linux</a:t>
            </a:r>
          </a:p>
          <a:p>
            <a:pPr>
              <a:lnSpc>
                <a:spcPct val="90000"/>
              </a:lnSpc>
              <a:spcBef>
                <a:spcPct val="10000"/>
              </a:spcBef>
              <a:buFont typeface="Monotype Sorts" charset="0"/>
              <a:buNone/>
              <a:tabLst>
                <a:tab pos="1833563" algn="l"/>
                <a:tab pos="4459288" algn="l"/>
                <a:tab pos="5195888" algn="l"/>
                <a:tab pos="5888038" algn="l"/>
              </a:tabLst>
            </a:pPr>
            <a:r>
              <a:rPr lang="en-US" sz="1600" dirty="0">
                <a:latin typeface="+mj-lt"/>
                <a:ea typeface="MS PGothic" charset="0"/>
              </a:rPr>
              <a:t>	</a:t>
            </a:r>
            <a:r>
              <a:rPr lang="en-US" sz="800" dirty="0">
                <a:latin typeface="+mj-lt"/>
                <a:ea typeface="MS PGothic" charset="0"/>
              </a:rPr>
              <a:t>	</a:t>
            </a:r>
            <a:r>
              <a:rPr lang="en-US" sz="1600" dirty="0">
                <a:latin typeface="+mj-lt"/>
                <a:ea typeface="MS PGothic" charset="0"/>
              </a:rPr>
              <a:t>			RWX</a:t>
            </a:r>
          </a:p>
          <a:p>
            <a:pPr>
              <a:lnSpc>
                <a:spcPct val="90000"/>
              </a:lnSpc>
              <a:spcBef>
                <a:spcPct val="10000"/>
              </a:spcBef>
              <a:buFont typeface="Monotype Sorts" charset="0"/>
              <a:buNone/>
              <a:tabLst>
                <a:tab pos="1833563" algn="l"/>
                <a:tab pos="4459288" algn="l"/>
                <a:tab pos="5195888" algn="l"/>
                <a:tab pos="5888038" algn="l"/>
              </a:tabLst>
            </a:pPr>
            <a:r>
              <a:rPr lang="en-US" sz="1600" dirty="0">
                <a:latin typeface="+mj-lt"/>
                <a:ea typeface="MS PGothic" charset="0"/>
              </a:rPr>
              <a:t>		a) </a:t>
            </a:r>
            <a:r>
              <a:rPr lang="en-US" sz="1600" b="1" dirty="0">
                <a:latin typeface="+mj-lt"/>
                <a:ea typeface="MS PGothic" charset="0"/>
              </a:rPr>
              <a:t>owner access</a:t>
            </a:r>
            <a:r>
              <a:rPr lang="en-US" sz="1600" dirty="0">
                <a:latin typeface="+mj-lt"/>
                <a:ea typeface="MS PGothic" charset="0"/>
              </a:rPr>
              <a:t> 	7	</a:t>
            </a:r>
            <a:r>
              <a:rPr lang="en-US" sz="1600" dirty="0">
                <a:latin typeface="+mj-lt"/>
                <a:ea typeface="MS PGothic" charset="0"/>
                <a:sym typeface="Symbol" charset="0"/>
              </a:rPr>
              <a:t>	1 1 1</a:t>
            </a:r>
            <a:br>
              <a:rPr lang="en-US" sz="1600" dirty="0">
                <a:latin typeface="+mj-lt"/>
                <a:ea typeface="MS PGothic" charset="0"/>
                <a:sym typeface="Symbol" charset="0"/>
              </a:rPr>
            </a:br>
            <a:r>
              <a:rPr lang="en-US" sz="1600" dirty="0">
                <a:latin typeface="+mj-lt"/>
                <a:ea typeface="MS PGothic" charset="0"/>
                <a:sym typeface="Symbol" charset="0"/>
              </a:rPr>
              <a:t>				RWX</a:t>
            </a:r>
          </a:p>
          <a:p>
            <a:pPr>
              <a:lnSpc>
                <a:spcPct val="90000"/>
              </a:lnSpc>
              <a:spcBef>
                <a:spcPct val="10000"/>
              </a:spcBef>
              <a:buFont typeface="Monotype Sorts" charset="0"/>
              <a:buNone/>
              <a:tabLst>
                <a:tab pos="1833563" algn="l"/>
                <a:tab pos="4459288" algn="l"/>
                <a:tab pos="5195888" algn="l"/>
                <a:tab pos="5888038" algn="l"/>
              </a:tabLst>
            </a:pPr>
            <a:r>
              <a:rPr lang="en-US" sz="1600" dirty="0">
                <a:latin typeface="+mj-lt"/>
                <a:ea typeface="MS PGothic" charset="0"/>
                <a:sym typeface="Symbol" charset="0"/>
              </a:rPr>
              <a:t>		b) </a:t>
            </a:r>
            <a:r>
              <a:rPr lang="en-US" sz="1600" b="1" dirty="0">
                <a:latin typeface="+mj-lt"/>
                <a:ea typeface="MS PGothic" charset="0"/>
                <a:sym typeface="Symbol" charset="0"/>
              </a:rPr>
              <a:t>group access</a:t>
            </a:r>
            <a:r>
              <a:rPr lang="en-US" sz="1600" dirty="0">
                <a:latin typeface="+mj-lt"/>
                <a:ea typeface="MS PGothic" charset="0"/>
                <a:sym typeface="Symbol" charset="0"/>
              </a:rPr>
              <a:t> 	6	 	1 1 0</a:t>
            </a:r>
          </a:p>
          <a:p>
            <a:pPr>
              <a:lnSpc>
                <a:spcPct val="90000"/>
              </a:lnSpc>
              <a:spcBef>
                <a:spcPct val="10000"/>
              </a:spcBef>
              <a:buFont typeface="Monotype Sorts" charset="0"/>
              <a:buNone/>
              <a:tabLst>
                <a:tab pos="1833563" algn="l"/>
                <a:tab pos="4459288" algn="l"/>
                <a:tab pos="5195888" algn="l"/>
                <a:tab pos="5888038" algn="l"/>
              </a:tabLst>
            </a:pPr>
            <a:r>
              <a:rPr lang="en-US" sz="1600" dirty="0">
                <a:latin typeface="+mj-lt"/>
                <a:ea typeface="MS PGothic" charset="0"/>
                <a:sym typeface="Symbol" charset="0"/>
              </a:rPr>
              <a:t>					RWX</a:t>
            </a:r>
          </a:p>
          <a:p>
            <a:pPr>
              <a:lnSpc>
                <a:spcPct val="90000"/>
              </a:lnSpc>
              <a:spcBef>
                <a:spcPct val="10000"/>
              </a:spcBef>
              <a:buFont typeface="Monotype Sorts" charset="0"/>
              <a:buNone/>
              <a:tabLst>
                <a:tab pos="1833563" algn="l"/>
                <a:tab pos="4459288" algn="l"/>
                <a:tab pos="5195888" algn="l"/>
                <a:tab pos="5888038" algn="l"/>
              </a:tabLst>
            </a:pPr>
            <a:r>
              <a:rPr lang="en-US" sz="1600" dirty="0">
                <a:latin typeface="+mj-lt"/>
                <a:ea typeface="MS PGothic" charset="0"/>
                <a:sym typeface="Symbol" charset="0"/>
              </a:rPr>
              <a:t>		c) </a:t>
            </a:r>
            <a:r>
              <a:rPr lang="en-US" sz="1600" b="1" dirty="0">
                <a:latin typeface="+mj-lt"/>
                <a:ea typeface="MS PGothic" charset="0"/>
                <a:sym typeface="Symbol" charset="0"/>
              </a:rPr>
              <a:t>public access</a:t>
            </a:r>
            <a:r>
              <a:rPr lang="en-US" sz="1600" dirty="0">
                <a:latin typeface="+mj-lt"/>
                <a:ea typeface="MS PGothic" charset="0"/>
                <a:sym typeface="Symbol" charset="0"/>
              </a:rPr>
              <a:t>	1	 	0 0 1</a:t>
            </a:r>
          </a:p>
          <a:p>
            <a:pPr>
              <a:lnSpc>
                <a:spcPct val="90000"/>
              </a:lnSpc>
              <a:tabLst>
                <a:tab pos="1833563" algn="l"/>
                <a:tab pos="4459288" algn="l"/>
                <a:tab pos="5195888" algn="l"/>
                <a:tab pos="5888038" algn="l"/>
              </a:tabLst>
            </a:pPr>
            <a:endParaRPr lang="en-US" dirty="0">
              <a:latin typeface="+mj-lt"/>
              <a:ea typeface="MS PGothic" charset="0"/>
              <a:sym typeface="Symbol" charset="0"/>
            </a:endParaRPr>
          </a:p>
          <a:p>
            <a:pPr>
              <a:lnSpc>
                <a:spcPct val="90000"/>
              </a:lnSpc>
              <a:tabLst>
                <a:tab pos="1833563" algn="l"/>
                <a:tab pos="4459288" algn="l"/>
                <a:tab pos="5195888" algn="l"/>
                <a:tab pos="5888038" algn="l"/>
              </a:tabLst>
            </a:pPr>
            <a:r>
              <a:rPr lang="en-US" dirty="0">
                <a:latin typeface="+mj-lt"/>
                <a:ea typeface="MS PGothic" charset="0"/>
                <a:sym typeface="Symbol" charset="0"/>
              </a:rPr>
              <a:t>Ask manager to create a group (unique name), say G, and add some users to the group.</a:t>
            </a:r>
          </a:p>
          <a:p>
            <a:pPr>
              <a:lnSpc>
                <a:spcPct val="90000"/>
              </a:lnSpc>
              <a:tabLst>
                <a:tab pos="1833563" algn="l"/>
                <a:tab pos="4459288" algn="l"/>
                <a:tab pos="5195888" algn="l"/>
                <a:tab pos="5888038" algn="l"/>
              </a:tabLst>
            </a:pPr>
            <a:r>
              <a:rPr lang="en-US" dirty="0">
                <a:latin typeface="+mj-lt"/>
                <a:ea typeface="MS PGothic" charset="0"/>
                <a:sym typeface="Symbol" charset="0"/>
              </a:rPr>
              <a:t>For a particular file (say </a:t>
            </a:r>
            <a:r>
              <a:rPr lang="en-US" i="1" dirty="0">
                <a:latin typeface="+mj-lt"/>
                <a:ea typeface="MS PGothic" charset="0"/>
                <a:sym typeface="Symbol" charset="0"/>
              </a:rPr>
              <a:t>game</a:t>
            </a:r>
            <a:r>
              <a:rPr lang="en-US" dirty="0">
                <a:latin typeface="+mj-lt"/>
                <a:ea typeface="MS PGothic" charset="0"/>
                <a:sym typeface="Symbol" charset="0"/>
              </a:rPr>
              <a:t>) or subdirectory, define an appropriate access.</a:t>
            </a:r>
          </a:p>
        </p:txBody>
      </p:sp>
      <p:sp>
        <p:nvSpPr>
          <p:cNvPr id="44036" name="Text Box 4"/>
          <p:cNvSpPr txBox="1">
            <a:spLocks noChangeArrowheads="1"/>
          </p:cNvSpPr>
          <p:nvPr/>
        </p:nvSpPr>
        <p:spPr bwMode="auto">
          <a:xfrm>
            <a:off x="3397250" y="4884738"/>
            <a:ext cx="635000"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1200" b="1">
                <a:latin typeface="Helvetica" charset="0"/>
              </a:rPr>
              <a:t>owner</a:t>
            </a:r>
          </a:p>
        </p:txBody>
      </p:sp>
      <p:sp>
        <p:nvSpPr>
          <p:cNvPr id="44037" name="Text Box 5"/>
          <p:cNvSpPr txBox="1">
            <a:spLocks noChangeArrowheads="1"/>
          </p:cNvSpPr>
          <p:nvPr/>
        </p:nvSpPr>
        <p:spPr bwMode="auto">
          <a:xfrm>
            <a:off x="4049713" y="4884738"/>
            <a:ext cx="617537"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1200" b="1">
                <a:latin typeface="Helvetica" charset="0"/>
              </a:rPr>
              <a:t>group</a:t>
            </a:r>
          </a:p>
        </p:txBody>
      </p:sp>
      <p:sp>
        <p:nvSpPr>
          <p:cNvPr id="44038" name="Text Box 6"/>
          <p:cNvSpPr txBox="1">
            <a:spLocks noChangeArrowheads="1"/>
          </p:cNvSpPr>
          <p:nvPr/>
        </p:nvSpPr>
        <p:spPr bwMode="auto">
          <a:xfrm>
            <a:off x="4787900" y="4884738"/>
            <a:ext cx="635000"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1200" b="1">
                <a:latin typeface="Helvetica" charset="0"/>
              </a:rPr>
              <a:t>public</a:t>
            </a:r>
          </a:p>
        </p:txBody>
      </p:sp>
      <p:sp>
        <p:nvSpPr>
          <p:cNvPr id="44039" name="Text Box 7"/>
          <p:cNvSpPr txBox="1">
            <a:spLocks noChangeArrowheads="1"/>
          </p:cNvSpPr>
          <p:nvPr/>
        </p:nvSpPr>
        <p:spPr bwMode="auto">
          <a:xfrm>
            <a:off x="3452813" y="5399088"/>
            <a:ext cx="684212"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1200" b="1">
                <a:latin typeface="Helvetica" charset="0"/>
              </a:rPr>
              <a:t>chmod</a:t>
            </a:r>
          </a:p>
        </p:txBody>
      </p:sp>
      <p:sp>
        <p:nvSpPr>
          <p:cNvPr id="44040" name="Text Box 8"/>
          <p:cNvSpPr txBox="1">
            <a:spLocks noChangeArrowheads="1"/>
          </p:cNvSpPr>
          <p:nvPr/>
        </p:nvSpPr>
        <p:spPr bwMode="auto">
          <a:xfrm>
            <a:off x="4108450" y="5399088"/>
            <a:ext cx="436563"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1200" b="1">
                <a:latin typeface="Helvetica" charset="0"/>
              </a:rPr>
              <a:t>761</a:t>
            </a:r>
          </a:p>
        </p:txBody>
      </p:sp>
      <p:sp>
        <p:nvSpPr>
          <p:cNvPr id="44041" name="Text Box 9"/>
          <p:cNvSpPr txBox="1">
            <a:spLocks noChangeArrowheads="1"/>
          </p:cNvSpPr>
          <p:nvPr/>
        </p:nvSpPr>
        <p:spPr bwMode="auto">
          <a:xfrm>
            <a:off x="4583113" y="5399088"/>
            <a:ext cx="5810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1200" b="1">
                <a:latin typeface="Helvetica" charset="0"/>
              </a:rPr>
              <a:t>game</a:t>
            </a:r>
          </a:p>
        </p:txBody>
      </p:sp>
      <p:sp>
        <p:nvSpPr>
          <p:cNvPr id="44042" name="Line 10"/>
          <p:cNvSpPr>
            <a:spLocks noChangeShapeType="1"/>
          </p:cNvSpPr>
          <p:nvPr/>
        </p:nvSpPr>
        <p:spPr bwMode="auto">
          <a:xfrm>
            <a:off x="3736975" y="5065713"/>
            <a:ext cx="461963" cy="3317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043" name="Line 11"/>
          <p:cNvSpPr>
            <a:spLocks noChangeShapeType="1"/>
          </p:cNvSpPr>
          <p:nvPr/>
        </p:nvSpPr>
        <p:spPr bwMode="auto">
          <a:xfrm>
            <a:off x="4343400" y="5108575"/>
            <a:ext cx="0" cy="27463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044" name="Line 12"/>
          <p:cNvSpPr>
            <a:spLocks noChangeShapeType="1"/>
          </p:cNvSpPr>
          <p:nvPr/>
        </p:nvSpPr>
        <p:spPr bwMode="auto">
          <a:xfrm flipH="1">
            <a:off x="4494213" y="5080000"/>
            <a:ext cx="600075" cy="3460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4045" name="Rectangle 13"/>
          <p:cNvSpPr>
            <a:spLocks noChangeArrowheads="1"/>
          </p:cNvSpPr>
          <p:nvPr/>
        </p:nvSpPr>
        <p:spPr bwMode="auto">
          <a:xfrm>
            <a:off x="798513" y="5643563"/>
            <a:ext cx="7029450" cy="80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folHlink"/>
              </a:buClr>
              <a:buFont typeface="Monotype Sorts" charset="0"/>
              <a:buNone/>
              <a:tabLst>
                <a:tab pos="1833563" algn="l"/>
                <a:tab pos="4459288" algn="l"/>
                <a:tab pos="5195888" algn="l"/>
                <a:tab pos="5888038" algn="l"/>
              </a:tabLst>
            </a:pPr>
            <a:r>
              <a:rPr kumimoji="1" lang="en-US">
                <a:latin typeface="Arial" charset="0"/>
                <a:sym typeface="Symbol" charset="0"/>
              </a:rPr>
              <a:t>Attach a group to a file</a:t>
            </a:r>
            <a:br>
              <a:rPr kumimoji="1" lang="en-US">
                <a:latin typeface="Arial" charset="0"/>
                <a:sym typeface="Symbol" charset="0"/>
              </a:rPr>
            </a:br>
            <a:r>
              <a:rPr kumimoji="1" lang="en-US">
                <a:latin typeface="Arial" charset="0"/>
                <a:sym typeface="Symbol" charset="0"/>
              </a:rPr>
              <a:t>	         </a:t>
            </a:r>
            <a:r>
              <a:rPr kumimoji="1" lang="en-US" b="1">
                <a:latin typeface="Courier New" charset="0"/>
                <a:cs typeface="Courier New" charset="0"/>
                <a:sym typeface="Symbol" charset="0"/>
              </a:rPr>
              <a:t>chgrp     G    game</a:t>
            </a:r>
          </a:p>
        </p:txBody>
      </p:sp>
    </p:spTree>
    <p:extLst>
      <p:ext uri="{BB962C8B-B14F-4D97-AF65-F5344CB8AC3E}">
        <p14:creationId xmlns:p14="http://schemas.microsoft.com/office/powerpoint/2010/main" val="3421574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10716"/>
            <a:ext cx="9144000" cy="645716"/>
          </a:xfrm>
        </p:spPr>
        <p:txBody>
          <a:bodyPr>
            <a:normAutofit/>
          </a:bodyPr>
          <a:lstStyle/>
          <a:p>
            <a:pPr eaLnBrk="1" hangingPunct="1"/>
            <a:r>
              <a:rPr lang="en-US">
                <a:ea typeface="MS PGothic" charset="0"/>
              </a:rPr>
              <a:t>Virtual File Systems</a:t>
            </a:r>
          </a:p>
        </p:txBody>
      </p:sp>
      <p:sp>
        <p:nvSpPr>
          <p:cNvPr id="15363" name="Rectangle 3"/>
          <p:cNvSpPr>
            <a:spLocks noGrp="1" noChangeArrowheads="1"/>
          </p:cNvSpPr>
          <p:nvPr>
            <p:ph type="body" idx="1"/>
          </p:nvPr>
        </p:nvSpPr>
        <p:spPr>
          <a:xfrm>
            <a:off x="524934" y="922866"/>
            <a:ext cx="8288866" cy="5613399"/>
          </a:xfrm>
        </p:spPr>
        <p:txBody>
          <a:bodyPr>
            <a:normAutofit/>
          </a:bodyPr>
          <a:lstStyle/>
          <a:p>
            <a:r>
              <a:rPr lang="en-US" dirty="0">
                <a:latin typeface="+mj-lt"/>
                <a:ea typeface="MS PGothic" charset="0"/>
              </a:rPr>
              <a:t>Virtual File Systems (VFS) on Unix provide an object-oriented way of implementing file systems</a:t>
            </a:r>
          </a:p>
          <a:p>
            <a:r>
              <a:rPr lang="en-US" dirty="0">
                <a:latin typeface="+mj-lt"/>
                <a:ea typeface="MS PGothic" charset="0"/>
              </a:rPr>
              <a:t>VFS allows the same system call interface (the API) to be used for different types of file systems</a:t>
            </a:r>
          </a:p>
          <a:p>
            <a:pPr lvl="1"/>
            <a:r>
              <a:rPr lang="en-US" dirty="0">
                <a:latin typeface="+mj-lt"/>
                <a:ea typeface="MS PGothic" charset="0"/>
              </a:rPr>
              <a:t>Separates file-system generic operations from implementation details</a:t>
            </a:r>
          </a:p>
          <a:p>
            <a:pPr lvl="1"/>
            <a:r>
              <a:rPr lang="en-US" dirty="0">
                <a:latin typeface="+mj-lt"/>
                <a:ea typeface="MS PGothic" charset="0"/>
              </a:rPr>
              <a:t>Implementation can be one of many file systems types, or network file system</a:t>
            </a:r>
          </a:p>
          <a:p>
            <a:pPr lvl="1"/>
            <a:r>
              <a:rPr lang="en-US" dirty="0">
                <a:latin typeface="+mj-lt"/>
                <a:ea typeface="MS PGothic" charset="0"/>
              </a:rPr>
              <a:t>Then dispatches operation to appropriate file system implementation routines</a:t>
            </a:r>
          </a:p>
          <a:p>
            <a:r>
              <a:rPr lang="en-US" dirty="0">
                <a:latin typeface="+mj-lt"/>
                <a:ea typeface="MS PGothic" charset="0"/>
              </a:rPr>
              <a:t>The API is to the VFS interface, rather than any specific type of file system</a:t>
            </a:r>
          </a:p>
        </p:txBody>
      </p:sp>
    </p:spTree>
    <p:extLst>
      <p:ext uri="{BB962C8B-B14F-4D97-AF65-F5344CB8AC3E}">
        <p14:creationId xmlns:p14="http://schemas.microsoft.com/office/powerpoint/2010/main" val="18000382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
            <a:ext cx="9144000" cy="711200"/>
          </a:xfrm>
          <a:solidFill>
            <a:srgbClr val="800000"/>
          </a:solidFill>
        </p:spPr>
        <p:txBody>
          <a:bodyPr>
            <a:normAutofit fontScale="90000"/>
          </a:bodyPr>
          <a:lstStyle/>
          <a:p>
            <a:pPr eaLnBrk="1" hangingPunct="1"/>
            <a:r>
              <a:rPr lang="en-US" dirty="0">
                <a:solidFill>
                  <a:schemeClr val="bg1"/>
                </a:solidFill>
                <a:ea typeface="MS PGothic" charset="0"/>
              </a:rPr>
              <a:t>Schematic View of Virtual File System</a:t>
            </a:r>
            <a:endParaRPr lang="en-US" sz="2400" dirty="0">
              <a:solidFill>
                <a:schemeClr val="bg1"/>
              </a:solidFill>
              <a:ea typeface="MS PGothic" charset="0"/>
            </a:endParaRPr>
          </a:p>
        </p:txBody>
      </p:sp>
      <p:pic>
        <p:nvPicPr>
          <p:cNvPr id="163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925" y="1391975"/>
            <a:ext cx="5871633" cy="4418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516466" y="1084198"/>
            <a:ext cx="3632324" cy="307777"/>
          </a:xfrm>
          <a:prstGeom prst="rect">
            <a:avLst/>
          </a:prstGeom>
          <a:noFill/>
        </p:spPr>
        <p:txBody>
          <a:bodyPr wrap="none" rtlCol="0">
            <a:spAutoFit/>
          </a:bodyPr>
          <a:lstStyle/>
          <a:p>
            <a:r>
              <a:rPr lang="en-US" sz="1400" dirty="0">
                <a:latin typeface="Andale Mono"/>
                <a:cs typeface="Andale Mono"/>
              </a:rPr>
              <a:t>open(), read(), write(), close()</a:t>
            </a:r>
          </a:p>
        </p:txBody>
      </p:sp>
      <p:sp>
        <p:nvSpPr>
          <p:cNvPr id="5" name="TextBox 4"/>
          <p:cNvSpPr txBox="1"/>
          <p:nvPr/>
        </p:nvSpPr>
        <p:spPr>
          <a:xfrm>
            <a:off x="287866" y="2125598"/>
            <a:ext cx="2762295" cy="307777"/>
          </a:xfrm>
          <a:prstGeom prst="rect">
            <a:avLst/>
          </a:prstGeom>
          <a:noFill/>
        </p:spPr>
        <p:txBody>
          <a:bodyPr wrap="none" rtlCol="0">
            <a:spAutoFit/>
          </a:bodyPr>
          <a:lstStyle/>
          <a:p>
            <a:r>
              <a:rPr lang="en-US" sz="1400" dirty="0" err="1">
                <a:latin typeface="Andale Mono"/>
                <a:cs typeface="Andale Mono"/>
              </a:rPr>
              <a:t>vnode</a:t>
            </a:r>
            <a:r>
              <a:rPr lang="en-US" sz="1400" dirty="0">
                <a:latin typeface="Andale Mono"/>
                <a:cs typeface="Andale Mono"/>
              </a:rPr>
              <a:t>: </a:t>
            </a:r>
            <a:r>
              <a:rPr lang="en-US" sz="1400" dirty="0">
                <a:latin typeface="+mj-lt"/>
                <a:cs typeface="Andale Mono"/>
              </a:rPr>
              <a:t>network wide unique file</a:t>
            </a:r>
          </a:p>
        </p:txBody>
      </p:sp>
      <p:sp>
        <p:nvSpPr>
          <p:cNvPr id="6" name="TextBox 5"/>
          <p:cNvSpPr txBox="1"/>
          <p:nvPr/>
        </p:nvSpPr>
        <p:spPr>
          <a:xfrm>
            <a:off x="287866" y="3066255"/>
            <a:ext cx="1565553" cy="738664"/>
          </a:xfrm>
          <a:prstGeom prst="rect">
            <a:avLst/>
          </a:prstGeom>
          <a:noFill/>
        </p:spPr>
        <p:txBody>
          <a:bodyPr wrap="none" rtlCol="0">
            <a:spAutoFit/>
          </a:bodyPr>
          <a:lstStyle/>
          <a:p>
            <a:r>
              <a:rPr lang="en-US" sz="1400" dirty="0" err="1">
                <a:latin typeface="Andale Mono"/>
                <a:cs typeface="Andale Mono"/>
              </a:rPr>
              <a:t>inode</a:t>
            </a:r>
            <a:r>
              <a:rPr lang="en-US" sz="1400" dirty="0">
                <a:latin typeface="Andale Mono"/>
                <a:cs typeface="Andale Mono"/>
              </a:rPr>
              <a:t>:</a:t>
            </a:r>
          </a:p>
          <a:p>
            <a:r>
              <a:rPr lang="en-US" sz="1400" dirty="0">
                <a:latin typeface="+mj-lt"/>
                <a:cs typeface="Andale Mono"/>
              </a:rPr>
              <a:t>Unique within only </a:t>
            </a:r>
          </a:p>
          <a:p>
            <a:r>
              <a:rPr lang="en-US" sz="1400" dirty="0">
                <a:latin typeface="+mj-lt"/>
                <a:cs typeface="Andale Mono"/>
              </a:rPr>
              <a:t>a single file system</a:t>
            </a:r>
          </a:p>
        </p:txBody>
      </p:sp>
    </p:spTree>
    <p:extLst>
      <p:ext uri="{BB962C8B-B14F-4D97-AF65-F5344CB8AC3E}">
        <p14:creationId xmlns:p14="http://schemas.microsoft.com/office/powerpoint/2010/main" val="90508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2"/>
          <p:cNvSpPr>
            <a:spLocks noGrp="1"/>
          </p:cNvSpPr>
          <p:nvPr>
            <p:ph type="title"/>
          </p:nvPr>
        </p:nvSpPr>
        <p:spPr/>
        <p:txBody>
          <a:bodyPr/>
          <a:lstStyle/>
          <a:p>
            <a:r>
              <a:rPr lang="en-US">
                <a:ea typeface="MS PGothic" charset="0"/>
              </a:rPr>
              <a:t>Virtual File System Implementation</a:t>
            </a:r>
          </a:p>
        </p:txBody>
      </p:sp>
      <p:sp>
        <p:nvSpPr>
          <p:cNvPr id="17411" name="Content Placeholder 3"/>
          <p:cNvSpPr>
            <a:spLocks noGrp="1"/>
          </p:cNvSpPr>
          <p:nvPr>
            <p:ph idx="1"/>
          </p:nvPr>
        </p:nvSpPr>
        <p:spPr/>
        <p:txBody>
          <a:bodyPr/>
          <a:lstStyle/>
          <a:p>
            <a:r>
              <a:rPr lang="en-US" dirty="0">
                <a:latin typeface="+mj-lt"/>
                <a:ea typeface="MS PGothic" charset="0"/>
              </a:rPr>
              <a:t>For example, Linux VFS has four object types:</a:t>
            </a:r>
          </a:p>
          <a:p>
            <a:pPr lvl="1"/>
            <a:r>
              <a:rPr lang="en-US" dirty="0" err="1">
                <a:latin typeface="+mj-lt"/>
                <a:ea typeface="MS PGothic" charset="0"/>
              </a:rPr>
              <a:t>Inode</a:t>
            </a:r>
            <a:r>
              <a:rPr lang="en-US" dirty="0">
                <a:latin typeface="+mj-lt"/>
                <a:ea typeface="MS PGothic" charset="0"/>
              </a:rPr>
              <a:t> object: represents an individual file </a:t>
            </a:r>
          </a:p>
          <a:p>
            <a:pPr lvl="1"/>
            <a:r>
              <a:rPr lang="en-US" dirty="0">
                <a:latin typeface="+mj-lt"/>
                <a:ea typeface="MS PGothic" charset="0"/>
              </a:rPr>
              <a:t>File object: represents an open file</a:t>
            </a:r>
          </a:p>
          <a:p>
            <a:pPr lvl="1"/>
            <a:r>
              <a:rPr lang="en-US" dirty="0">
                <a:latin typeface="+mj-lt"/>
                <a:ea typeface="MS PGothic" charset="0"/>
              </a:rPr>
              <a:t>Superblock object: represents entire file system</a:t>
            </a:r>
          </a:p>
          <a:p>
            <a:pPr lvl="1"/>
            <a:r>
              <a:rPr lang="en-US" dirty="0" err="1">
                <a:latin typeface="+mj-lt"/>
                <a:ea typeface="MS PGothic" charset="0"/>
              </a:rPr>
              <a:t>Dentry</a:t>
            </a:r>
            <a:r>
              <a:rPr lang="en-US" dirty="0">
                <a:latin typeface="+mj-lt"/>
                <a:ea typeface="MS PGothic" charset="0"/>
              </a:rPr>
              <a:t> object: individual directory entry</a:t>
            </a:r>
          </a:p>
          <a:p>
            <a:endParaRPr lang="en-US" dirty="0">
              <a:latin typeface="+mj-lt"/>
              <a:ea typeface="MS PGothic" charset="0"/>
            </a:endParaRPr>
          </a:p>
          <a:p>
            <a:r>
              <a:rPr lang="en-US" dirty="0">
                <a:latin typeface="+mj-lt"/>
                <a:ea typeface="MS PGothic" charset="0"/>
              </a:rPr>
              <a:t>VFS defines set of operations on the objects that must be implemented</a:t>
            </a:r>
          </a:p>
          <a:p>
            <a:pPr lvl="1"/>
            <a:r>
              <a:rPr lang="en-US" dirty="0">
                <a:latin typeface="+mj-lt"/>
                <a:ea typeface="MS PGothic" charset="0"/>
              </a:rPr>
              <a:t>Such as open, close, read, write, ….</a:t>
            </a:r>
          </a:p>
          <a:p>
            <a:pPr marL="914400" lvl="2" indent="0">
              <a:buNone/>
            </a:pPr>
            <a:endParaRPr lang="en-US" dirty="0">
              <a:latin typeface="+mj-lt"/>
              <a:ea typeface="MS PGothic" charset="0"/>
            </a:endParaRPr>
          </a:p>
        </p:txBody>
      </p:sp>
    </p:spTree>
    <p:extLst>
      <p:ext uri="{BB962C8B-B14F-4D97-AF65-F5344CB8AC3E}">
        <p14:creationId xmlns:p14="http://schemas.microsoft.com/office/powerpoint/2010/main" val="17497299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6E60-5B59-F446-959F-E9677290B2D1}"/>
              </a:ext>
            </a:extLst>
          </p:cNvPr>
          <p:cNvSpPr>
            <a:spLocks noGrp="1"/>
          </p:cNvSpPr>
          <p:nvPr>
            <p:ph type="title"/>
          </p:nvPr>
        </p:nvSpPr>
        <p:spPr/>
        <p:txBody>
          <a:bodyPr/>
          <a:lstStyle/>
          <a:p>
            <a:r>
              <a:rPr lang="en-TR" dirty="0"/>
              <a:t>File Descriptors</a:t>
            </a:r>
          </a:p>
        </p:txBody>
      </p:sp>
      <p:sp>
        <p:nvSpPr>
          <p:cNvPr id="3" name="Content Placeholder 2">
            <a:extLst>
              <a:ext uri="{FF2B5EF4-FFF2-40B4-BE49-F238E27FC236}">
                <a16:creationId xmlns:a16="http://schemas.microsoft.com/office/drawing/2014/main" id="{DC5AADE6-629A-BE40-AAC7-35DE3E62B1FC}"/>
              </a:ext>
            </a:extLst>
          </p:cNvPr>
          <p:cNvSpPr>
            <a:spLocks noGrp="1"/>
          </p:cNvSpPr>
          <p:nvPr>
            <p:ph idx="1"/>
          </p:nvPr>
        </p:nvSpPr>
        <p:spPr/>
        <p:txBody>
          <a:bodyPr>
            <a:normAutofit/>
          </a:bodyPr>
          <a:lstStyle/>
          <a:p>
            <a:r>
              <a:rPr lang="en-US" b="1" dirty="0"/>
              <a:t>Unix I/O: file descriptors</a:t>
            </a:r>
            <a:r>
              <a:rPr lang="en-US" dirty="0"/>
              <a:t> </a:t>
            </a:r>
          </a:p>
          <a:p>
            <a:pPr lvl="1"/>
            <a:r>
              <a:rPr lang="en-US" dirty="0"/>
              <a:t>One of the most important resources managed by the kernel is the file </a:t>
            </a:r>
          </a:p>
          <a:p>
            <a:pPr lvl="1"/>
            <a:r>
              <a:rPr lang="en-US" dirty="0"/>
              <a:t>A user process and the kernel must agree on names for open file connections. Analogous to the difference between a program and a process, there is a difference between a file and an open "connection" to a file: for example we may have two open connections to the same file, but be in different positions in the file with respect to our next read. So the file name itself isn't really appropriate for communicating which connection you want to read the next byte from. So the OS and the user process refer to each open connection by a number (type int) called a </a:t>
            </a:r>
            <a:r>
              <a:rPr lang="en-US" i="1" dirty="0"/>
              <a:t>file descriptor</a:t>
            </a:r>
            <a:r>
              <a:rPr lang="en-US" dirty="0"/>
              <a:t>. </a:t>
            </a:r>
          </a:p>
          <a:p>
            <a:pPr lvl="1"/>
            <a:r>
              <a:rPr lang="en-US" dirty="0"/>
              <a:t>Standard input, output and error default to file descriptors 0, 1 and 2 respectively. </a:t>
            </a:r>
            <a:endParaRPr lang="en-TR" dirty="0"/>
          </a:p>
        </p:txBody>
      </p:sp>
      <p:sp>
        <p:nvSpPr>
          <p:cNvPr id="4" name="Footer Placeholder 3">
            <a:extLst>
              <a:ext uri="{FF2B5EF4-FFF2-40B4-BE49-F238E27FC236}">
                <a16:creationId xmlns:a16="http://schemas.microsoft.com/office/drawing/2014/main" id="{4176B58A-95C8-0544-A5C1-0FF8CFD16F9F}"/>
              </a:ext>
            </a:extLst>
          </p:cNvPr>
          <p:cNvSpPr>
            <a:spLocks noGrp="1"/>
          </p:cNvSpPr>
          <p:nvPr>
            <p:ph type="ftr" sz="quarter" idx="11"/>
          </p:nvPr>
        </p:nvSpPr>
        <p:spPr/>
        <p:txBody>
          <a:bodyPr/>
          <a:lstStyle/>
          <a:p>
            <a:r>
              <a:rPr lang="en-US"/>
              <a:t>Operating Systems-COMP 304</a:t>
            </a:r>
            <a:endParaRPr lang="en-US" dirty="0"/>
          </a:p>
        </p:txBody>
      </p:sp>
      <p:sp>
        <p:nvSpPr>
          <p:cNvPr id="5" name="Slide Number Placeholder 4">
            <a:extLst>
              <a:ext uri="{FF2B5EF4-FFF2-40B4-BE49-F238E27FC236}">
                <a16:creationId xmlns:a16="http://schemas.microsoft.com/office/drawing/2014/main" id="{0160124B-0D5A-1241-B505-AD69E0D868DA}"/>
              </a:ext>
            </a:extLst>
          </p:cNvPr>
          <p:cNvSpPr>
            <a:spLocks noGrp="1"/>
          </p:cNvSpPr>
          <p:nvPr>
            <p:ph type="sldNum" sz="quarter" idx="12"/>
          </p:nvPr>
        </p:nvSpPr>
        <p:spPr/>
        <p:txBody>
          <a:bodyPr/>
          <a:lstStyle/>
          <a:p>
            <a:fld id="{7C498DDC-E19A-3A4A-A0E1-4DF8B8C13340}" type="slidenum">
              <a:rPr lang="en-US" smtClean="0"/>
              <a:t>89</a:t>
            </a:fld>
            <a:endParaRPr lang="en-US"/>
          </a:p>
        </p:txBody>
      </p:sp>
      <p:pic>
        <p:nvPicPr>
          <p:cNvPr id="7" name="Picture 6" descr="Text&#10;&#10;Description automatically generated">
            <a:extLst>
              <a:ext uri="{FF2B5EF4-FFF2-40B4-BE49-F238E27FC236}">
                <a16:creationId xmlns:a16="http://schemas.microsoft.com/office/drawing/2014/main" id="{7AFBCE08-DAB2-A742-902C-B04F7C712CF3}"/>
              </a:ext>
            </a:extLst>
          </p:cNvPr>
          <p:cNvPicPr>
            <a:picLocks noChangeAspect="1"/>
          </p:cNvPicPr>
          <p:nvPr/>
        </p:nvPicPr>
        <p:blipFill>
          <a:blip r:embed="rId2"/>
          <a:stretch>
            <a:fillRect/>
          </a:stretch>
        </p:blipFill>
        <p:spPr>
          <a:xfrm>
            <a:off x="2590800" y="5480050"/>
            <a:ext cx="3429000" cy="698500"/>
          </a:xfrm>
          <a:prstGeom prst="rect">
            <a:avLst/>
          </a:prstGeom>
        </p:spPr>
      </p:pic>
    </p:spTree>
    <p:extLst>
      <p:ext uri="{BB962C8B-B14F-4D97-AF65-F5344CB8AC3E}">
        <p14:creationId xmlns:p14="http://schemas.microsoft.com/office/powerpoint/2010/main" val="1891300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Screen Shot 2016-04-06 at 10.07.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221" y="2685058"/>
            <a:ext cx="7255934" cy="2837005"/>
          </a:xfrm>
          <a:prstGeom prst="rect">
            <a:avLst/>
          </a:prstGeom>
        </p:spPr>
      </p:pic>
      <p:sp>
        <p:nvSpPr>
          <p:cNvPr id="2" name="Title 1"/>
          <p:cNvSpPr>
            <a:spLocks noGrp="1"/>
          </p:cNvSpPr>
          <p:nvPr>
            <p:ph type="title"/>
          </p:nvPr>
        </p:nvSpPr>
        <p:spPr/>
        <p:txBody>
          <a:bodyPr/>
          <a:lstStyle/>
          <a:p>
            <a:r>
              <a:rPr lang="en-US" dirty="0"/>
              <a:t>Hardware Protection</a:t>
            </a:r>
          </a:p>
        </p:txBody>
      </p:sp>
      <p:sp>
        <p:nvSpPr>
          <p:cNvPr id="3" name="Content Placeholder 2"/>
          <p:cNvSpPr>
            <a:spLocks noGrp="1"/>
          </p:cNvSpPr>
          <p:nvPr>
            <p:ph idx="1"/>
          </p:nvPr>
        </p:nvSpPr>
        <p:spPr>
          <a:xfrm>
            <a:off x="457200" y="884767"/>
            <a:ext cx="8229600" cy="1570567"/>
          </a:xfrm>
        </p:spPr>
        <p:txBody>
          <a:bodyPr>
            <a:normAutofit/>
          </a:bodyPr>
          <a:lstStyle/>
          <a:p>
            <a:pPr>
              <a:buFontTx/>
              <a:buChar char="•"/>
            </a:pPr>
            <a:r>
              <a:rPr lang="en-US" sz="2000" dirty="0"/>
              <a:t>When executing in </a:t>
            </a:r>
            <a:r>
              <a:rPr lang="tr-TR" sz="2000" dirty="0"/>
              <a:t>kernel </a:t>
            </a:r>
            <a:r>
              <a:rPr lang="en-US" sz="2000" dirty="0"/>
              <a:t>mode, the operating system has unrestricted access to both </a:t>
            </a:r>
            <a:r>
              <a:rPr lang="tr-TR" sz="2000" dirty="0"/>
              <a:t>kernel </a:t>
            </a:r>
            <a:r>
              <a:rPr lang="en-US" sz="2000" dirty="0"/>
              <a:t>and user</a:t>
            </a:r>
            <a:r>
              <a:rPr lang="ja-JP" altLang="en-US" sz="2000" dirty="0"/>
              <a:t>’</a:t>
            </a:r>
            <a:r>
              <a:rPr lang="en-US" sz="2000" dirty="0"/>
              <a:t>s memory.</a:t>
            </a:r>
          </a:p>
          <a:p>
            <a:pPr>
              <a:buFontTx/>
              <a:buChar char="•"/>
            </a:pPr>
            <a:r>
              <a:rPr lang="en-US" sz="2000" dirty="0"/>
              <a:t>The load instructions for the </a:t>
            </a:r>
            <a:r>
              <a:rPr lang="en-US" sz="2000" i="1" dirty="0"/>
              <a:t>base</a:t>
            </a:r>
            <a:r>
              <a:rPr lang="en-US" sz="2000" dirty="0"/>
              <a:t> and </a:t>
            </a:r>
            <a:r>
              <a:rPr lang="en-US" sz="2000" i="1" dirty="0"/>
              <a:t>limit</a:t>
            </a:r>
            <a:r>
              <a:rPr lang="en-US" sz="2000" dirty="0"/>
              <a:t> registers are privileged instructions.</a:t>
            </a:r>
          </a:p>
          <a:p>
            <a:endParaRPr lang="en-US" sz="2000" dirty="0"/>
          </a:p>
        </p:txBody>
      </p:sp>
      <p:sp>
        <p:nvSpPr>
          <p:cNvPr id="4" name="Footer Placeholder 3"/>
          <p:cNvSpPr>
            <a:spLocks noGrp="1"/>
          </p:cNvSpPr>
          <p:nvPr>
            <p:ph type="ftr" sz="quarter" idx="11"/>
          </p:nvPr>
        </p:nvSpPr>
        <p:spPr/>
        <p:txBody>
          <a:bodyPr/>
          <a:lstStyle/>
          <a:p>
            <a:r>
              <a:rPr lang="en-US"/>
              <a:t>Operating Systems-COMP 304</a:t>
            </a:r>
            <a:endParaRPr lang="en-US" dirty="0"/>
          </a:p>
        </p:txBody>
      </p:sp>
      <p:sp>
        <p:nvSpPr>
          <p:cNvPr id="5" name="Slide Number Placeholder 4"/>
          <p:cNvSpPr>
            <a:spLocks noGrp="1"/>
          </p:cNvSpPr>
          <p:nvPr>
            <p:ph type="sldNum" sz="quarter" idx="12"/>
          </p:nvPr>
        </p:nvSpPr>
        <p:spPr/>
        <p:txBody>
          <a:bodyPr/>
          <a:lstStyle/>
          <a:p>
            <a:fld id="{7C498DDC-E19A-3A4A-A0E1-4DF8B8C13340}" type="slidenum">
              <a:rPr lang="en-US" smtClean="0"/>
              <a:t>9</a:t>
            </a:fld>
            <a:endParaRPr lang="en-US"/>
          </a:p>
        </p:txBody>
      </p:sp>
      <p:grpSp>
        <p:nvGrpSpPr>
          <p:cNvPr id="7" name="Group 6"/>
          <p:cNvGrpSpPr/>
          <p:nvPr/>
        </p:nvGrpSpPr>
        <p:grpSpPr>
          <a:xfrm>
            <a:off x="6231870" y="1928008"/>
            <a:ext cx="2525153" cy="4713606"/>
            <a:chOff x="1849899" y="1097280"/>
            <a:chExt cx="2525153" cy="4713606"/>
          </a:xfrm>
        </p:grpSpPr>
        <p:sp>
          <p:nvSpPr>
            <p:cNvPr id="8" name="2 Dikdörtgen"/>
            <p:cNvSpPr/>
            <p:nvPr/>
          </p:nvSpPr>
          <p:spPr>
            <a:xfrm>
              <a:off x="2630658" y="1097280"/>
              <a:ext cx="1744394" cy="92846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accent4">
                      <a:lumMod val="50000"/>
                    </a:schemeClr>
                  </a:solidFill>
                </a:rPr>
                <a:t>operating</a:t>
              </a:r>
            </a:p>
            <a:p>
              <a:pPr algn="ctr"/>
              <a:r>
                <a:rPr lang="en-US" sz="1600">
                  <a:solidFill>
                    <a:schemeClr val="accent4">
                      <a:lumMod val="50000"/>
                    </a:schemeClr>
                  </a:solidFill>
                </a:rPr>
                <a:t>system </a:t>
              </a:r>
            </a:p>
          </p:txBody>
        </p:sp>
        <p:sp>
          <p:nvSpPr>
            <p:cNvPr id="9" name="3 Dikdörtgen"/>
            <p:cNvSpPr/>
            <p:nvPr/>
          </p:nvSpPr>
          <p:spPr>
            <a:xfrm>
              <a:off x="2630658" y="2025748"/>
              <a:ext cx="1744394" cy="928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lumMod val="50000"/>
                    </a:schemeClr>
                  </a:solidFill>
                </a:rPr>
                <a:t>process</a:t>
              </a:r>
            </a:p>
          </p:txBody>
        </p:sp>
        <p:sp>
          <p:nvSpPr>
            <p:cNvPr id="10" name="4 Dikdörtgen"/>
            <p:cNvSpPr/>
            <p:nvPr/>
          </p:nvSpPr>
          <p:spPr>
            <a:xfrm>
              <a:off x="2630658" y="2954216"/>
              <a:ext cx="1744394" cy="928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lumMod val="50000"/>
                    </a:schemeClr>
                  </a:solidFill>
                </a:rPr>
                <a:t>process</a:t>
              </a:r>
            </a:p>
          </p:txBody>
        </p:sp>
        <p:sp>
          <p:nvSpPr>
            <p:cNvPr id="11" name="5 Dikdörtgen"/>
            <p:cNvSpPr/>
            <p:nvPr/>
          </p:nvSpPr>
          <p:spPr>
            <a:xfrm>
              <a:off x="2630658" y="3882684"/>
              <a:ext cx="1744394" cy="928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lumMod val="50000"/>
                    </a:schemeClr>
                  </a:solidFill>
                </a:rPr>
                <a:t>process</a:t>
              </a:r>
            </a:p>
          </p:txBody>
        </p:sp>
        <p:sp>
          <p:nvSpPr>
            <p:cNvPr id="12" name="6 Dikdörtgen"/>
            <p:cNvSpPr/>
            <p:nvPr/>
          </p:nvSpPr>
          <p:spPr>
            <a:xfrm>
              <a:off x="2630658" y="4811152"/>
              <a:ext cx="1744394" cy="928468"/>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3" name="8 Metin kutusu"/>
            <p:cNvSpPr txBox="1"/>
            <p:nvPr/>
          </p:nvSpPr>
          <p:spPr>
            <a:xfrm>
              <a:off x="2293032" y="1097280"/>
              <a:ext cx="225083" cy="338554"/>
            </a:xfrm>
            <a:prstGeom prst="rect">
              <a:avLst/>
            </a:prstGeom>
            <a:noFill/>
          </p:spPr>
          <p:txBody>
            <a:bodyPr wrap="square" rtlCol="0">
              <a:spAutoFit/>
            </a:bodyPr>
            <a:lstStyle/>
            <a:p>
              <a:r>
                <a:rPr lang="en-US" sz="1600">
                  <a:solidFill>
                    <a:schemeClr val="accent2">
                      <a:lumMod val="50000"/>
                    </a:schemeClr>
                  </a:solidFill>
                </a:rPr>
                <a:t>0</a:t>
              </a:r>
            </a:p>
          </p:txBody>
        </p:sp>
        <p:sp>
          <p:nvSpPr>
            <p:cNvPr id="14" name="9 Metin kutusu"/>
            <p:cNvSpPr txBox="1"/>
            <p:nvPr/>
          </p:nvSpPr>
          <p:spPr>
            <a:xfrm>
              <a:off x="1941341" y="1786597"/>
              <a:ext cx="886265" cy="338554"/>
            </a:xfrm>
            <a:prstGeom prst="rect">
              <a:avLst/>
            </a:prstGeom>
            <a:noFill/>
          </p:spPr>
          <p:txBody>
            <a:bodyPr wrap="square" rtlCol="0">
              <a:spAutoFit/>
            </a:bodyPr>
            <a:lstStyle/>
            <a:p>
              <a:r>
                <a:rPr lang="en-US" sz="1600">
                  <a:solidFill>
                    <a:schemeClr val="accent2">
                      <a:lumMod val="50000"/>
                    </a:schemeClr>
                  </a:solidFill>
                </a:rPr>
                <a:t>25600</a:t>
              </a:r>
            </a:p>
          </p:txBody>
        </p:sp>
        <p:sp>
          <p:nvSpPr>
            <p:cNvPr id="17" name="13 Metin kutusu"/>
            <p:cNvSpPr txBox="1"/>
            <p:nvPr/>
          </p:nvSpPr>
          <p:spPr>
            <a:xfrm>
              <a:off x="1941341" y="4626486"/>
              <a:ext cx="886265" cy="338554"/>
            </a:xfrm>
            <a:prstGeom prst="rect">
              <a:avLst/>
            </a:prstGeom>
            <a:noFill/>
          </p:spPr>
          <p:txBody>
            <a:bodyPr wrap="square" rtlCol="0">
              <a:spAutoFit/>
            </a:bodyPr>
            <a:lstStyle/>
            <a:p>
              <a:r>
                <a:rPr lang="en-US" sz="1600" dirty="0">
                  <a:solidFill>
                    <a:schemeClr val="accent2">
                      <a:lumMod val="50000"/>
                    </a:schemeClr>
                  </a:solidFill>
                </a:rPr>
                <a:t>88000</a:t>
              </a:r>
            </a:p>
          </p:txBody>
        </p:sp>
        <p:sp>
          <p:nvSpPr>
            <p:cNvPr id="18" name="14 Metin kutusu"/>
            <p:cNvSpPr txBox="1"/>
            <p:nvPr/>
          </p:nvSpPr>
          <p:spPr>
            <a:xfrm>
              <a:off x="1849899" y="5472332"/>
              <a:ext cx="886265" cy="338554"/>
            </a:xfrm>
            <a:prstGeom prst="rect">
              <a:avLst/>
            </a:prstGeom>
            <a:noFill/>
          </p:spPr>
          <p:txBody>
            <a:bodyPr wrap="square" rtlCol="0">
              <a:spAutoFit/>
            </a:bodyPr>
            <a:lstStyle/>
            <a:p>
              <a:r>
                <a:rPr lang="en-US" sz="1600">
                  <a:solidFill>
                    <a:schemeClr val="accent2">
                      <a:lumMod val="50000"/>
                    </a:schemeClr>
                  </a:solidFill>
                </a:rPr>
                <a:t>102400</a:t>
              </a:r>
            </a:p>
          </p:txBody>
        </p:sp>
      </p:grpSp>
    </p:spTree>
    <p:extLst>
      <p:ext uri="{BB962C8B-B14F-4D97-AF65-F5344CB8AC3E}">
        <p14:creationId xmlns:p14="http://schemas.microsoft.com/office/powerpoint/2010/main" val="27370121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Space</a:t>
            </a:r>
          </a:p>
        </p:txBody>
      </p:sp>
      <p:sp>
        <p:nvSpPr>
          <p:cNvPr id="3" name="Content Placeholder 2"/>
          <p:cNvSpPr>
            <a:spLocks noGrp="1"/>
          </p:cNvSpPr>
          <p:nvPr>
            <p:ph idx="1"/>
          </p:nvPr>
        </p:nvSpPr>
        <p:spPr/>
        <p:txBody>
          <a:bodyPr>
            <a:normAutofit lnSpcReduction="10000"/>
          </a:bodyPr>
          <a:lstStyle/>
          <a:p>
            <a:r>
              <a:rPr lang="en-US" b="1" dirty="0"/>
              <a:t>System Open File Table</a:t>
            </a:r>
            <a:r>
              <a:rPr lang="en-US" dirty="0"/>
              <a:t> </a:t>
            </a:r>
          </a:p>
          <a:p>
            <a:pPr lvl="1"/>
            <a:r>
              <a:rPr lang="en-US" dirty="0"/>
              <a:t>the kernel keeps a data structure called the </a:t>
            </a:r>
            <a:r>
              <a:rPr lang="en-US" i="1" dirty="0"/>
              <a:t>system open-file table</a:t>
            </a:r>
            <a:r>
              <a:rPr lang="en-US" dirty="0"/>
              <a:t> which has an entry for each connection (process-to-file). Each entry contains</a:t>
            </a:r>
          </a:p>
          <a:p>
            <a:pPr lvl="2"/>
            <a:r>
              <a:rPr lang="en-US" dirty="0"/>
              <a:t>the connection </a:t>
            </a:r>
            <a:r>
              <a:rPr lang="en-US" i="1" dirty="0"/>
              <a:t>status</a:t>
            </a:r>
            <a:r>
              <a:rPr lang="en-US" dirty="0"/>
              <a:t>, e.g. read or write, </a:t>
            </a:r>
          </a:p>
          <a:p>
            <a:pPr lvl="2"/>
            <a:r>
              <a:rPr lang="en-US" dirty="0"/>
              <a:t>the </a:t>
            </a:r>
            <a:r>
              <a:rPr lang="en-US" i="1" dirty="0"/>
              <a:t>current offset</a:t>
            </a:r>
            <a:r>
              <a:rPr lang="en-US" dirty="0"/>
              <a:t> in the file, and </a:t>
            </a:r>
          </a:p>
          <a:p>
            <a:pPr lvl="2"/>
            <a:r>
              <a:rPr lang="en-US" dirty="0"/>
              <a:t>a pointer to a </a:t>
            </a:r>
            <a:r>
              <a:rPr lang="en-US" i="1" dirty="0" err="1"/>
              <a:t>vnode</a:t>
            </a:r>
            <a:r>
              <a:rPr lang="en-US" dirty="0"/>
              <a:t>, which is the OS's structure representing the file, irrespective of where in the file you may currently be looking. </a:t>
            </a:r>
          </a:p>
          <a:p>
            <a:r>
              <a:rPr lang="en-US" b="1" dirty="0" err="1"/>
              <a:t>Vnode</a:t>
            </a:r>
            <a:r>
              <a:rPr lang="en-US" b="1" dirty="0"/>
              <a:t> Table</a:t>
            </a:r>
            <a:r>
              <a:rPr lang="en-US" dirty="0"/>
              <a:t> </a:t>
            </a:r>
          </a:p>
          <a:p>
            <a:pPr lvl="1"/>
            <a:r>
              <a:rPr lang="en-US" dirty="0"/>
              <a:t>has an entry for each open file or device. </a:t>
            </a:r>
          </a:p>
          <a:p>
            <a:pPr lvl="1"/>
            <a:r>
              <a:rPr lang="en-US" dirty="0"/>
              <a:t>contains information about the type of file and pointers to functions that operate on the file. </a:t>
            </a:r>
          </a:p>
          <a:p>
            <a:pPr lvl="1"/>
            <a:r>
              <a:rPr lang="en-US" dirty="0"/>
              <a:t>Typically for files, the </a:t>
            </a:r>
            <a:r>
              <a:rPr lang="en-US" dirty="0" err="1"/>
              <a:t>vnode</a:t>
            </a:r>
            <a:r>
              <a:rPr lang="en-US" dirty="0"/>
              <a:t> also contains a copy of the </a:t>
            </a:r>
            <a:r>
              <a:rPr lang="en-US" i="1" dirty="0" err="1"/>
              <a:t>inode</a:t>
            </a:r>
            <a:r>
              <a:rPr lang="en-US" dirty="0"/>
              <a:t> for the file, which has "physical" information about the file, e.g. where exactly on the disk the file's data resides. </a:t>
            </a:r>
          </a:p>
        </p:txBody>
      </p:sp>
      <p:sp>
        <p:nvSpPr>
          <p:cNvPr id="4" name="Footer Placeholder 3"/>
          <p:cNvSpPr>
            <a:spLocks noGrp="1"/>
          </p:cNvSpPr>
          <p:nvPr>
            <p:ph type="ftr" sz="quarter" idx="11"/>
          </p:nvPr>
        </p:nvSpPr>
        <p:spPr/>
        <p:txBody>
          <a:bodyPr/>
          <a:lstStyle/>
          <a:p>
            <a:r>
              <a:rPr lang="en-US"/>
              <a:t>Operating Systems-COMP 304</a:t>
            </a:r>
            <a:endParaRPr lang="en-US" dirty="0"/>
          </a:p>
        </p:txBody>
      </p:sp>
      <p:sp>
        <p:nvSpPr>
          <p:cNvPr id="5" name="Slide Number Placeholder 4"/>
          <p:cNvSpPr>
            <a:spLocks noGrp="1"/>
          </p:cNvSpPr>
          <p:nvPr>
            <p:ph type="sldNum" sz="quarter" idx="12"/>
          </p:nvPr>
        </p:nvSpPr>
        <p:spPr/>
        <p:txBody>
          <a:bodyPr/>
          <a:lstStyle/>
          <a:p>
            <a:fld id="{7C498DDC-E19A-3A4A-A0E1-4DF8B8C13340}" type="slidenum">
              <a:rPr lang="en-US" smtClean="0"/>
              <a:t>90</a:t>
            </a:fld>
            <a:endParaRPr lang="en-US"/>
          </a:p>
        </p:txBody>
      </p:sp>
    </p:spTree>
    <p:extLst>
      <p:ext uri="{BB962C8B-B14F-4D97-AF65-F5344CB8AC3E}">
        <p14:creationId xmlns:p14="http://schemas.microsoft.com/office/powerpoint/2010/main" val="42117384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Drive</a:t>
            </a:r>
          </a:p>
        </p:txBody>
      </p:sp>
      <p:sp>
        <p:nvSpPr>
          <p:cNvPr id="3" name="Content Placeholder 2"/>
          <p:cNvSpPr>
            <a:spLocks noGrp="1"/>
          </p:cNvSpPr>
          <p:nvPr>
            <p:ph idx="1"/>
          </p:nvPr>
        </p:nvSpPr>
        <p:spPr/>
        <p:txBody>
          <a:bodyPr/>
          <a:lstStyle/>
          <a:p>
            <a:r>
              <a:rPr lang="en-US" b="1" dirty="0"/>
              <a:t>The physical device: </a:t>
            </a:r>
            <a:r>
              <a:rPr lang="en-US" b="1" dirty="0" err="1"/>
              <a:t>inodes</a:t>
            </a:r>
            <a:r>
              <a:rPr lang="en-US" b="1" dirty="0"/>
              <a:t>, etc.</a:t>
            </a:r>
            <a:r>
              <a:rPr lang="en-US" dirty="0"/>
              <a:t> </a:t>
            </a:r>
          </a:p>
          <a:p>
            <a:pPr lvl="1"/>
            <a:r>
              <a:rPr lang="en-US" dirty="0"/>
              <a:t>a file may be broken up into many data blocks, which may be widely distributed across the physical drive. </a:t>
            </a:r>
          </a:p>
          <a:p>
            <a:pPr lvl="1"/>
            <a:r>
              <a:rPr lang="en-US" dirty="0"/>
              <a:t>The </a:t>
            </a:r>
            <a:r>
              <a:rPr lang="en-US" i="1" dirty="0" err="1"/>
              <a:t>inode</a:t>
            </a:r>
            <a:r>
              <a:rPr lang="en-US" dirty="0"/>
              <a:t> for a file contains the locations of each of the data blocks comprising the file. </a:t>
            </a:r>
          </a:p>
          <a:p>
            <a:pPr lvl="1"/>
            <a:r>
              <a:rPr lang="en-US" dirty="0"/>
              <a:t>Directories don't have data blocks, but in a similar fashion have directory blocks, which contain </a:t>
            </a:r>
            <a:r>
              <a:rPr lang="en-US" dirty="0" err="1"/>
              <a:t>inode</a:t>
            </a:r>
            <a:r>
              <a:rPr lang="en-US" dirty="0"/>
              <a:t>/filename pairs; i.e. the names of the files/directories in the directory, along with the </a:t>
            </a:r>
            <a:r>
              <a:rPr lang="en-US" dirty="0" err="1"/>
              <a:t>inodes</a:t>
            </a:r>
            <a:r>
              <a:rPr lang="en-US" dirty="0"/>
              <a:t> for each. Each directory contains entries for "." and ".." --- the current directory and its parent. </a:t>
            </a:r>
          </a:p>
        </p:txBody>
      </p:sp>
      <p:sp>
        <p:nvSpPr>
          <p:cNvPr id="4" name="Footer Placeholder 3"/>
          <p:cNvSpPr>
            <a:spLocks noGrp="1"/>
          </p:cNvSpPr>
          <p:nvPr>
            <p:ph type="ftr" sz="quarter" idx="11"/>
          </p:nvPr>
        </p:nvSpPr>
        <p:spPr/>
        <p:txBody>
          <a:bodyPr/>
          <a:lstStyle/>
          <a:p>
            <a:r>
              <a:rPr lang="en-US"/>
              <a:t>Operating Systems-COMP 304</a:t>
            </a:r>
            <a:endParaRPr lang="en-US" dirty="0"/>
          </a:p>
        </p:txBody>
      </p:sp>
      <p:sp>
        <p:nvSpPr>
          <p:cNvPr id="5" name="Slide Number Placeholder 4"/>
          <p:cNvSpPr>
            <a:spLocks noGrp="1"/>
          </p:cNvSpPr>
          <p:nvPr>
            <p:ph type="sldNum" sz="quarter" idx="12"/>
          </p:nvPr>
        </p:nvSpPr>
        <p:spPr/>
        <p:txBody>
          <a:bodyPr/>
          <a:lstStyle/>
          <a:p>
            <a:fld id="{7C498DDC-E19A-3A4A-A0E1-4DF8B8C13340}" type="slidenum">
              <a:rPr lang="en-US" smtClean="0"/>
              <a:t>91</a:t>
            </a:fld>
            <a:endParaRPr lang="en-US"/>
          </a:p>
        </p:txBody>
      </p:sp>
    </p:spTree>
    <p:extLst>
      <p:ext uri="{BB962C8B-B14F-4D97-AF65-F5344CB8AC3E}">
        <p14:creationId xmlns:p14="http://schemas.microsoft.com/office/powerpoint/2010/main" val="5093755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2885D-B807-3B45-9196-BF5991AFE657}"/>
              </a:ext>
            </a:extLst>
          </p:cNvPr>
          <p:cNvSpPr>
            <a:spLocks noGrp="1"/>
          </p:cNvSpPr>
          <p:nvPr>
            <p:ph type="title"/>
          </p:nvPr>
        </p:nvSpPr>
        <p:spPr/>
        <p:txBody>
          <a:bodyPr/>
          <a:lstStyle/>
          <a:p>
            <a:r>
              <a:rPr lang="en-US" b="1" dirty="0"/>
              <a:t> System Open File Table</a:t>
            </a:r>
            <a:endParaRPr lang="en-TR" dirty="0"/>
          </a:p>
        </p:txBody>
      </p:sp>
      <p:sp>
        <p:nvSpPr>
          <p:cNvPr id="4" name="Footer Placeholder 3">
            <a:extLst>
              <a:ext uri="{FF2B5EF4-FFF2-40B4-BE49-F238E27FC236}">
                <a16:creationId xmlns:a16="http://schemas.microsoft.com/office/drawing/2014/main" id="{2E948F46-791A-4F40-83E3-B18ABF2D211D}"/>
              </a:ext>
            </a:extLst>
          </p:cNvPr>
          <p:cNvSpPr>
            <a:spLocks noGrp="1"/>
          </p:cNvSpPr>
          <p:nvPr>
            <p:ph type="ftr" sz="quarter" idx="11"/>
          </p:nvPr>
        </p:nvSpPr>
        <p:spPr/>
        <p:txBody>
          <a:bodyPr/>
          <a:lstStyle/>
          <a:p>
            <a:r>
              <a:rPr lang="en-US"/>
              <a:t>Operating Systems-COMP 304</a:t>
            </a:r>
            <a:endParaRPr lang="en-US" dirty="0"/>
          </a:p>
        </p:txBody>
      </p:sp>
      <p:sp>
        <p:nvSpPr>
          <p:cNvPr id="5" name="Slide Number Placeholder 4">
            <a:extLst>
              <a:ext uri="{FF2B5EF4-FFF2-40B4-BE49-F238E27FC236}">
                <a16:creationId xmlns:a16="http://schemas.microsoft.com/office/drawing/2014/main" id="{37A014F0-DBC5-154E-A2FB-5D7A828D4A26}"/>
              </a:ext>
            </a:extLst>
          </p:cNvPr>
          <p:cNvSpPr>
            <a:spLocks noGrp="1"/>
          </p:cNvSpPr>
          <p:nvPr>
            <p:ph type="sldNum" sz="quarter" idx="12"/>
          </p:nvPr>
        </p:nvSpPr>
        <p:spPr/>
        <p:txBody>
          <a:bodyPr/>
          <a:lstStyle/>
          <a:p>
            <a:fld id="{7C498DDC-E19A-3A4A-A0E1-4DF8B8C13340}" type="slidenum">
              <a:rPr lang="en-US" smtClean="0"/>
              <a:t>92</a:t>
            </a:fld>
            <a:endParaRPr lang="en-US"/>
          </a:p>
        </p:txBody>
      </p:sp>
      <p:pic>
        <p:nvPicPr>
          <p:cNvPr id="6" name="Picture 5">
            <a:extLst>
              <a:ext uri="{FF2B5EF4-FFF2-40B4-BE49-F238E27FC236}">
                <a16:creationId xmlns:a16="http://schemas.microsoft.com/office/drawing/2014/main" id="{9D37F011-82CF-984E-B1B2-CB1FBBE1F876}"/>
              </a:ext>
            </a:extLst>
          </p:cNvPr>
          <p:cNvPicPr>
            <a:picLocks noChangeAspect="1"/>
          </p:cNvPicPr>
          <p:nvPr/>
        </p:nvPicPr>
        <p:blipFill>
          <a:blip r:embed="rId2"/>
          <a:stretch>
            <a:fillRect/>
          </a:stretch>
        </p:blipFill>
        <p:spPr>
          <a:xfrm>
            <a:off x="-19654" y="1252729"/>
            <a:ext cx="9144000" cy="4127253"/>
          </a:xfrm>
          <a:prstGeom prst="rect">
            <a:avLst/>
          </a:prstGeom>
        </p:spPr>
      </p:pic>
      <p:sp>
        <p:nvSpPr>
          <p:cNvPr id="7" name="Rectangle 6">
            <a:extLst>
              <a:ext uri="{FF2B5EF4-FFF2-40B4-BE49-F238E27FC236}">
                <a16:creationId xmlns:a16="http://schemas.microsoft.com/office/drawing/2014/main" id="{D7EDC6A4-81D3-5145-A7F5-C5707AD1D881}"/>
              </a:ext>
            </a:extLst>
          </p:cNvPr>
          <p:cNvSpPr/>
          <p:nvPr/>
        </p:nvSpPr>
        <p:spPr>
          <a:xfrm>
            <a:off x="537881" y="5601322"/>
            <a:ext cx="8310283" cy="276999"/>
          </a:xfrm>
          <a:prstGeom prst="rect">
            <a:avLst/>
          </a:prstGeom>
        </p:spPr>
        <p:txBody>
          <a:bodyPr wrap="square">
            <a:spAutoFit/>
          </a:bodyPr>
          <a:lstStyle/>
          <a:p>
            <a:r>
              <a:rPr lang="en-TR" sz="1200" dirty="0"/>
              <a:t>https://www.usna.edu/Users/cs/wcbrown/courses/IC221/classes/L09/Class.html</a:t>
            </a:r>
          </a:p>
        </p:txBody>
      </p:sp>
    </p:spTree>
    <p:extLst>
      <p:ext uri="{BB962C8B-B14F-4D97-AF65-F5344CB8AC3E}">
        <p14:creationId xmlns:p14="http://schemas.microsoft.com/office/powerpoint/2010/main" val="36324861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EE63-45A1-8F4E-BC08-C8EB344805D9}"/>
              </a:ext>
            </a:extLst>
          </p:cNvPr>
          <p:cNvSpPr>
            <a:spLocks noGrp="1"/>
          </p:cNvSpPr>
          <p:nvPr>
            <p:ph type="title"/>
          </p:nvPr>
        </p:nvSpPr>
        <p:spPr/>
        <p:txBody>
          <a:bodyPr/>
          <a:lstStyle/>
          <a:p>
            <a:r>
              <a:rPr lang="en-TR" dirty="0"/>
              <a:t>Reference Counts</a:t>
            </a:r>
          </a:p>
        </p:txBody>
      </p:sp>
      <p:sp>
        <p:nvSpPr>
          <p:cNvPr id="3" name="Content Placeholder 2">
            <a:extLst>
              <a:ext uri="{FF2B5EF4-FFF2-40B4-BE49-F238E27FC236}">
                <a16:creationId xmlns:a16="http://schemas.microsoft.com/office/drawing/2014/main" id="{40B0C751-0BBD-2B42-89BC-C423D2BF9FC1}"/>
              </a:ext>
            </a:extLst>
          </p:cNvPr>
          <p:cNvSpPr>
            <a:spLocks noGrp="1"/>
          </p:cNvSpPr>
          <p:nvPr>
            <p:ph idx="1"/>
          </p:nvPr>
        </p:nvSpPr>
        <p:spPr/>
        <p:txBody>
          <a:bodyPr>
            <a:normAutofit/>
          </a:bodyPr>
          <a:lstStyle/>
          <a:p>
            <a:r>
              <a:rPr lang="en-US" b="1" dirty="0"/>
              <a:t>Several file descriptors </a:t>
            </a:r>
            <a:r>
              <a:rPr lang="en-US" dirty="0"/>
              <a:t>may actually refer to the same system open-file table entries. That entry in the system open-file table can't be removed until </a:t>
            </a:r>
            <a:r>
              <a:rPr lang="en-US" i="1" dirty="0"/>
              <a:t>all</a:t>
            </a:r>
            <a:r>
              <a:rPr lang="en-US" dirty="0"/>
              <a:t> of those referencing file descriptors have been closed. </a:t>
            </a:r>
          </a:p>
          <a:p>
            <a:r>
              <a:rPr lang="en-US" b="1" dirty="0"/>
              <a:t>Several system open-file table entries </a:t>
            </a:r>
            <a:r>
              <a:rPr lang="en-US" dirty="0"/>
              <a:t>may actually refer to the same </a:t>
            </a:r>
            <a:r>
              <a:rPr lang="en-US" dirty="0" err="1"/>
              <a:t>vnode</a:t>
            </a:r>
            <a:r>
              <a:rPr lang="en-US" dirty="0"/>
              <a:t> table entry. That </a:t>
            </a:r>
            <a:r>
              <a:rPr lang="en-US" dirty="0" err="1"/>
              <a:t>vnode</a:t>
            </a:r>
            <a:r>
              <a:rPr lang="en-US" dirty="0"/>
              <a:t> table entry cannot be removed from the </a:t>
            </a:r>
            <a:r>
              <a:rPr lang="en-US" dirty="0" err="1"/>
              <a:t>vnode</a:t>
            </a:r>
            <a:r>
              <a:rPr lang="en-US" dirty="0"/>
              <a:t> table until </a:t>
            </a:r>
            <a:r>
              <a:rPr lang="en-US" i="1" dirty="0"/>
              <a:t>all</a:t>
            </a:r>
            <a:r>
              <a:rPr lang="en-US" dirty="0"/>
              <a:t> of those referencing system open-file table entries have been removed. </a:t>
            </a:r>
          </a:p>
          <a:p>
            <a:r>
              <a:rPr lang="en-US" dirty="0"/>
              <a:t>A file may be referenced by several entries in the file system (this comes from "</a:t>
            </a:r>
            <a:r>
              <a:rPr lang="en-US" b="1" dirty="0"/>
              <a:t>hard links</a:t>
            </a:r>
            <a:r>
              <a:rPr lang="en-US" dirty="0"/>
              <a:t>", which you can create with the </a:t>
            </a:r>
            <a:r>
              <a:rPr lang="en-US" i="1" dirty="0"/>
              <a:t>ln </a:t>
            </a:r>
            <a:r>
              <a:rPr lang="en-US" dirty="0"/>
              <a:t>utility) and the file cannot be removed from the filesystem until </a:t>
            </a:r>
            <a:r>
              <a:rPr lang="en-US" i="1" dirty="0"/>
              <a:t>all</a:t>
            </a:r>
            <a:r>
              <a:rPr lang="en-US" dirty="0"/>
              <a:t> of those references to the file have been removed. </a:t>
            </a:r>
          </a:p>
          <a:p>
            <a:endParaRPr lang="en-TR" dirty="0"/>
          </a:p>
        </p:txBody>
      </p:sp>
      <p:sp>
        <p:nvSpPr>
          <p:cNvPr id="4" name="Footer Placeholder 3">
            <a:extLst>
              <a:ext uri="{FF2B5EF4-FFF2-40B4-BE49-F238E27FC236}">
                <a16:creationId xmlns:a16="http://schemas.microsoft.com/office/drawing/2014/main" id="{03B8DDD8-A72D-B049-AA5C-1D0013228D5C}"/>
              </a:ext>
            </a:extLst>
          </p:cNvPr>
          <p:cNvSpPr>
            <a:spLocks noGrp="1"/>
          </p:cNvSpPr>
          <p:nvPr>
            <p:ph type="ftr" sz="quarter" idx="11"/>
          </p:nvPr>
        </p:nvSpPr>
        <p:spPr/>
        <p:txBody>
          <a:bodyPr/>
          <a:lstStyle/>
          <a:p>
            <a:r>
              <a:rPr lang="en-US"/>
              <a:t>Operating Systems-COMP 304</a:t>
            </a:r>
            <a:endParaRPr lang="en-US" dirty="0"/>
          </a:p>
        </p:txBody>
      </p:sp>
      <p:sp>
        <p:nvSpPr>
          <p:cNvPr id="5" name="Slide Number Placeholder 4">
            <a:extLst>
              <a:ext uri="{FF2B5EF4-FFF2-40B4-BE49-F238E27FC236}">
                <a16:creationId xmlns:a16="http://schemas.microsoft.com/office/drawing/2014/main" id="{7E22F460-B208-5B46-A5F3-B464582BE1EB}"/>
              </a:ext>
            </a:extLst>
          </p:cNvPr>
          <p:cNvSpPr>
            <a:spLocks noGrp="1"/>
          </p:cNvSpPr>
          <p:nvPr>
            <p:ph type="sldNum" sz="quarter" idx="12"/>
          </p:nvPr>
        </p:nvSpPr>
        <p:spPr/>
        <p:txBody>
          <a:bodyPr/>
          <a:lstStyle/>
          <a:p>
            <a:fld id="{7C498DDC-E19A-3A4A-A0E1-4DF8B8C13340}" type="slidenum">
              <a:rPr lang="en-US" smtClean="0"/>
              <a:t>93</a:t>
            </a:fld>
            <a:endParaRPr lang="en-US"/>
          </a:p>
        </p:txBody>
      </p:sp>
    </p:spTree>
    <p:extLst>
      <p:ext uri="{BB962C8B-B14F-4D97-AF65-F5344CB8AC3E}">
        <p14:creationId xmlns:p14="http://schemas.microsoft.com/office/powerpoint/2010/main" val="20420106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Allocation Methods</a:t>
            </a:r>
          </a:p>
        </p:txBody>
      </p:sp>
      <p:sp>
        <p:nvSpPr>
          <p:cNvPr id="11267" name="Rectangle 3"/>
          <p:cNvSpPr>
            <a:spLocks noGrp="1" noChangeArrowheads="1"/>
          </p:cNvSpPr>
          <p:nvPr>
            <p:ph type="body" idx="1"/>
          </p:nvPr>
        </p:nvSpPr>
        <p:spPr>
          <a:xfrm>
            <a:off x="468313" y="1052513"/>
            <a:ext cx="8208962" cy="4114800"/>
          </a:xfrm>
        </p:spPr>
        <p:txBody>
          <a:bodyPr>
            <a:noAutofit/>
          </a:bodyPr>
          <a:lstStyle/>
          <a:p>
            <a:pPr eaLnBrk="1" hangingPunct="1"/>
            <a:r>
              <a:rPr lang="en-US" dirty="0">
                <a:latin typeface="+mj-lt"/>
              </a:rPr>
              <a:t>Memory is divided into pages, similarly disk is divided in blocks</a:t>
            </a:r>
          </a:p>
          <a:p>
            <a:pPr eaLnBrk="1" hangingPunct="1"/>
            <a:r>
              <a:rPr lang="en-US" dirty="0">
                <a:latin typeface="+mj-lt"/>
              </a:rPr>
              <a:t>An allocation method refers to how disk blocks are allocated for files</a:t>
            </a:r>
            <a:r>
              <a:rPr lang="tr-TR" dirty="0">
                <a:latin typeface="+mj-lt"/>
              </a:rPr>
              <a:t> </a:t>
            </a:r>
            <a:r>
              <a:rPr lang="tr-TR" dirty="0" err="1">
                <a:latin typeface="+mj-lt"/>
              </a:rPr>
              <a:t>so</a:t>
            </a:r>
            <a:r>
              <a:rPr lang="tr-TR" dirty="0">
                <a:latin typeface="+mj-lt"/>
              </a:rPr>
              <a:t> </a:t>
            </a:r>
            <a:r>
              <a:rPr lang="tr-TR" dirty="0" err="1">
                <a:latin typeface="+mj-lt"/>
              </a:rPr>
              <a:t>that</a:t>
            </a:r>
            <a:r>
              <a:rPr lang="tr-TR" dirty="0">
                <a:latin typeface="+mj-lt"/>
              </a:rPr>
              <a:t> disk </a:t>
            </a:r>
            <a:r>
              <a:rPr lang="tr-TR" dirty="0" err="1">
                <a:latin typeface="+mj-lt"/>
              </a:rPr>
              <a:t>space</a:t>
            </a:r>
            <a:r>
              <a:rPr lang="tr-TR" dirty="0">
                <a:latin typeface="+mj-lt"/>
              </a:rPr>
              <a:t> is </a:t>
            </a:r>
            <a:r>
              <a:rPr lang="tr-TR" dirty="0" err="1">
                <a:latin typeface="+mj-lt"/>
              </a:rPr>
              <a:t>utilized</a:t>
            </a:r>
            <a:r>
              <a:rPr lang="tr-TR" dirty="0">
                <a:latin typeface="+mj-lt"/>
              </a:rPr>
              <a:t> </a:t>
            </a:r>
            <a:r>
              <a:rPr lang="tr-TR" dirty="0" err="1">
                <a:latin typeface="+mj-lt"/>
              </a:rPr>
              <a:t>effectively</a:t>
            </a:r>
            <a:r>
              <a:rPr lang="tr-TR" dirty="0">
                <a:latin typeface="+mj-lt"/>
              </a:rPr>
              <a:t> </a:t>
            </a:r>
            <a:r>
              <a:rPr lang="tr-TR" dirty="0" err="1">
                <a:latin typeface="+mj-lt"/>
              </a:rPr>
              <a:t>and</a:t>
            </a:r>
            <a:r>
              <a:rPr lang="tr-TR" dirty="0">
                <a:latin typeface="+mj-lt"/>
              </a:rPr>
              <a:t> </a:t>
            </a:r>
            <a:r>
              <a:rPr lang="tr-TR" dirty="0" err="1">
                <a:latin typeface="+mj-lt"/>
              </a:rPr>
              <a:t>files</a:t>
            </a:r>
            <a:r>
              <a:rPr lang="tr-TR" dirty="0">
                <a:latin typeface="+mj-lt"/>
              </a:rPr>
              <a:t> can be </a:t>
            </a:r>
            <a:r>
              <a:rPr lang="tr-TR" dirty="0" err="1">
                <a:latin typeface="+mj-lt"/>
              </a:rPr>
              <a:t>accessed</a:t>
            </a:r>
            <a:r>
              <a:rPr lang="tr-TR" dirty="0">
                <a:latin typeface="+mj-lt"/>
              </a:rPr>
              <a:t> </a:t>
            </a:r>
            <a:r>
              <a:rPr lang="tr-TR" dirty="0" err="1">
                <a:latin typeface="+mj-lt"/>
              </a:rPr>
              <a:t>efficiently</a:t>
            </a:r>
            <a:r>
              <a:rPr lang="en-US" dirty="0">
                <a:latin typeface="+mj-lt"/>
              </a:rPr>
              <a:t>:</a:t>
            </a:r>
          </a:p>
          <a:p>
            <a:pPr lvl="1" eaLnBrk="1" hangingPunct="1"/>
            <a:r>
              <a:rPr lang="en-US" sz="2800" dirty="0">
                <a:solidFill>
                  <a:srgbClr val="CC3300"/>
                </a:solidFill>
                <a:latin typeface="+mj-lt"/>
              </a:rPr>
              <a:t>Contiguous allocation</a:t>
            </a:r>
          </a:p>
          <a:p>
            <a:pPr lvl="1" eaLnBrk="1" hangingPunct="1"/>
            <a:endParaRPr lang="en-US" sz="2800" dirty="0">
              <a:solidFill>
                <a:srgbClr val="CC3300"/>
              </a:solidFill>
              <a:latin typeface="+mj-lt"/>
            </a:endParaRPr>
          </a:p>
          <a:p>
            <a:pPr lvl="1" eaLnBrk="1" hangingPunct="1"/>
            <a:r>
              <a:rPr lang="en-US" sz="2800" dirty="0">
                <a:solidFill>
                  <a:srgbClr val="CC3300"/>
                </a:solidFill>
                <a:latin typeface="+mj-lt"/>
              </a:rPr>
              <a:t>Linked allocation</a:t>
            </a:r>
          </a:p>
          <a:p>
            <a:pPr lvl="1" eaLnBrk="1" hangingPunct="1"/>
            <a:endParaRPr lang="en-US" sz="2800" dirty="0">
              <a:solidFill>
                <a:srgbClr val="CC3300"/>
              </a:solidFill>
              <a:latin typeface="+mj-lt"/>
            </a:endParaRPr>
          </a:p>
          <a:p>
            <a:pPr lvl="1" eaLnBrk="1" hangingPunct="1"/>
            <a:r>
              <a:rPr lang="en-US" sz="2800" dirty="0">
                <a:solidFill>
                  <a:srgbClr val="CC3300"/>
                </a:solidFill>
                <a:latin typeface="+mj-lt"/>
              </a:rPr>
              <a:t>Indexed allocation</a:t>
            </a:r>
            <a:endParaRPr lang="en-US" sz="1800" dirty="0">
              <a:solidFill>
                <a:srgbClr val="CC3300"/>
              </a:solidFill>
              <a:latin typeface="+mj-lt"/>
            </a:endParaRPr>
          </a:p>
          <a:p>
            <a:pPr eaLnBrk="1" hangingPunct="1"/>
            <a:endParaRPr lang="en-US" dirty="0">
              <a:solidFill>
                <a:srgbClr val="CC3300"/>
              </a:solidFill>
              <a:latin typeface="+mj-lt"/>
            </a:endParaRPr>
          </a:p>
          <a:p>
            <a:pPr eaLnBrk="1" hangingPunct="1"/>
            <a:endParaRPr lang="en-US" dirty="0">
              <a:latin typeface="+mj-lt"/>
            </a:endParaRPr>
          </a:p>
        </p:txBody>
      </p:sp>
    </p:spTree>
    <p:extLst>
      <p:ext uri="{BB962C8B-B14F-4D97-AF65-F5344CB8AC3E}">
        <p14:creationId xmlns:p14="http://schemas.microsoft.com/office/powerpoint/2010/main" val="34659729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solidFill>
                  <a:srgbClr val="FFFFFF"/>
                </a:solidFill>
                <a:latin typeface="+mn-lt"/>
              </a:rPr>
              <a:t>Basic Features: Distributed File Systems (DFS)</a:t>
            </a:r>
          </a:p>
        </p:txBody>
      </p:sp>
      <p:sp>
        <p:nvSpPr>
          <p:cNvPr id="15363" name="Content Placeholder 2"/>
          <p:cNvSpPr>
            <a:spLocks noGrp="1"/>
          </p:cNvSpPr>
          <p:nvPr>
            <p:ph sz="quarter" idx="1"/>
          </p:nvPr>
        </p:nvSpPr>
        <p:spPr>
          <a:xfrm>
            <a:off x="457199" y="1527175"/>
            <a:ext cx="8348663" cy="4572000"/>
          </a:xfrm>
        </p:spPr>
        <p:txBody>
          <a:bodyPr>
            <a:normAutofit/>
          </a:bodyPr>
          <a:lstStyle/>
          <a:p>
            <a:pPr eaLnBrk="1" hangingPunct="1"/>
            <a:r>
              <a:rPr lang="en-US" sz="2800" dirty="0"/>
              <a:t>Highly fault-tolerant</a:t>
            </a:r>
          </a:p>
          <a:p>
            <a:pPr eaLnBrk="1" hangingPunct="1"/>
            <a:r>
              <a:rPr lang="en-US" sz="2800" dirty="0"/>
              <a:t>High throughput</a:t>
            </a:r>
          </a:p>
          <a:p>
            <a:pPr eaLnBrk="1" hangingPunct="1"/>
            <a:r>
              <a:rPr lang="en-US" sz="2800" dirty="0"/>
              <a:t>Suitable for applications with large data sets</a:t>
            </a:r>
          </a:p>
          <a:p>
            <a:pPr eaLnBrk="1" hangingPunct="1"/>
            <a:r>
              <a:rPr lang="en-US" sz="2800" dirty="0"/>
              <a:t>Streaming access to file system data</a:t>
            </a:r>
          </a:p>
          <a:p>
            <a:pPr eaLnBrk="1" hangingPunct="1"/>
            <a:r>
              <a:rPr lang="en-US" sz="2800" dirty="0"/>
              <a:t>Can be built out of commodity hardware </a:t>
            </a:r>
          </a:p>
          <a:p>
            <a:pPr eaLnBrk="1" hangingPunct="1"/>
            <a:endParaRPr lang="en-US" sz="2800" dirty="0"/>
          </a:p>
          <a:p>
            <a:pPr eaLnBrk="1" hangingPunct="1"/>
            <a:endParaRPr lang="en-US" sz="2800" dirty="0"/>
          </a:p>
        </p:txBody>
      </p:sp>
      <p:sp>
        <p:nvSpPr>
          <p:cNvPr id="15364" name="Date Placeholder 3"/>
          <p:cNvSpPr>
            <a:spLocks noGrp="1"/>
          </p:cNvSpPr>
          <p:nvPr>
            <p:ph type="dt" sz="quarter" idx="10"/>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5BC3732-E9E4-5047-830C-9B6FBFC4CCB6}" type="datetime1">
              <a:rPr lang="en-US">
                <a:solidFill>
                  <a:srgbClr val="FFFFFF"/>
                </a:solidFill>
                <a:latin typeface="Georgia" charset="0"/>
              </a:rPr>
              <a:pPr eaLnBrk="1" hangingPunct="1"/>
              <a:t>6/8/23</a:t>
            </a:fld>
            <a:endParaRPr lang="en-US">
              <a:solidFill>
                <a:srgbClr val="FFFFFF"/>
              </a:solidFill>
              <a:latin typeface="Georgia" charset="0"/>
            </a:endParaRP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D9FE861-F27D-4642-BB84-589BD7D0D129}" type="slidenum">
              <a:rPr lang="en-US">
                <a:solidFill>
                  <a:srgbClr val="7B9899"/>
                </a:solidFill>
                <a:latin typeface="Georgia" charset="0"/>
              </a:rPr>
              <a:pPr eaLnBrk="1" hangingPunct="1"/>
              <a:t>95</a:t>
            </a:fld>
            <a:endParaRPr lang="en-US">
              <a:solidFill>
                <a:srgbClr val="7B9899"/>
              </a:solidFill>
              <a:latin typeface="Georgia" charset="0"/>
            </a:endParaRPr>
          </a:p>
        </p:txBody>
      </p:sp>
    </p:spTree>
    <p:extLst>
      <p:ext uri="{BB962C8B-B14F-4D97-AF65-F5344CB8AC3E}">
        <p14:creationId xmlns:p14="http://schemas.microsoft.com/office/powerpoint/2010/main" val="662321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solidFill>
                  <a:srgbClr val="FFFFFF"/>
                </a:solidFill>
              </a:rPr>
              <a:t>Data Characteristics</a:t>
            </a:r>
          </a:p>
        </p:txBody>
      </p:sp>
      <p:sp>
        <p:nvSpPr>
          <p:cNvPr id="3" name="Content Placeholder 2"/>
          <p:cNvSpPr>
            <a:spLocks noGrp="1"/>
          </p:cNvSpPr>
          <p:nvPr>
            <p:ph sz="quarter" idx="1"/>
          </p:nvPr>
        </p:nvSpPr>
        <p:spPr>
          <a:xfrm>
            <a:off x="301625" y="1095374"/>
            <a:ext cx="8504238" cy="5260975"/>
          </a:xfrm>
        </p:spPr>
        <p:txBody>
          <a:bodyPr>
            <a:noAutofit/>
          </a:bodyPr>
          <a:lstStyle/>
          <a:p>
            <a:pPr eaLnBrk="1" hangingPunct="1">
              <a:lnSpc>
                <a:spcPct val="80000"/>
              </a:lnSpc>
            </a:pPr>
            <a:r>
              <a:rPr lang="en-US" sz="2800" dirty="0">
                <a:latin typeface="+mj-lt"/>
              </a:rPr>
              <a:t>Applications need streaming access to data</a:t>
            </a:r>
          </a:p>
          <a:p>
            <a:pPr eaLnBrk="1" hangingPunct="1">
              <a:lnSpc>
                <a:spcPct val="80000"/>
              </a:lnSpc>
            </a:pPr>
            <a:r>
              <a:rPr lang="en-US" sz="2800" dirty="0">
                <a:latin typeface="+mj-lt"/>
              </a:rPr>
              <a:t>Batch processing rather than interactive user access.</a:t>
            </a:r>
          </a:p>
          <a:p>
            <a:pPr eaLnBrk="1" hangingPunct="1">
              <a:lnSpc>
                <a:spcPct val="80000"/>
              </a:lnSpc>
            </a:pPr>
            <a:r>
              <a:rPr lang="en-US" sz="2800" dirty="0">
                <a:latin typeface="+mj-lt"/>
              </a:rPr>
              <a:t>High aggregate data bandwidth</a:t>
            </a:r>
          </a:p>
          <a:p>
            <a:pPr eaLnBrk="1" hangingPunct="1">
              <a:lnSpc>
                <a:spcPct val="80000"/>
              </a:lnSpc>
            </a:pPr>
            <a:r>
              <a:rPr lang="en-US" sz="2800" dirty="0">
                <a:latin typeface="+mj-lt"/>
              </a:rPr>
              <a:t>Scale to hundreds of nodes in a cluster</a:t>
            </a:r>
          </a:p>
          <a:p>
            <a:pPr lvl="1">
              <a:lnSpc>
                <a:spcPct val="80000"/>
              </a:lnSpc>
            </a:pPr>
            <a:r>
              <a:rPr lang="en-US" sz="2800" dirty="0">
                <a:latin typeface="+mj-lt"/>
              </a:rPr>
              <a:t>Tens of millions of files in a single instance</a:t>
            </a:r>
          </a:p>
          <a:p>
            <a:pPr lvl="1">
              <a:lnSpc>
                <a:spcPct val="80000"/>
              </a:lnSpc>
            </a:pPr>
            <a:r>
              <a:rPr lang="en-US" sz="2800" dirty="0"/>
              <a:t>Large data sets and files: gigabytes to terabytes size</a:t>
            </a:r>
            <a:endParaRPr lang="en-US" sz="2800" dirty="0">
              <a:latin typeface="+mj-lt"/>
            </a:endParaRPr>
          </a:p>
          <a:p>
            <a:pPr eaLnBrk="1" hangingPunct="1">
              <a:lnSpc>
                <a:spcPct val="80000"/>
              </a:lnSpc>
            </a:pPr>
            <a:endParaRPr lang="en-US" sz="2800" dirty="0">
              <a:latin typeface="+mj-lt"/>
            </a:endParaRPr>
          </a:p>
          <a:p>
            <a:pPr eaLnBrk="1" hangingPunct="1">
              <a:lnSpc>
                <a:spcPct val="80000"/>
              </a:lnSpc>
            </a:pPr>
            <a:r>
              <a:rPr lang="en-US" sz="2800" dirty="0">
                <a:latin typeface="+mj-lt"/>
              </a:rPr>
              <a:t>Write-once-read-many: a file once created, written and closed need not be changed – this assumption simplifies coherency</a:t>
            </a:r>
          </a:p>
          <a:p>
            <a:pPr eaLnBrk="1" hangingPunct="1">
              <a:lnSpc>
                <a:spcPct val="80000"/>
              </a:lnSpc>
            </a:pPr>
            <a:r>
              <a:rPr lang="en-US" sz="2800" dirty="0">
                <a:latin typeface="+mj-lt"/>
              </a:rPr>
              <a:t>A map-reduce application or web-crawler application fits perfectly to this model.</a:t>
            </a:r>
          </a:p>
        </p:txBody>
      </p:sp>
      <p:sp>
        <p:nvSpPr>
          <p:cNvPr id="17412" name="Date Placeholder 3"/>
          <p:cNvSpPr>
            <a:spLocks noGrp="1"/>
          </p:cNvSpPr>
          <p:nvPr>
            <p:ph type="dt" sz="quarter" idx="10"/>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A6618E4-5947-5C48-AD72-803948FC6910}" type="datetime1">
              <a:rPr lang="en-US">
                <a:solidFill>
                  <a:srgbClr val="FFFFFF"/>
                </a:solidFill>
                <a:latin typeface="Georgia" charset="0"/>
              </a:rPr>
              <a:pPr eaLnBrk="1" hangingPunct="1"/>
              <a:t>6/8/23</a:t>
            </a:fld>
            <a:endParaRPr lang="en-US">
              <a:solidFill>
                <a:srgbClr val="FFFFFF"/>
              </a:solidFill>
              <a:latin typeface="Georgia" charset="0"/>
            </a:endParaRP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7724D89-D1E6-9F4B-B1B6-747904189592}" type="slidenum">
              <a:rPr lang="en-US">
                <a:solidFill>
                  <a:srgbClr val="7B9899"/>
                </a:solidFill>
                <a:latin typeface="Georgia" charset="0"/>
              </a:rPr>
              <a:pPr eaLnBrk="1" hangingPunct="1"/>
              <a:t>96</a:t>
            </a:fld>
            <a:endParaRPr lang="en-US">
              <a:solidFill>
                <a:srgbClr val="7B9899"/>
              </a:solidFill>
              <a:latin typeface="Georgia" charset="0"/>
            </a:endParaRPr>
          </a:p>
        </p:txBody>
      </p:sp>
    </p:spTree>
    <p:extLst>
      <p:ext uri="{BB962C8B-B14F-4D97-AF65-F5344CB8AC3E}">
        <p14:creationId xmlns:p14="http://schemas.microsoft.com/office/powerpoint/2010/main" val="37417899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Motivation Questions</a:t>
            </a:r>
          </a:p>
        </p:txBody>
      </p:sp>
      <p:sp>
        <p:nvSpPr>
          <p:cNvPr id="3" name="Content Placeholder 2"/>
          <p:cNvSpPr>
            <a:spLocks noGrp="1"/>
          </p:cNvSpPr>
          <p:nvPr>
            <p:ph idx="1"/>
          </p:nvPr>
        </p:nvSpPr>
        <p:spPr/>
        <p:txBody>
          <a:bodyPr>
            <a:normAutofit/>
          </a:bodyPr>
          <a:lstStyle/>
          <a:p>
            <a:r>
              <a:rPr lang="en-US" sz="4000" b="1" dirty="0"/>
              <a:t>Problem 1: </a:t>
            </a:r>
            <a:r>
              <a:rPr lang="en-US" sz="4000" dirty="0"/>
              <a:t>Data is too big to store on one machine.</a:t>
            </a:r>
          </a:p>
          <a:p>
            <a:pPr marL="0" indent="0">
              <a:buNone/>
            </a:pPr>
            <a:endParaRPr lang="en-US" sz="4000" dirty="0"/>
          </a:p>
          <a:p>
            <a:r>
              <a:rPr lang="en-US" sz="4000" b="1" dirty="0">
                <a:solidFill>
                  <a:srgbClr val="0000FF"/>
                </a:solidFill>
              </a:rPr>
              <a:t>HDFS: </a:t>
            </a:r>
            <a:r>
              <a:rPr lang="en-US" sz="4000" dirty="0">
                <a:solidFill>
                  <a:srgbClr val="0000FF"/>
                </a:solidFill>
              </a:rPr>
              <a:t>Store the data on multiple machines!</a:t>
            </a:r>
          </a:p>
        </p:txBody>
      </p:sp>
    </p:spTree>
    <p:extLst>
      <p:ext uri="{BB962C8B-B14F-4D97-AF65-F5344CB8AC3E}">
        <p14:creationId xmlns:p14="http://schemas.microsoft.com/office/powerpoint/2010/main" val="322654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Motivation Questions</a:t>
            </a:r>
          </a:p>
        </p:txBody>
      </p:sp>
      <p:sp>
        <p:nvSpPr>
          <p:cNvPr id="3" name="Content Placeholder 2"/>
          <p:cNvSpPr>
            <a:spLocks noGrp="1"/>
          </p:cNvSpPr>
          <p:nvPr>
            <p:ph idx="1"/>
          </p:nvPr>
        </p:nvSpPr>
        <p:spPr/>
        <p:txBody>
          <a:bodyPr>
            <a:normAutofit/>
          </a:bodyPr>
          <a:lstStyle/>
          <a:p>
            <a:r>
              <a:rPr lang="en-US" sz="4000" b="1" dirty="0"/>
              <a:t>Problem 2: </a:t>
            </a:r>
            <a:r>
              <a:rPr lang="en-US" sz="4000" dirty="0"/>
              <a:t>Very high-end machines are too expensive</a:t>
            </a:r>
          </a:p>
          <a:p>
            <a:pPr marL="0" indent="0">
              <a:buNone/>
            </a:pPr>
            <a:endParaRPr lang="en-US" sz="4000" dirty="0"/>
          </a:p>
          <a:p>
            <a:r>
              <a:rPr lang="en-US" sz="4000" b="1" dirty="0">
                <a:solidFill>
                  <a:srgbClr val="0000FF"/>
                </a:solidFill>
              </a:rPr>
              <a:t>HDFS: </a:t>
            </a:r>
            <a:r>
              <a:rPr lang="en-US" sz="4000" dirty="0">
                <a:solidFill>
                  <a:srgbClr val="0000FF"/>
                </a:solidFill>
              </a:rPr>
              <a:t>Run on commodity hardware!</a:t>
            </a:r>
          </a:p>
        </p:txBody>
      </p:sp>
    </p:spTree>
    <p:extLst>
      <p:ext uri="{BB962C8B-B14F-4D97-AF65-F5344CB8AC3E}">
        <p14:creationId xmlns:p14="http://schemas.microsoft.com/office/powerpoint/2010/main" val="188238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Motivation Questions</a:t>
            </a:r>
          </a:p>
        </p:txBody>
      </p:sp>
      <p:sp>
        <p:nvSpPr>
          <p:cNvPr id="3" name="Content Placeholder 2"/>
          <p:cNvSpPr>
            <a:spLocks noGrp="1"/>
          </p:cNvSpPr>
          <p:nvPr>
            <p:ph idx="1"/>
          </p:nvPr>
        </p:nvSpPr>
        <p:spPr/>
        <p:txBody>
          <a:bodyPr>
            <a:normAutofit/>
          </a:bodyPr>
          <a:lstStyle/>
          <a:p>
            <a:r>
              <a:rPr lang="en-US" sz="4000" b="1" dirty="0"/>
              <a:t>Problem 3: </a:t>
            </a:r>
            <a:r>
              <a:rPr lang="en-US" sz="4000" dirty="0"/>
              <a:t>Commodity hardware will fail!</a:t>
            </a:r>
          </a:p>
          <a:p>
            <a:pPr marL="0" indent="0">
              <a:buNone/>
            </a:pPr>
            <a:endParaRPr lang="en-US" sz="4000" dirty="0"/>
          </a:p>
          <a:p>
            <a:r>
              <a:rPr lang="en-US" sz="4000" b="1" dirty="0">
                <a:solidFill>
                  <a:srgbClr val="0000FF"/>
                </a:solidFill>
              </a:rPr>
              <a:t>HDFS: </a:t>
            </a:r>
            <a:r>
              <a:rPr lang="en-US" sz="4000" dirty="0">
                <a:solidFill>
                  <a:srgbClr val="0000FF"/>
                </a:solidFill>
              </a:rPr>
              <a:t>Software is intelligent enough to handle hardware failure!</a:t>
            </a:r>
          </a:p>
        </p:txBody>
      </p:sp>
    </p:spTree>
    <p:extLst>
      <p:ext uri="{BB962C8B-B14F-4D97-AF65-F5344CB8AC3E}">
        <p14:creationId xmlns:p14="http://schemas.microsoft.com/office/powerpoint/2010/main" val="183571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8514</TotalTime>
  <Words>7558</Words>
  <Application>Microsoft Macintosh PowerPoint</Application>
  <PresentationFormat>On-screen Show (4:3)</PresentationFormat>
  <Paragraphs>1349</Paragraphs>
  <Slides>111</Slides>
  <Notes>31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25" baseType="lpstr">
      <vt:lpstr>Brush Script MT</vt:lpstr>
      <vt:lpstr>Andale Mono</vt:lpstr>
      <vt:lpstr>Arial</vt:lpstr>
      <vt:lpstr>Calibri</vt:lpstr>
      <vt:lpstr>Courier</vt:lpstr>
      <vt:lpstr>Courier New</vt:lpstr>
      <vt:lpstr>Georgia</vt:lpstr>
      <vt:lpstr>Helvetica</vt:lpstr>
      <vt:lpstr>Monotype Sorts</vt:lpstr>
      <vt:lpstr>Tahoma</vt:lpstr>
      <vt:lpstr>Times New Roman</vt:lpstr>
      <vt:lpstr>Wingdings</vt:lpstr>
      <vt:lpstr>Office Theme</vt:lpstr>
      <vt:lpstr>Equation</vt:lpstr>
      <vt:lpstr>Final Exam Review Slides (Lecture 17 onward only Refer to Midterm Review slides for previous lectures)</vt:lpstr>
      <vt:lpstr>Contemporary Memory Hierarchy</vt:lpstr>
      <vt:lpstr>Background</vt:lpstr>
      <vt:lpstr>How do programs specify memory addresses?</vt:lpstr>
      <vt:lpstr>Address Binding</vt:lpstr>
      <vt:lpstr>Logical vs. Physical Address Space</vt:lpstr>
      <vt:lpstr>Relocation Register</vt:lpstr>
      <vt:lpstr>Relocatable Addressing</vt:lpstr>
      <vt:lpstr>Hardware Protection</vt:lpstr>
      <vt:lpstr>Memory Allocation</vt:lpstr>
      <vt:lpstr>Contiguous Allocation</vt:lpstr>
      <vt:lpstr>Dynamic Storage-Allocation Problem</vt:lpstr>
      <vt:lpstr>Fragmentation</vt:lpstr>
      <vt:lpstr>Need more memory?</vt:lpstr>
      <vt:lpstr>Segmentation</vt:lpstr>
      <vt:lpstr>User’s View of a Program</vt:lpstr>
      <vt:lpstr>Segmentation Architecture </vt:lpstr>
      <vt:lpstr>Segmentation Hardware</vt:lpstr>
      <vt:lpstr>3. Paging</vt:lpstr>
      <vt:lpstr>Paging Model of Logical and Physical Memory</vt:lpstr>
      <vt:lpstr>Address Translation Scheme</vt:lpstr>
      <vt:lpstr>PowerPoint Presentation</vt:lpstr>
      <vt:lpstr>Implementation of Page Table</vt:lpstr>
      <vt:lpstr>Associative Memory</vt:lpstr>
      <vt:lpstr>Paging Hardware with TLB</vt:lpstr>
      <vt:lpstr>TLB Numbers</vt:lpstr>
      <vt:lpstr>valid (v) or invalid (i) bit in a page table</vt:lpstr>
      <vt:lpstr>Shared Pages Example</vt:lpstr>
      <vt:lpstr>Two-Level Paging Example</vt:lpstr>
      <vt:lpstr>Memory Usage</vt:lpstr>
      <vt:lpstr>Demand Paging</vt:lpstr>
      <vt:lpstr>Valid-Invalid Bit</vt:lpstr>
      <vt:lpstr>Page Table when some pages are not in Main Memory</vt:lpstr>
      <vt:lpstr>Page Fault</vt:lpstr>
      <vt:lpstr>Steps in Handling a Page Fault</vt:lpstr>
      <vt:lpstr>Page Fault (more in detailed)</vt:lpstr>
      <vt:lpstr>Question?</vt:lpstr>
      <vt:lpstr>Copy-on-Write</vt:lpstr>
      <vt:lpstr>Before Process 2 Modifies Page C</vt:lpstr>
      <vt:lpstr>After Process 2 Modifies Page C</vt:lpstr>
      <vt:lpstr>Two Processes Sharing Physical Memory</vt:lpstr>
      <vt:lpstr>Overview of Paging (cont’d)</vt:lpstr>
      <vt:lpstr>Overview of Paging (cont’d)</vt:lpstr>
      <vt:lpstr>Virtual and Physical Addresses</vt:lpstr>
      <vt:lpstr>Virtual and Physical Addresses</vt:lpstr>
      <vt:lpstr>Intel 80386: Translation </vt:lpstr>
      <vt:lpstr>Address Translation</vt:lpstr>
      <vt:lpstr>Page Fault</vt:lpstr>
      <vt:lpstr>Determining Page Table Size</vt:lpstr>
      <vt:lpstr>Translation-Lookaside Buffer (TLB) </vt:lpstr>
      <vt:lpstr>Page and Frame Replacement Algorithms</vt:lpstr>
      <vt:lpstr>1. FIFO Page Replacement</vt:lpstr>
      <vt:lpstr>First-in-First-out (FIFO) Algorithm</vt:lpstr>
      <vt:lpstr>2. Optimal Page Replacement</vt:lpstr>
      <vt:lpstr>Optimal Algorithm</vt:lpstr>
      <vt:lpstr>PowerPoint Presentation</vt:lpstr>
      <vt:lpstr>LRU Page Replacement</vt:lpstr>
      <vt:lpstr>4. LRU Approximation Algorithms</vt:lpstr>
      <vt:lpstr>LRU Approximation Algorithms</vt:lpstr>
      <vt:lpstr>Second-chance (clock) Page-Replacement Algorithm</vt:lpstr>
      <vt:lpstr>Question?</vt:lpstr>
      <vt:lpstr>5. Counting Algorithms</vt:lpstr>
      <vt:lpstr>Allocation of Frames</vt:lpstr>
      <vt:lpstr>Fixed Allocation</vt:lpstr>
      <vt:lpstr>Priority Allocation and Global Replacement</vt:lpstr>
      <vt:lpstr>Thrashing</vt:lpstr>
      <vt:lpstr>Thrashing </vt:lpstr>
      <vt:lpstr>Locality in a Memory-Reference Pattern</vt:lpstr>
      <vt:lpstr>Working-Set Model</vt:lpstr>
      <vt:lpstr>Working-Set Model</vt:lpstr>
      <vt:lpstr>PowerPoint Presentation</vt:lpstr>
      <vt:lpstr>Working-Set model</vt:lpstr>
      <vt:lpstr>Questions – Program Structure</vt:lpstr>
      <vt:lpstr>File</vt:lpstr>
      <vt:lpstr>File Attributes</vt:lpstr>
      <vt:lpstr>File Systems Interface</vt:lpstr>
      <vt:lpstr>File Systems Interface</vt:lpstr>
      <vt:lpstr>File System Interface</vt:lpstr>
      <vt:lpstr>File System Interface</vt:lpstr>
      <vt:lpstr>Tree-Structured Directories</vt:lpstr>
      <vt:lpstr>Acyclic-Graph Directories</vt:lpstr>
      <vt:lpstr>Symbolic vs Hard Links</vt:lpstr>
      <vt:lpstr>Mount Point</vt:lpstr>
      <vt:lpstr>File Sharing</vt:lpstr>
      <vt:lpstr>Access Lists and Groups in Unix</vt:lpstr>
      <vt:lpstr>Virtual File Systems</vt:lpstr>
      <vt:lpstr>Schematic View of Virtual File System</vt:lpstr>
      <vt:lpstr>Virtual File System Implementation</vt:lpstr>
      <vt:lpstr>File Descriptors</vt:lpstr>
      <vt:lpstr>Kernel Space</vt:lpstr>
      <vt:lpstr>Physical Drive</vt:lpstr>
      <vt:lpstr> System Open File Table</vt:lpstr>
      <vt:lpstr>Reference Counts</vt:lpstr>
      <vt:lpstr>Allocation Methods</vt:lpstr>
      <vt:lpstr>Basic Features: Distributed File Systems (DFS)</vt:lpstr>
      <vt:lpstr>Data Characteristics</vt:lpstr>
      <vt:lpstr>Motivation Questions</vt:lpstr>
      <vt:lpstr>Motivation Questions</vt:lpstr>
      <vt:lpstr>Motivation Questions</vt:lpstr>
      <vt:lpstr>Fault tolerance</vt:lpstr>
      <vt:lpstr>Motivation Questions</vt:lpstr>
      <vt:lpstr>PowerPoint Presentation</vt:lpstr>
      <vt:lpstr>Motivation Questions</vt:lpstr>
      <vt:lpstr>HDFS Architecture: Master-Slave</vt:lpstr>
      <vt:lpstr>HDFS Architecture: Master-Slave</vt:lpstr>
      <vt:lpstr>HDFS Architecture: Master-Slave</vt:lpstr>
      <vt:lpstr>PowerPoint Presentation</vt:lpstr>
      <vt:lpstr>PowerPoint Presentation</vt:lpstr>
      <vt:lpstr>PowerPoint Presentation</vt:lpstr>
      <vt:lpstr>PowerPoint Presentation</vt:lpstr>
      <vt:lpstr>HDFS Inside: Blocks</vt:lpstr>
    </vt:vector>
  </TitlesOfParts>
  <Company>LBL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Didem Unat</dc:creator>
  <cp:lastModifiedBy>didem.unat@gmail.com</cp:lastModifiedBy>
  <cp:revision>457</cp:revision>
  <cp:lastPrinted>2015-04-02T09:00:37Z</cp:lastPrinted>
  <dcterms:created xsi:type="dcterms:W3CDTF">2014-08-24T16:09:30Z</dcterms:created>
  <dcterms:modified xsi:type="dcterms:W3CDTF">2023-06-08T14:20:14Z</dcterms:modified>
</cp:coreProperties>
</file>